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7" r:id="rId3"/>
    <p:sldId id="267" r:id="rId4"/>
    <p:sldId id="261" r:id="rId5"/>
    <p:sldId id="258" r:id="rId6"/>
    <p:sldId id="259" r:id="rId7"/>
    <p:sldId id="265" r:id="rId8"/>
    <p:sldId id="283" r:id="rId9"/>
    <p:sldId id="266" r:id="rId10"/>
    <p:sldId id="268" r:id="rId11"/>
    <p:sldId id="285" r:id="rId12"/>
    <p:sldId id="269" r:id="rId13"/>
    <p:sldId id="288" r:id="rId14"/>
    <p:sldId id="287" r:id="rId15"/>
    <p:sldId id="270" r:id="rId16"/>
    <p:sldId id="271" r:id="rId17"/>
    <p:sldId id="281" r:id="rId18"/>
    <p:sldId id="289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CC"/>
    <a:srgbClr val="CC66FF"/>
    <a:srgbClr val="9900CC"/>
    <a:srgbClr val="0000FF"/>
    <a:srgbClr val="33CC33"/>
    <a:srgbClr val="FF0000"/>
    <a:srgbClr val="3333FF"/>
    <a:srgbClr val="25DF51"/>
    <a:srgbClr val="D9442B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05B23-D87F-46E7-AB15-D43775664B1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8D54A-7C34-4E7E-8D2A-86FCE3F7F09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FD7A2-38C6-4C91-9A99-E00353D4B1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CA354-B339-4123-94B6-31B13CB53D8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B7478-660B-4CC5-9F7D-2F533A8E710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75F7F-613D-490A-9441-B2BA490C5E3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ECE4D-A9AD-4BAF-84DD-D249C35AC1D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C7080-B5F2-40B3-9909-02B2A94B6CA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D0F72-B52D-46CE-A442-829DB33401E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8117A-CBE8-4DFF-A15E-D76C03A9951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3B8F0-83E0-49D8-AF0B-C4EBE42419A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C01381F3-5B8C-4943-9B20-CBF71F8E0F8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 «Современные </a:t>
            </a:r>
            <a:r>
              <a:rPr lang="ru-RU" altLang="ru-RU" sz="36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здоровьесберегающие</a:t>
            </a:r>
            <a:r>
              <a:rPr lang="ru-RU" alt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  технологии»</a:t>
            </a:r>
            <a:br>
              <a:rPr lang="ru-RU" altLang="ru-RU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</a:br>
            <a:r>
              <a:rPr lang="ru-RU" altLang="ru-RU" sz="3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/>
            </a:r>
            <a:br>
              <a:rPr lang="ru-RU" altLang="ru-RU" sz="3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</a:b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старший воспитатель ГБДОУ детский сад № 113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комбинированного вида Невского района Санкт-Петербурга</a:t>
            </a:r>
            <a:endParaRPr lang="ru-RU" altLang="ru-RU" sz="1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Нестерова</a:t>
            </a: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 </a:t>
            </a: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С.Ю.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2021 </a:t>
            </a:r>
            <a:r>
              <a:rPr lang="ru-RU" altLang="ru-RU" sz="1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год</a:t>
            </a:r>
            <a:endParaRPr lang="ru-RU" altLang="ru-RU" sz="36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6"/>
                </a:solidFill>
                <a:latin typeface="Arial Black" pitchFamily="34" charset="0"/>
              </a:rPr>
              <a:t>Консультация для воспитателей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Релаксация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9900CC"/>
                </a:solidFill>
                <a:latin typeface="+mn-lt"/>
              </a:rPr>
              <a:t>И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спользуется спокойная классическая музыка (Чайковский, Рахманинов), звуки природы.</a:t>
            </a:r>
            <a:endParaRPr lang="ru-RU" altLang="ru-RU" sz="2000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1267" name="Picture 6" descr="BKDC16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00306"/>
            <a:ext cx="4797425" cy="359727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</a:rPr>
            </a:br>
            <a:r>
              <a:rPr lang="ru-RU" altLang="ru-RU" sz="3600" b="1" dirty="0" smtClean="0">
                <a:solidFill>
                  <a:srgbClr val="0000FF"/>
                </a:solidFill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</a:rPr>
            </a:b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Бодрящая гимнастика</a:t>
            </a:r>
            <a:r>
              <a:rPr lang="ru-RU" altLang="ru-RU" sz="3600" i="0" dirty="0" smtClean="0">
                <a:solidFill>
                  <a:srgbClr val="0000FF"/>
                </a:solidFill>
                <a:latin typeface="Arial Black" pitchFamily="34" charset="0"/>
              </a:rPr>
              <a:t>,</a:t>
            </a:r>
            <a:r>
              <a:rPr lang="ru-RU" altLang="ru-RU" sz="4000" i="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закаливание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9900CC"/>
                </a:solidFill>
                <a:latin typeface="+mn-lt"/>
              </a:rPr>
              <a:t>Ф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орма проведения различна: упражнения на кроватках, обширное умывание, ходьба по дорожкам «здоровья», лёгкий бег из группы в спортзал с разницей температуры в помещениях и другие.</a:t>
            </a:r>
            <a:endParaRPr lang="ru-RU" altLang="ru-RU" sz="2000" b="1" dirty="0" smtClean="0">
              <a:solidFill>
                <a:srgbClr val="9900CC"/>
              </a:solidFill>
            </a:endParaRPr>
          </a:p>
        </p:txBody>
      </p:sp>
      <p:pic>
        <p:nvPicPr>
          <p:cNvPr id="12291" name="Picture 5" descr="BKDC1650"/>
          <p:cNvPicPr>
            <a:picLocks noChangeAspect="1" noChangeArrowheads="1"/>
          </p:cNvPicPr>
          <p:nvPr/>
        </p:nvPicPr>
        <p:blipFill>
          <a:blip r:embed="rId2" cstate="print"/>
          <a:srcRect r="15873"/>
          <a:stretch>
            <a:fillRect/>
          </a:stretch>
        </p:blipFill>
        <p:spPr bwMode="auto">
          <a:xfrm>
            <a:off x="2714612" y="3643314"/>
            <a:ext cx="3786215" cy="292895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40000"/>
                <a:lumOff val="60000"/>
              </a:schemeClr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 dirty="0" err="1" smtClean="0">
                <a:solidFill>
                  <a:srgbClr val="0000FF"/>
                </a:solidFill>
                <a:latin typeface="Arial Black" pitchFamily="34" charset="0"/>
              </a:rPr>
              <a:t>Кинезеологическая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 гимнастика</a:t>
            </a:r>
            <a:r>
              <a:rPr lang="ru-RU" altLang="ru-RU" sz="4000" i="0" dirty="0" smtClean="0">
                <a:solidFill>
                  <a:schemeClr val="tx1"/>
                </a:solidFill>
              </a:rPr>
              <a:t/>
            </a:r>
            <a:br>
              <a:rPr lang="ru-RU" altLang="ru-RU" sz="4000" i="0" dirty="0" smtClean="0">
                <a:solidFill>
                  <a:schemeClr val="tx1"/>
                </a:solidFill>
              </a:rPr>
            </a:br>
            <a:r>
              <a:rPr lang="ru-RU" altLang="ru-RU" sz="2400" b="1" i="0" dirty="0" smtClean="0">
                <a:solidFill>
                  <a:srgbClr val="9900CC"/>
                </a:solidFill>
              </a:rPr>
              <a:t>Д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анные упражнения улучшают мыслительную деятельность, запоминание. Синхронизирует работу полушарий головного мозга, повышает устойчивость внимания. Проводится в любой удобный 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отрезок времени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.</a:t>
            </a:r>
            <a:endParaRPr lang="ru-RU" altLang="ru-RU" sz="2400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3315" name="Picture 7" descr="BKDC15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5214974" cy="3179761"/>
          </a:xfrm>
          <a:prstGeom prst="roundRect">
            <a:avLst>
              <a:gd name="adj" fmla="val 11111"/>
            </a:avLst>
          </a:prstGeom>
          <a:ln w="190500" cap="rnd">
            <a:solidFill>
              <a:srgbClr val="CC66FF"/>
            </a:solidFill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3600" b="1" dirty="0" err="1" smtClean="0">
                <a:solidFill>
                  <a:srgbClr val="0000FF"/>
                </a:solidFill>
                <a:latin typeface="Arial Black" pitchFamily="34" charset="0"/>
              </a:rPr>
              <a:t>Стрейч-йога</a:t>
            </a:r>
            <a:endParaRPr lang="ru-RU" altLang="ru-RU" sz="3600" b="1" dirty="0" smtClean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7772400" cy="4114800"/>
          </a:xfrm>
        </p:spPr>
        <p:txBody>
          <a:bodyPr/>
          <a:lstStyle/>
          <a:p>
            <a:pPr marL="609600" indent="-60960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9900CC"/>
                </a:solidFill>
              </a:rPr>
              <a:t>Укрепляет осанку;</a:t>
            </a:r>
          </a:p>
          <a:p>
            <a:pPr marL="609600" indent="-60960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9900CC"/>
                </a:solidFill>
              </a:rPr>
              <a:t>Увеличивает гибкость мышц;</a:t>
            </a:r>
          </a:p>
          <a:p>
            <a:pPr marL="609600" indent="-60960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9900CC"/>
                </a:solidFill>
              </a:rPr>
              <a:t>Развивает координацию движений;</a:t>
            </a:r>
          </a:p>
          <a:p>
            <a:pPr marL="609600" indent="-609600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9900CC"/>
                </a:solidFill>
              </a:rPr>
              <a:t>Позволяет разработать и улучшить межсуставные связи опорно-двигательного аппарата.</a:t>
            </a:r>
          </a:p>
        </p:txBody>
      </p:sp>
      <p:pic>
        <p:nvPicPr>
          <p:cNvPr id="14340" name="Picture 4" descr="BKDC16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071942"/>
            <a:ext cx="3276600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1" name="Picture 5" descr="BKDC16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71942"/>
            <a:ext cx="3500462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00FF"/>
                </a:solidFill>
                <a:latin typeface="Arial Black" pitchFamily="34" charset="0"/>
              </a:rPr>
              <a:t>Профилактика плоскостопия</a:t>
            </a:r>
            <a:endParaRPr lang="ru-RU" altLang="ru-RU" i="0" dirty="0" smtClean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400" b="1" dirty="0" smtClean="0">
                <a:solidFill>
                  <a:srgbClr val="9900CC"/>
                </a:solidFill>
              </a:rPr>
              <a:t>рекомендуется всем детям. </a:t>
            </a:r>
          </a:p>
          <a:p>
            <a:pPr algn="ctr" eaLnBrk="1" hangingPunct="1">
              <a:buFontTx/>
              <a:buNone/>
            </a:pPr>
            <a:r>
              <a:rPr lang="ru-RU" altLang="ru-RU" sz="2400" b="1" dirty="0" smtClean="0">
                <a:solidFill>
                  <a:srgbClr val="9900CC"/>
                </a:solidFill>
              </a:rPr>
              <a:t>Проводится в любой удобный отрезок времени</a:t>
            </a:r>
            <a:r>
              <a:rPr lang="ru-RU" altLang="ru-RU" sz="2000" b="1" dirty="0" smtClean="0">
                <a:solidFill>
                  <a:srgbClr val="9900CC"/>
                </a:solidFill>
              </a:rPr>
              <a:t>.</a:t>
            </a:r>
          </a:p>
        </p:txBody>
      </p:sp>
      <p:pic>
        <p:nvPicPr>
          <p:cNvPr id="15364" name="Picture 5" descr="BKDC15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789363"/>
            <a:ext cx="3730625" cy="2798762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5" name="Picture 7" descr="BKDC16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143248"/>
            <a:ext cx="3786214" cy="2643206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Дыхательная гимнастика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9900CC"/>
                </a:solidFill>
              </a:rPr>
              <a:t>проводится в проветриваемом помещении. </a:t>
            </a:r>
            <a:br>
              <a:rPr lang="ru-RU" altLang="ru-RU" sz="2400" b="1" dirty="0" smtClean="0">
                <a:solidFill>
                  <a:srgbClr val="9900CC"/>
                </a:solidFill>
              </a:rPr>
            </a:br>
            <a:r>
              <a:rPr lang="ru-RU" altLang="ru-RU" sz="2400" b="1" dirty="0" smtClean="0">
                <a:solidFill>
                  <a:srgbClr val="9900CC"/>
                </a:solidFill>
              </a:rPr>
              <a:t>Педагог даёт детям инструкции об обязательной гигиене полости носа</a:t>
            </a:r>
            <a:endParaRPr lang="ru-RU" altLang="ru-RU" sz="2400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6387" name="Picture 6" descr="BKDC1604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1908175" y="2349500"/>
            <a:ext cx="5422900" cy="4067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Занятия 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из 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серии 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 dirty="0" smtClean="0">
                <a:solidFill>
                  <a:srgbClr val="0000FF"/>
                </a:solidFill>
              </a:rPr>
              <a:t>«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Уроки здоровья для дошкольников</a:t>
            </a:r>
            <a:r>
              <a:rPr lang="ru-RU" altLang="ru-RU" sz="3600" b="1" dirty="0" smtClean="0">
                <a:solidFill>
                  <a:srgbClr val="0000FF"/>
                </a:solidFill>
              </a:rPr>
              <a:t>»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9900CC"/>
                </a:solidFill>
              </a:rPr>
              <a:t>могут быть включены в 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занятия 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в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 </a:t>
            </a:r>
            <a:r>
              <a:rPr lang="ru-RU" altLang="ru-RU" sz="2400" b="1" dirty="0" smtClean="0">
                <a:solidFill>
                  <a:srgbClr val="9900CC"/>
                </a:solidFill>
              </a:rPr>
              <a:t>качестве познавательного характера</a:t>
            </a:r>
            <a:endParaRPr lang="ru-RU" altLang="ru-RU" sz="2400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7411" name="Picture 6" descr="BKDC1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928934"/>
            <a:ext cx="5286412" cy="3500462"/>
          </a:xfrm>
          <a:prstGeom prst="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artDeco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971550" y="620713"/>
            <a:ext cx="79200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Внедряя в работу комплексные сочетания программ и технологий в системе непосредственно образовательной деятельности по физической культуре я пришла к выводу, что: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у детей повышается интерес к </a:t>
            </a:r>
            <a:r>
              <a:rPr lang="ru-RU" altLang="ru-RU" sz="2000" b="1" i="1" dirty="0" smtClean="0">
                <a:solidFill>
                  <a:srgbClr val="9900CC"/>
                </a:solidFill>
                <a:latin typeface="+mn-lt"/>
              </a:rPr>
              <a:t>занятиям</a:t>
            </a:r>
            <a:r>
              <a:rPr lang="ru-RU" altLang="ru-RU" sz="2000" b="1" i="1" dirty="0" smtClean="0">
                <a:solidFill>
                  <a:srgbClr val="9900CC"/>
                </a:solidFill>
                <a:latin typeface="+mn-lt"/>
              </a:rPr>
              <a:t> </a:t>
            </a:r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по физической культуре;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увеличивается уровень физической подготовленности;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 развиваются психические качества (внимание, память,  воображение, умственные способности);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происходит воспитание нравственных качеств, коммуникабельности.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снижается количество детей с нарушение осанки;</a:t>
            </a:r>
          </a:p>
          <a:p>
            <a:pPr algn="ctr"/>
            <a:r>
              <a:rPr lang="ru-RU" altLang="ru-RU" sz="2000" b="1" i="1" dirty="0">
                <a:solidFill>
                  <a:srgbClr val="9900CC"/>
                </a:solidFill>
                <a:latin typeface="+mn-lt"/>
              </a:rPr>
              <a:t>укрепляется костно-мышечная система, повышается функциональная деятельность органов и систем организма.</a:t>
            </a:r>
          </a:p>
          <a:p>
            <a:pPr algn="ctr"/>
            <a:endParaRPr lang="ru-RU" altLang="ru-RU" sz="2400" dirty="0">
              <a:solidFill>
                <a:srgbClr val="9900CC"/>
              </a:solidFill>
              <a:latin typeface="Times New Roman" pitchFamily="18" charset="0"/>
            </a:endParaRPr>
          </a:p>
        </p:txBody>
      </p:sp>
      <p:pic>
        <p:nvPicPr>
          <p:cNvPr id="18435" name="Picture 7" descr="DSC099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572008"/>
            <a:ext cx="3571900" cy="20510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CC00CC"/>
                </a:solidFill>
              </a:rPr>
              <a:t>СПАСИБО ЗА ВНИМАНИЕ!</a:t>
            </a:r>
            <a:endParaRPr lang="ru-RU" sz="44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836613"/>
            <a:ext cx="8245506" cy="4968875"/>
          </a:xfrm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9900CC"/>
                </a:solidFill>
                <a:latin typeface="Arial Black" pitchFamily="34" charset="0"/>
              </a:rPr>
              <a:t>« </a:t>
            </a:r>
            <a:r>
              <a:rPr lang="ru-RU" altLang="ru-RU" sz="3200" b="1" dirty="0" smtClean="0">
                <a:solidFill>
                  <a:srgbClr val="0000FF"/>
                </a:solidFill>
                <a:latin typeface="Arial Black" pitchFamily="34" charset="0"/>
              </a:rPr>
              <a:t>Забота о здоровье</a:t>
            </a:r>
            <a:r>
              <a:rPr lang="ru-RU" altLang="ru-RU" sz="3200" b="1" dirty="0" smtClean="0">
                <a:solidFill>
                  <a:srgbClr val="9900CC"/>
                </a:solidFill>
                <a:latin typeface="Arial Black" pitchFamily="34" charset="0"/>
              </a:rPr>
              <a:t> — это важнейший труд воспитателя. </a:t>
            </a:r>
          </a:p>
          <a:p>
            <a:pPr lvl="1"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9900CC"/>
                </a:solidFill>
                <a:latin typeface="Arial Black" pitchFamily="34" charset="0"/>
              </a:rPr>
              <a:t>От жизнерадостности, бодрости детей зависит их духовная жизнь, мировоззрение, умственное развитие, прочность знаний, вера в свои силы». </a:t>
            </a:r>
          </a:p>
          <a:p>
            <a:pPr lvl="1"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0000FF"/>
                </a:solidFill>
                <a:latin typeface="Arial Black" pitchFamily="34" charset="0"/>
              </a:rPr>
              <a:t>В. 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i="0" dirty="0" smtClean="0"/>
          </a:p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Arial Black" pitchFamily="34" charset="0"/>
              </a:rPr>
              <a:t>Здоровье </a:t>
            </a:r>
            <a:r>
              <a:rPr lang="ru-RU" altLang="ru-RU" b="1" dirty="0" smtClean="0">
                <a:solidFill>
                  <a:srgbClr val="9900CC"/>
                </a:solidFill>
                <a:latin typeface="Arial Black" pitchFamily="34" charset="0"/>
              </a:rPr>
              <a:t>- это состояние полного физического, психического </a:t>
            </a:r>
          </a:p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9900CC"/>
                </a:solidFill>
                <a:latin typeface="Arial Black" pitchFamily="34" charset="0"/>
              </a:rPr>
              <a:t>и социального благополучия, а не просто отсутствие болезней или</a:t>
            </a:r>
          </a:p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9900CC"/>
                </a:solidFill>
                <a:latin typeface="Arial Black" pitchFamily="34" charset="0"/>
              </a:rPr>
              <a:t> физических дефектов .</a:t>
            </a:r>
          </a:p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0000FF"/>
                </a:solidFill>
                <a:latin typeface="Arial Black" pitchFamily="34" charset="0"/>
              </a:rPr>
              <a:t>(Всемирная организация здравоохранения)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endParaRPr lang="ru-RU" altLang="ru-RU" b="1" dirty="0" smtClean="0">
              <a:solidFill>
                <a:srgbClr val="9900CC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b="1" dirty="0" err="1" smtClean="0">
                <a:solidFill>
                  <a:srgbClr val="0000FF"/>
                </a:solidFill>
                <a:latin typeface="Arial Black" pitchFamily="34" charset="0"/>
              </a:rPr>
              <a:t>Здоровьесберегающая</a:t>
            </a:r>
            <a:r>
              <a:rPr lang="ru-RU" altLang="ru-RU" b="1" dirty="0" smtClean="0">
                <a:solidFill>
                  <a:srgbClr val="0000FF"/>
                </a:solidFill>
                <a:latin typeface="Arial Black" pitchFamily="34" charset="0"/>
              </a:rPr>
              <a:t> технология</a:t>
            </a:r>
            <a:r>
              <a:rPr lang="ru-RU" altLang="ru-RU" b="1" dirty="0" smtClean="0">
                <a:solidFill>
                  <a:srgbClr val="9900CC"/>
                </a:solidFill>
                <a:latin typeface="Arial Black" pitchFamily="34" charset="0"/>
              </a:rPr>
              <a:t>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/>
          <a:lstStyle/>
          <a:p>
            <a:pPr eaLnBrk="1" hangingPunct="1"/>
            <a:r>
              <a:rPr lang="ru-RU" altLang="ru-RU" sz="3600" b="1" dirty="0" err="1" smtClean="0">
                <a:solidFill>
                  <a:srgbClr val="0000FF"/>
                </a:solidFill>
                <a:latin typeface="Arial Black" pitchFamily="34" charset="0"/>
              </a:rPr>
              <a:t>Здоровьесберегающие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 образовательные 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технологии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2000240"/>
            <a:ext cx="8243918" cy="409576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технологии обеспечения гигиенически оптимальных условий проведения воспитательно-образовательного процесса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технологии правильной организации воспитательно-образовательного процесса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психолого-педагогические технологии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Задачи </a:t>
            </a:r>
            <a:r>
              <a:rPr lang="ru-RU" altLang="ru-RU" sz="3600" b="1" dirty="0" err="1" smtClean="0">
                <a:solidFill>
                  <a:srgbClr val="0000FF"/>
                </a:solidFill>
                <a:latin typeface="Arial Black" pitchFamily="34" charset="0"/>
              </a:rPr>
              <a:t>здоровьесбережения</a:t>
            </a:r>
            <a:r>
              <a:rPr lang="ru-RU" altLang="ru-RU" sz="3600" b="1" dirty="0" smtClean="0">
                <a:solidFill>
                  <a:srgbClr val="3333FF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создание адекватных условий для развития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,</a:t>
            </a: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 обучения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,</a:t>
            </a: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 оздоровления детей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сохранение здоровья детей и повышение двигательной активности и умственной работоспособности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создание положительного эмоционального настроя и снятие </a:t>
            </a:r>
            <a:r>
              <a:rPr lang="ru-RU" altLang="ru-RU" sz="2800" b="1" dirty="0" err="1" smtClean="0">
                <a:solidFill>
                  <a:srgbClr val="9900CC"/>
                </a:solidFill>
                <a:latin typeface="Arial Black" pitchFamily="34" charset="0"/>
              </a:rPr>
              <a:t>психоэмоционального</a:t>
            </a: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> напряжения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  <a:t/>
            </a:r>
            <a:br>
              <a:rPr lang="ru-RU" altLang="ru-RU" sz="3600" b="1" smtClean="0">
                <a:solidFill>
                  <a:srgbClr val="3333FF"/>
                </a:solidFill>
                <a:latin typeface="Arial Black" pitchFamily="34" charset="0"/>
              </a:rPr>
            </a:br>
            <a:r>
              <a:rPr lang="ru-RU" altLang="ru-RU" sz="4000" b="1" smtClean="0"/>
              <a:t/>
            </a:r>
            <a:br>
              <a:rPr lang="ru-RU" altLang="ru-RU" sz="4000" b="1" smtClean="0"/>
            </a:br>
            <a:endParaRPr lang="ru-RU" altLang="ru-RU" sz="40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476250"/>
            <a:ext cx="7634287" cy="12969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Формы организации </a:t>
            </a:r>
          </a:p>
          <a:p>
            <a:pPr algn="ctr" eaLnBrk="1" hangingPunct="1">
              <a:buFontTx/>
              <a:buNone/>
            </a:pPr>
            <a:r>
              <a:rPr lang="ru-RU" altLang="ru-RU" sz="3600" b="1" dirty="0" err="1" smtClean="0">
                <a:solidFill>
                  <a:srgbClr val="0000FF"/>
                </a:solidFill>
                <a:latin typeface="Arial Black" pitchFamily="34" charset="0"/>
              </a:rPr>
              <a:t>здоровьесберегающей</a:t>
            </a: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 работы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795963" y="1700213"/>
            <a:ext cx="1547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0825" y="2133600"/>
            <a:ext cx="8424863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ru-RU" altLang="ru-RU">
              <a:latin typeface="Times New Roman" pitchFamily="18" charset="0"/>
            </a:endParaRPr>
          </a:p>
          <a:p>
            <a:pPr eaLnBrk="1" hangingPunct="1"/>
            <a:endParaRPr lang="ru-RU" altLang="ru-RU">
              <a:latin typeface="Times New Roman" pitchFamily="18" charset="0"/>
            </a:endParaRPr>
          </a:p>
          <a:p>
            <a:pPr eaLnBrk="1" hangingPunct="1"/>
            <a:endParaRPr lang="ru-RU" altLang="ru-RU">
              <a:latin typeface="Times New Roman" pitchFamily="18" charset="0"/>
            </a:endParaRPr>
          </a:p>
          <a:p>
            <a:pPr eaLnBrk="1" hangingPunct="1"/>
            <a:endParaRPr lang="ru-RU" altLang="ru-RU" sz="2400">
              <a:latin typeface="Times New Roman" pitchFamily="18" charset="0"/>
            </a:endParaRPr>
          </a:p>
          <a:p>
            <a:pPr eaLnBrk="1" hangingPunct="1"/>
            <a:endParaRPr lang="ru-RU" altLang="ru-RU" sz="2400">
              <a:latin typeface="Times New Roman" pitchFamily="18" charset="0"/>
            </a:endParaRPr>
          </a:p>
        </p:txBody>
      </p:sp>
      <p:pic>
        <p:nvPicPr>
          <p:cNvPr id="8198" name="Picture 6" descr="47456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205038"/>
            <a:ext cx="74898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Занятия</a:t>
            </a:r>
            <a:r>
              <a:rPr lang="ru-RU" altLang="ru-RU" sz="4000" i="0" dirty="0" smtClean="0">
                <a:solidFill>
                  <a:schemeClr val="tx1"/>
                </a:solidFill>
              </a:rPr>
              <a:t/>
            </a:r>
            <a:br>
              <a:rPr lang="ru-RU" altLang="ru-RU" sz="4000" i="0" dirty="0" smtClean="0">
                <a:solidFill>
                  <a:schemeClr val="tx1"/>
                </a:solidFill>
              </a:rPr>
            </a:br>
            <a:r>
              <a:rPr lang="ru-RU" altLang="ru-RU" sz="2800" b="1" dirty="0" smtClean="0">
                <a:solidFill>
                  <a:srgbClr val="9900CC"/>
                </a:solidFill>
              </a:rPr>
              <a:t>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/>
            </a:r>
            <a:br>
              <a:rPr lang="ru-RU" altLang="ru-RU" sz="2800" b="1" dirty="0" smtClean="0">
                <a:solidFill>
                  <a:srgbClr val="9900CC"/>
                </a:solidFill>
              </a:rPr>
            </a:br>
            <a:r>
              <a:rPr lang="ru-RU" altLang="ru-RU" sz="2800" b="1" dirty="0" smtClean="0">
                <a:solidFill>
                  <a:srgbClr val="9900CC"/>
                </a:solidFill>
              </a:rPr>
              <a:t>Проводятся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в соответствии с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ООПДО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. </a:t>
            </a:r>
            <a:br>
              <a:rPr lang="ru-RU" altLang="ru-RU" sz="2800" b="1" dirty="0" smtClean="0">
                <a:solidFill>
                  <a:srgbClr val="9900CC"/>
                </a:solidFill>
              </a:rPr>
            </a:br>
            <a:r>
              <a:rPr lang="ru-RU" altLang="ru-RU" sz="2800" b="1" dirty="0" smtClean="0">
                <a:solidFill>
                  <a:srgbClr val="9900CC"/>
                </a:solidFill>
              </a:rPr>
              <a:t>Перед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началом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занятий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 </a:t>
            </a:r>
            <a:r>
              <a:rPr lang="ru-RU" altLang="ru-RU" sz="2800" b="1" dirty="0" smtClean="0">
                <a:solidFill>
                  <a:srgbClr val="9900CC"/>
                </a:solidFill>
              </a:rPr>
              <a:t>необходимо хорошо проветрить помещение</a:t>
            </a:r>
          </a:p>
        </p:txBody>
      </p:sp>
      <p:pic>
        <p:nvPicPr>
          <p:cNvPr id="9219" name="Picture 5" descr="BKDC16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643290"/>
            <a:ext cx="5020559" cy="2928982"/>
          </a:xfrm>
          <a:prstGeom prst="rect">
            <a:avLst/>
          </a:prstGeom>
          <a:ln w="190500" cap="sq">
            <a:solidFill>
              <a:srgbClr val="CC66FF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07375" cy="1143000"/>
          </a:xfrm>
        </p:spPr>
        <p:txBody>
          <a:bodyPr/>
          <a:lstStyle/>
          <a:p>
            <a:pPr eaLnBrk="1" hangingPunct="1"/>
            <a:r>
              <a:rPr lang="ru-RU" altLang="ru-RU" sz="4000" i="0" dirty="0" smtClean="0">
                <a:solidFill>
                  <a:schemeClr val="tx1"/>
                </a:solidFill>
              </a:rPr>
              <a:t/>
            </a:r>
            <a:br>
              <a:rPr lang="ru-RU" altLang="ru-RU" sz="4000" i="0" dirty="0" smtClean="0">
                <a:solidFill>
                  <a:schemeClr val="tx1"/>
                </a:solidFill>
              </a:rPr>
            </a:br>
            <a:r>
              <a:rPr lang="ru-RU" altLang="ru-RU" sz="4000" i="0" dirty="0" smtClean="0">
                <a:solidFill>
                  <a:schemeClr val="tx1"/>
                </a:solidFill>
              </a:rPr>
              <a:t/>
            </a:r>
            <a:br>
              <a:rPr lang="ru-RU" altLang="ru-RU" sz="4000" i="0" dirty="0" smtClean="0">
                <a:solidFill>
                  <a:schemeClr val="tx1"/>
                </a:solidFill>
              </a:rPr>
            </a:b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Подвижные и спортивные игры</a:t>
            </a:r>
            <a:b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800" b="1" dirty="0" smtClean="0">
                <a:solidFill>
                  <a:srgbClr val="9900CC"/>
                </a:solidFill>
              </a:rPr>
              <a:t> Подбираются в соответствии с возрастом детей, местом и временем проведения.</a:t>
            </a:r>
            <a:br>
              <a:rPr lang="ru-RU" altLang="ru-RU" sz="2800" b="1" dirty="0" smtClean="0">
                <a:solidFill>
                  <a:srgbClr val="9900CC"/>
                </a:solidFill>
              </a:rPr>
            </a:br>
            <a:r>
              <a:rPr lang="ru-RU" altLang="ru-RU" sz="2800" b="1" dirty="0" smtClean="0">
                <a:solidFill>
                  <a:srgbClr val="9900CC"/>
                </a:solidFill>
              </a:rPr>
              <a:t> В детском саду используются лишь элементы спортивных игр.</a:t>
            </a:r>
            <a: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  <a:t/>
            </a:r>
            <a:br>
              <a:rPr lang="ru-RU" altLang="ru-RU" sz="2800" b="1" dirty="0" smtClean="0">
                <a:solidFill>
                  <a:srgbClr val="9900CC"/>
                </a:solidFill>
                <a:latin typeface="Arial Black" pitchFamily="34" charset="0"/>
              </a:rPr>
            </a:br>
            <a:endParaRPr lang="ru-RU" altLang="ru-RU" sz="2800" b="1" dirty="0" smtClean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10243" name="Picture 16" descr="BKDC15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214686"/>
            <a:ext cx="4510088" cy="3381375"/>
          </a:xfrm>
          <a:prstGeom prst="ellipse">
            <a:avLst/>
          </a:prstGeom>
          <a:ln w="190500" cap="rnd">
            <a:solidFill>
              <a:srgbClr val="CC66FF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274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Консультация для воспитателей </vt:lpstr>
      <vt:lpstr>Слайд 2</vt:lpstr>
      <vt:lpstr>Слайд 3</vt:lpstr>
      <vt:lpstr>Слайд 4</vt:lpstr>
      <vt:lpstr>Здоровьесберегающие образовательные  технологии</vt:lpstr>
      <vt:lpstr>Задачи здоровьесбережения </vt:lpstr>
      <vt:lpstr>       </vt:lpstr>
      <vt:lpstr> Занятия   Проводятся в соответствии с ООПДО.  Перед началом занятий необходимо хорошо проветрить помещение</vt:lpstr>
      <vt:lpstr>  Подвижные и спортивные игры  Подбираются в соответствии с возрастом детей, местом и временем проведения.  В детском саду используются лишь элементы спортивных игр. </vt:lpstr>
      <vt:lpstr>Релаксация Используется спокойная классическая музыка (Чайковский, Рахманинов), звуки природы.</vt:lpstr>
      <vt:lpstr>  Бодрящая гимнастика, закаливание Форма проведения различна: упражнения на кроватках, обширное умывание, ходьба по дорожкам «здоровья», лёгкий бег из группы в спортзал с разницей температуры в помещениях и другие.</vt:lpstr>
      <vt:lpstr> Кинезеологическая гимнастика Данные упражнения улучшают мыслительную деятельность, запоминание. Синхронизирует работу полушарий головного мозга, повышает устойчивость внимания. Проводится в любой удобный отрезок времени.</vt:lpstr>
      <vt:lpstr>Стрейч-йога</vt:lpstr>
      <vt:lpstr>Профилактика плоскостопия</vt:lpstr>
      <vt:lpstr>Дыхательная гимнастика проводится в проветриваемом помещении.  Педагог даёт детям инструкции об обязательной гигиене полости носа</vt:lpstr>
      <vt:lpstr> Занятия из серии  «Уроки здоровья для дошкольников» могут быть включены в занятия в качестве познавательного характера</vt:lpstr>
      <vt:lpstr>Слайд 17</vt:lpstr>
      <vt:lpstr>Слайд 18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Садик2</cp:lastModifiedBy>
  <cp:revision>34</cp:revision>
  <dcterms:created xsi:type="dcterms:W3CDTF">2008-05-28T10:20:44Z</dcterms:created>
  <dcterms:modified xsi:type="dcterms:W3CDTF">2021-10-26T15:48:22Z</dcterms:modified>
</cp:coreProperties>
</file>