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46" y="-84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2956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2956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-5040"/>
            <a:ext cx="90716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4294967295"/>
          <p:cNvPicPr/>
          <p:nvPr/>
        </p:nvPicPr>
        <p:blipFill>
          <a:blip r:embed="rId14"/>
          <a:stretch/>
        </p:blipFill>
        <p:spPr>
          <a:xfrm>
            <a:off x="0" y="5806440"/>
            <a:ext cx="10079640" cy="1754280"/>
          </a:xfrm>
          <a:prstGeom prst="rect">
            <a:avLst/>
          </a:prstGeom>
          <a:ln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0" y="234108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solidFill>
                  <a:srgbClr val="006699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504000" y="4056120"/>
            <a:ext cx="9071640" cy="2097360"/>
          </a:xfrm>
          <a:prstGeom prst="rect">
            <a:avLst/>
          </a:prstGeom>
        </p:spPr>
        <p:txBody>
          <a:bodyPr lIns="0" tIns="0" rIns="0" bIns="0">
            <a:normAutofit fontScale="65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  <p:sp>
        <p:nvSpPr>
          <p:cNvPr id="3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4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5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1871C082-C628-4406-9ECF-C14535CBE3E1}" type="slidenum">
              <a:rPr lang="ru-RU" sz="1400" b="0" strike="noStrike" spc="-1">
                <a:latin typeface="Times New Roman"/>
              </a:rPr>
              <a:pPr algn="r"/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0" y="0"/>
            <a:ext cx="10076760" cy="941760"/>
          </a:xfrm>
          <a:prstGeom prst="rect">
            <a:avLst/>
          </a:prstGeom>
          <a:gradFill rotWithShape="0">
            <a:gsLst>
              <a:gs pos="0">
                <a:srgbClr val="DFF2FC"/>
              </a:gs>
              <a:gs pos="100000">
                <a:srgbClr val="009BDD"/>
              </a:gs>
            </a:gsLst>
            <a:lin ang="108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CustomShape 2"/>
          <p:cNvSpPr/>
          <p:nvPr/>
        </p:nvSpPr>
        <p:spPr>
          <a:xfrm>
            <a:off x="0" y="6620400"/>
            <a:ext cx="10076760" cy="941760"/>
          </a:xfrm>
          <a:prstGeom prst="rect">
            <a:avLst/>
          </a:prstGeom>
          <a:gradFill rotWithShape="0">
            <a:gsLst>
              <a:gs pos="0">
                <a:srgbClr val="DFF2FC"/>
              </a:gs>
              <a:gs pos="100000">
                <a:srgbClr val="009BDD"/>
              </a:gs>
            </a:gsLst>
            <a:lin ang="108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PlaceHolder 3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637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solidFill>
                  <a:srgbClr val="2A6099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00" b="0" strike="noStrike" spc="-1">
                <a:solidFill>
                  <a:srgbClr val="55215B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55215B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55215B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55215B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55215B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55215B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55215B"/>
                </a:solidFill>
                <a:latin typeface="Arial"/>
              </a:rPr>
              <a:t>Седьмой уровень структуры</a:t>
            </a:r>
          </a:p>
        </p:txBody>
      </p:sp>
      <p:sp>
        <p:nvSpPr>
          <p:cNvPr id="46" name="PlaceHolder 5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 </a:t>
            </a:r>
          </a:p>
        </p:txBody>
      </p:sp>
      <p:sp>
        <p:nvSpPr>
          <p:cNvPr id="47" name="PlaceHolder 6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ru-RU" sz="1400" b="0" strike="noStrike" spc="-1">
                <a:latin typeface="Times New Roman"/>
              </a:rPr>
              <a:t> </a:t>
            </a:r>
          </a:p>
        </p:txBody>
      </p:sp>
      <p:sp>
        <p:nvSpPr>
          <p:cNvPr id="48" name="PlaceHolder 7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7C1F5501-A610-4D3B-9042-3E32B463303C}" type="slidenum">
              <a:rPr lang="ru-RU" sz="1400" b="0" strike="noStrike" spc="-1">
                <a:latin typeface="Times New Roman"/>
              </a:rPr>
              <a:pPr algn="r"/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504360" y="2341080"/>
            <a:ext cx="9071640" cy="43704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 sz="4400" b="0" strike="noStrike" spc="-1" dirty="0">
                <a:solidFill>
                  <a:srgbClr val="006699"/>
                </a:solidFill>
                <a:latin typeface="Arial"/>
              </a:rPr>
              <a:t>Пространство детской реализации</a:t>
            </a:r>
            <a:r>
              <a:rPr lang="ru-RU" sz="4400" b="0" strike="noStrike" spc="-1" dirty="0" smtClean="0">
                <a:solidFill>
                  <a:srgbClr val="006699"/>
                </a:solidFill>
                <a:latin typeface="Arial"/>
              </a:rPr>
              <a:t>.</a:t>
            </a:r>
          </a:p>
          <a:p>
            <a:pPr algn="r"/>
            <a:endParaRPr lang="ru-RU" sz="1400" b="0" strike="noStrike" spc="-1" dirty="0" smtClean="0">
              <a:solidFill>
                <a:srgbClr val="006699"/>
              </a:solidFill>
              <a:latin typeface="Arial"/>
            </a:endParaRPr>
          </a:p>
          <a:p>
            <a:pPr algn="r"/>
            <a:endParaRPr lang="ru-RU" sz="1400" spc="-1" dirty="0" smtClean="0">
              <a:solidFill>
                <a:srgbClr val="006699"/>
              </a:solidFill>
              <a:latin typeface="Arial"/>
            </a:endParaRPr>
          </a:p>
          <a:p>
            <a:pPr algn="r"/>
            <a:endParaRPr lang="ru-RU" sz="1400" b="0" strike="noStrike" spc="-1" dirty="0" smtClean="0">
              <a:solidFill>
                <a:srgbClr val="006699"/>
              </a:solidFill>
              <a:latin typeface="Arial"/>
            </a:endParaRPr>
          </a:p>
          <a:p>
            <a:pPr algn="r"/>
            <a:endParaRPr lang="ru-RU" sz="1400" spc="-1" dirty="0" smtClean="0">
              <a:solidFill>
                <a:srgbClr val="006699"/>
              </a:solidFill>
              <a:latin typeface="Arial"/>
            </a:endParaRPr>
          </a:p>
          <a:p>
            <a:pPr algn="r"/>
            <a:r>
              <a:rPr lang="ru-RU" sz="2800" spc="-1" dirty="0" smtClean="0">
                <a:solidFill>
                  <a:srgbClr val="006699"/>
                </a:solidFill>
                <a:latin typeface="Arial"/>
              </a:rPr>
              <a:t>Подготовила:</a:t>
            </a:r>
          </a:p>
          <a:p>
            <a:pPr algn="r"/>
            <a:r>
              <a:rPr lang="ru-RU" sz="2800" spc="-1" dirty="0" smtClean="0">
                <a:solidFill>
                  <a:srgbClr val="006699"/>
                </a:solidFill>
                <a:latin typeface="Arial"/>
              </a:rPr>
              <a:t>В</a:t>
            </a:r>
            <a:r>
              <a:rPr lang="ru-RU" sz="2800" b="0" strike="noStrike" spc="-1" dirty="0" smtClean="0">
                <a:solidFill>
                  <a:srgbClr val="006699"/>
                </a:solidFill>
                <a:latin typeface="Arial"/>
              </a:rPr>
              <a:t>оспитатель</a:t>
            </a:r>
          </a:p>
          <a:p>
            <a:pPr algn="r"/>
            <a:r>
              <a:rPr lang="ru-RU" sz="2800" spc="-1" dirty="0" err="1" smtClean="0">
                <a:solidFill>
                  <a:srgbClr val="006699"/>
                </a:solidFill>
                <a:latin typeface="Arial"/>
              </a:rPr>
              <a:t>Вишнивецкая</a:t>
            </a:r>
            <a:r>
              <a:rPr lang="ru-RU" sz="2800" spc="-1" dirty="0" smtClean="0">
                <a:solidFill>
                  <a:srgbClr val="006699"/>
                </a:solidFill>
                <a:latin typeface="Arial"/>
              </a:rPr>
              <a:t> О.В.</a:t>
            </a:r>
          </a:p>
          <a:p>
            <a:pPr algn="r"/>
            <a:endParaRPr lang="ru-RU" sz="2800" b="0" strike="noStrike" spc="-1" dirty="0" smtClean="0">
              <a:solidFill>
                <a:srgbClr val="006699"/>
              </a:solidFill>
              <a:latin typeface="Arial"/>
            </a:endParaRPr>
          </a:p>
          <a:p>
            <a:pPr algn="ctr"/>
            <a:r>
              <a:rPr lang="ru-RU" sz="2800" spc="-1" dirty="0" smtClean="0">
                <a:solidFill>
                  <a:srgbClr val="006699"/>
                </a:solidFill>
                <a:latin typeface="Arial"/>
              </a:rPr>
              <a:t>2020г.</a:t>
            </a:r>
            <a:endParaRPr lang="ru-RU" sz="2800" b="0" strike="noStrike" spc="-1" dirty="0">
              <a:solidFill>
                <a:srgbClr val="006699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420840" y="18464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</a:pPr>
            <a:r>
              <a:rPr lang="ru-RU" sz="2600" b="0" strike="noStrike" spc="-1" dirty="0" smtClean="0">
                <a:solidFill>
                  <a:srgbClr val="55215B"/>
                </a:solidFill>
                <a:latin typeface="Arial"/>
              </a:rPr>
              <a:t>    </a:t>
            </a:r>
            <a:r>
              <a:rPr lang="ru-RU" sz="3200" b="0" strike="noStrike" spc="-1" dirty="0" smtClean="0">
                <a:solidFill>
                  <a:srgbClr val="55215B"/>
                </a:solidFill>
                <a:latin typeface="Arial"/>
              </a:rPr>
              <a:t>«</a:t>
            </a:r>
            <a:r>
              <a:rPr lang="ru-RU" sz="3200" b="0" strike="noStrike" spc="-1" dirty="0">
                <a:solidFill>
                  <a:srgbClr val="55215B"/>
                </a:solidFill>
                <a:latin typeface="Arial"/>
              </a:rPr>
              <a:t>Условимся называть  эту развитую форму, которая должна появиться в конце детского развития, конечной, или </a:t>
            </a:r>
            <a:r>
              <a:rPr lang="ru-RU" sz="3200" b="0" u="sng" strike="noStrike" spc="-1" dirty="0" smtClean="0">
                <a:solidFill>
                  <a:srgbClr val="55215B"/>
                </a:solidFill>
                <a:latin typeface="Arial"/>
              </a:rPr>
              <a:t>идеальной </a:t>
            </a:r>
            <a:r>
              <a:rPr lang="ru-RU" sz="3200" b="0" u="sng" strike="noStrike" spc="-1" dirty="0">
                <a:solidFill>
                  <a:srgbClr val="55215B"/>
                </a:solidFill>
                <a:latin typeface="Arial"/>
              </a:rPr>
              <a:t>формой </a:t>
            </a:r>
            <a:r>
              <a:rPr lang="ru-RU" sz="3200" b="0" strike="noStrike" spc="-1" dirty="0">
                <a:solidFill>
                  <a:srgbClr val="55215B"/>
                </a:solidFill>
                <a:latin typeface="Arial"/>
              </a:rPr>
              <a:t>— идеальной в том смысле, что является образцом того, что должно появиться в конце развития, или </a:t>
            </a:r>
            <a:r>
              <a:rPr lang="ru-RU" sz="3200" b="0" strike="noStrike" spc="-1">
                <a:solidFill>
                  <a:srgbClr val="55215B"/>
                </a:solidFill>
                <a:latin typeface="Arial"/>
              </a:rPr>
              <a:t>конечной </a:t>
            </a:r>
            <a:r>
              <a:rPr lang="ru-RU" sz="3200" b="0" strike="noStrike" spc="-1" smtClean="0">
                <a:solidFill>
                  <a:srgbClr val="55215B"/>
                </a:solidFill>
                <a:latin typeface="Arial"/>
              </a:rPr>
              <a:t>—в </a:t>
            </a:r>
            <a:r>
              <a:rPr lang="ru-RU" sz="3200" b="0" strike="noStrike" spc="-1" dirty="0">
                <a:solidFill>
                  <a:srgbClr val="55215B"/>
                </a:solidFill>
                <a:latin typeface="Arial"/>
              </a:rPr>
              <a:t>смысле того, что должно в конце развития у него получиться»</a:t>
            </a:r>
          </a:p>
          <a:p>
            <a:pPr marL="432000" indent="-324000" algn="r">
              <a:spcBef>
                <a:spcPts val="1142"/>
              </a:spcBef>
              <a:buClr>
                <a:srgbClr val="000000"/>
              </a:buClr>
              <a:buSzPct val="45000"/>
            </a:pPr>
            <a:r>
              <a:rPr lang="ru-RU" sz="3200" b="0" strike="noStrike" spc="-1" dirty="0">
                <a:solidFill>
                  <a:srgbClr val="55215B"/>
                </a:solidFill>
                <a:latin typeface="Arial"/>
              </a:rPr>
              <a:t>(</a:t>
            </a:r>
            <a:r>
              <a:rPr lang="ru-RU" sz="3200" b="0" strike="noStrike" spc="-1" dirty="0" err="1">
                <a:solidFill>
                  <a:srgbClr val="55215B"/>
                </a:solidFill>
                <a:latin typeface="Arial"/>
              </a:rPr>
              <a:t>Выготский</a:t>
            </a:r>
            <a:r>
              <a:rPr lang="ru-RU" sz="3200" b="0" strike="noStrike" spc="-1" dirty="0">
                <a:solidFill>
                  <a:srgbClr val="55215B"/>
                </a:solidFill>
                <a:latin typeface="Arial"/>
              </a:rPr>
              <a:t> Л. С.)</a:t>
            </a:r>
          </a:p>
        </p:txBody>
      </p:sp>
      <p:sp>
        <p:nvSpPr>
          <p:cNvPr id="87" name="TextShape 2"/>
          <p:cNvSpPr txBox="1"/>
          <p:nvPr/>
        </p:nvSpPr>
        <p:spPr>
          <a:xfrm>
            <a:off x="576000" y="0"/>
            <a:ext cx="8568000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 sz="4400" b="0" strike="noStrike" spc="-1">
                <a:solidFill>
                  <a:srgbClr val="2A6099"/>
                </a:solidFill>
                <a:latin typeface="Arial"/>
              </a:rPr>
              <a:t>Ребёнок как малоопытный субъект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301320"/>
            <a:ext cx="9071640" cy="637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 sz="4400" b="0" strike="noStrike" spc="-1">
                <a:solidFill>
                  <a:srgbClr val="2A6099"/>
                </a:solidFill>
                <a:latin typeface="Arial"/>
              </a:rPr>
              <a:t>Зона ближайшего развития</a:t>
            </a:r>
          </a:p>
        </p:txBody>
      </p:sp>
      <p:sp>
        <p:nvSpPr>
          <p:cNvPr id="89" name="TextShape 2"/>
          <p:cNvSpPr txBox="1"/>
          <p:nvPr/>
        </p:nvSpPr>
        <p:spPr>
          <a:xfrm>
            <a:off x="504000" y="1422383"/>
            <a:ext cx="9071640" cy="473109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</a:pPr>
            <a:r>
              <a:rPr lang="ru-RU" sz="2600" b="1" strike="noStrike" spc="-1" dirty="0" smtClean="0">
                <a:solidFill>
                  <a:srgbClr val="55215B"/>
                </a:solidFill>
                <a:latin typeface="Arial"/>
              </a:rPr>
              <a:t>    Развитие </a:t>
            </a:r>
            <a:r>
              <a:rPr lang="ru-RU" sz="2600" b="1" strike="noStrike" spc="-1" dirty="0">
                <a:solidFill>
                  <a:srgbClr val="55215B"/>
                </a:solidFill>
                <a:latin typeface="Arial"/>
              </a:rPr>
              <a:t>происходит в особом образовательном пространстве, которая называется зоной ближайшего развития (ЗБР). ЗБР — это место встречи первичной и идеальной формы. </a:t>
            </a:r>
          </a:p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</a:pPr>
            <a:r>
              <a:rPr lang="ru-RU" sz="2600" b="1" strike="noStrike" spc="-1" dirty="0" smtClean="0">
                <a:solidFill>
                  <a:srgbClr val="55215B"/>
                </a:solidFill>
                <a:latin typeface="Arial"/>
              </a:rPr>
              <a:t>    Взрослый </a:t>
            </a:r>
            <a:r>
              <a:rPr lang="ru-RU" sz="2600" b="1" strike="noStrike" spc="-1" dirty="0">
                <a:solidFill>
                  <a:srgbClr val="55215B"/>
                </a:solidFill>
                <a:latin typeface="Arial"/>
              </a:rPr>
              <a:t>главный:</a:t>
            </a:r>
          </a:p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00" b="1" strike="noStrike" spc="-1" dirty="0">
                <a:solidFill>
                  <a:srgbClr val="55215B"/>
                </a:solidFill>
                <a:latin typeface="Arial"/>
              </a:rPr>
              <a:t>отбирает культурные образцы;</a:t>
            </a:r>
          </a:p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00" b="1" strike="noStrike" spc="-1" dirty="0">
                <a:solidFill>
                  <a:srgbClr val="55215B"/>
                </a:solidFill>
                <a:latin typeface="Arial"/>
              </a:rPr>
              <a:t>показывает способы действия;</a:t>
            </a:r>
          </a:p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00" b="1" strike="noStrike" spc="-1" dirty="0">
                <a:solidFill>
                  <a:srgbClr val="55215B"/>
                </a:solidFill>
                <a:latin typeface="Arial"/>
              </a:rPr>
              <a:t>Контролирует освоение.</a:t>
            </a:r>
          </a:p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00" b="1" strike="noStrike" spc="-1" dirty="0">
                <a:solidFill>
                  <a:srgbClr val="55215B"/>
                </a:solidFill>
                <a:latin typeface="Arial"/>
              </a:rPr>
              <a:t>Такая форма называется — </a:t>
            </a:r>
            <a:r>
              <a:rPr lang="ru-RU" sz="2600" b="1" i="1" strike="noStrike" spc="-1" dirty="0">
                <a:solidFill>
                  <a:srgbClr val="55215B"/>
                </a:solidFill>
                <a:latin typeface="Arial"/>
              </a:rPr>
              <a:t>развивающее обучение.</a:t>
            </a:r>
            <a:endParaRPr lang="ru-RU" sz="2600" b="1" strike="noStrike" spc="-1" dirty="0">
              <a:solidFill>
                <a:srgbClr val="55215B"/>
              </a:solidFill>
              <a:latin typeface="Arial"/>
            </a:endParaRPr>
          </a:p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ru-RU" sz="2600" b="1" strike="noStrike" spc="-1" dirty="0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301320"/>
            <a:ext cx="9071640" cy="637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 sz="4400" b="0" strike="noStrike" spc="-1">
                <a:solidFill>
                  <a:srgbClr val="2A6099"/>
                </a:solidFill>
                <a:latin typeface="Arial"/>
              </a:rPr>
              <a:t>Голос ребёнка главный</a:t>
            </a:r>
          </a:p>
        </p:txBody>
      </p:sp>
      <p:sp>
        <p:nvSpPr>
          <p:cNvPr id="91" name="TextShape 2"/>
          <p:cNvSpPr txBox="1"/>
          <p:nvPr/>
        </p:nvSpPr>
        <p:spPr>
          <a:xfrm>
            <a:off x="504000" y="1493821"/>
            <a:ext cx="9071640" cy="476261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</a:pPr>
            <a:r>
              <a:rPr lang="ru-RU" sz="2600" b="0" strike="noStrike" spc="-1" dirty="0" smtClean="0">
                <a:solidFill>
                  <a:srgbClr val="55215B"/>
                </a:solidFill>
                <a:latin typeface="Arial"/>
              </a:rPr>
              <a:t>   </a:t>
            </a:r>
          </a:p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</a:pPr>
            <a:r>
              <a:rPr lang="ru-RU" sz="2600" spc="-1" dirty="0">
                <a:solidFill>
                  <a:srgbClr val="55215B"/>
                </a:solidFill>
                <a:latin typeface="Arial"/>
              </a:rPr>
              <a:t> </a:t>
            </a:r>
            <a:r>
              <a:rPr lang="ru-RU" sz="2600" spc="-1" dirty="0" smtClean="0">
                <a:solidFill>
                  <a:srgbClr val="55215B"/>
                </a:solidFill>
                <a:latin typeface="Arial"/>
              </a:rPr>
              <a:t>  </a:t>
            </a:r>
            <a:r>
              <a:rPr lang="ru-RU" sz="2600" b="0" strike="noStrike" spc="-1" dirty="0" smtClean="0">
                <a:solidFill>
                  <a:srgbClr val="55215B"/>
                </a:solidFill>
                <a:latin typeface="Arial"/>
              </a:rPr>
              <a:t> Другая </a:t>
            </a:r>
            <a:r>
              <a:rPr lang="ru-RU" sz="2600" b="0" strike="noStrike" spc="-1" dirty="0">
                <a:solidFill>
                  <a:srgbClr val="55215B"/>
                </a:solidFill>
                <a:latin typeface="Arial"/>
              </a:rPr>
              <a:t>точка зрения: </a:t>
            </a:r>
            <a:r>
              <a:rPr lang="ru-RU" sz="2600" b="0" i="1" strike="noStrike" spc="-1" dirty="0">
                <a:latin typeface="Arial"/>
              </a:rPr>
              <a:t>ребёнок по своим возможностям выше взрослого. </a:t>
            </a:r>
            <a:r>
              <a:rPr lang="ru-RU" sz="2600" b="0" strike="noStrike" spc="-1" dirty="0">
                <a:solidFill>
                  <a:srgbClr val="55215B"/>
                </a:solidFill>
                <a:latin typeface="Arial"/>
              </a:rPr>
              <a:t>Вмешательство взрослого в процесс детской активности не желательно.</a:t>
            </a:r>
          </a:p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</a:pPr>
            <a:r>
              <a:rPr lang="ru-RU" sz="2600" b="0" strike="noStrike" spc="-1" dirty="0" smtClean="0">
                <a:solidFill>
                  <a:srgbClr val="55215B"/>
                </a:solidFill>
                <a:latin typeface="Arial"/>
              </a:rPr>
              <a:t>    Взрослый </a:t>
            </a:r>
            <a:r>
              <a:rPr lang="ru-RU" sz="2600" b="0" strike="noStrike" spc="-1" dirty="0">
                <a:solidFill>
                  <a:srgbClr val="55215B"/>
                </a:solidFill>
                <a:latin typeface="Arial"/>
              </a:rPr>
              <a:t>призван обеспечить богатство предметно — развивающей среды, не навязывая ребёнку готовых схем. </a:t>
            </a:r>
          </a:p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</a:pPr>
            <a:r>
              <a:rPr lang="ru-RU" sz="2600" b="0" strike="noStrike" spc="-1" dirty="0" smtClean="0">
                <a:solidFill>
                  <a:srgbClr val="55215B"/>
                </a:solidFill>
                <a:latin typeface="Arial"/>
              </a:rPr>
              <a:t>    Эта </a:t>
            </a:r>
            <a:r>
              <a:rPr lang="ru-RU" sz="2600" b="0" strike="noStrike" spc="-1" dirty="0">
                <a:solidFill>
                  <a:srgbClr val="55215B"/>
                </a:solidFill>
                <a:latin typeface="Arial"/>
              </a:rPr>
              <a:t>идея находит выражение в метафоре </a:t>
            </a:r>
            <a:r>
              <a:rPr lang="ru-RU" sz="2600" b="0" i="1" strike="noStrike" spc="-1" dirty="0">
                <a:latin typeface="Arial"/>
              </a:rPr>
              <a:t>голос ребёнка.</a:t>
            </a:r>
            <a:endParaRPr lang="ru-RU" sz="2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301320"/>
            <a:ext cx="9071640" cy="637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 sz="4400" b="0" strike="noStrike" spc="-1">
                <a:solidFill>
                  <a:srgbClr val="2A6099"/>
                </a:solidFill>
                <a:latin typeface="Arial"/>
              </a:rPr>
              <a:t>Пространство возможностей</a:t>
            </a:r>
          </a:p>
        </p:txBody>
      </p:sp>
      <p:sp>
        <p:nvSpPr>
          <p:cNvPr id="93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</a:pPr>
            <a:r>
              <a:rPr lang="ru-RU" sz="2600" b="0" strike="noStrike" spc="-1" dirty="0" smtClean="0">
                <a:solidFill>
                  <a:srgbClr val="55215B"/>
                </a:solidFill>
                <a:latin typeface="Arial"/>
              </a:rPr>
              <a:t>   Творчество </a:t>
            </a:r>
            <a:r>
              <a:rPr lang="ru-RU" sz="2600" b="0" strike="noStrike" spc="-1" dirty="0">
                <a:solidFill>
                  <a:srgbClr val="55215B"/>
                </a:solidFill>
                <a:latin typeface="Arial"/>
              </a:rPr>
              <a:t>— процесс создания нового продукта. Если продукт востребован, то ребёнок, его создавший, будет как значимый субъект, что важно для становления детской личности.</a:t>
            </a:r>
          </a:p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ru-RU" sz="2600" b="0" strike="noStrike" spc="-1" dirty="0">
              <a:solidFill>
                <a:srgbClr val="55215B"/>
              </a:solidFill>
              <a:latin typeface="Arial"/>
            </a:endParaRPr>
          </a:p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</a:pPr>
            <a:r>
              <a:rPr lang="ru-RU" sz="2600" b="0" strike="noStrike" spc="-1" dirty="0" smtClean="0">
                <a:solidFill>
                  <a:srgbClr val="55215B"/>
                </a:solidFill>
                <a:latin typeface="Arial"/>
              </a:rPr>
              <a:t>    Предметно-пространственная </a:t>
            </a:r>
            <a:r>
              <a:rPr lang="ru-RU" sz="2600" b="0" strike="noStrike" spc="-1" dirty="0">
                <a:solidFill>
                  <a:srgbClr val="55215B"/>
                </a:solidFill>
                <a:latin typeface="Arial"/>
              </a:rPr>
              <a:t>среда предоставляет возможности, но не гарантирует успех. Взрослый должен помочь. Для этого он создаёт </a:t>
            </a:r>
            <a:r>
              <a:rPr lang="ru-RU" sz="2600" b="0" i="1" strike="noStrike" spc="-1" dirty="0">
                <a:latin typeface="Arial"/>
              </a:rPr>
              <a:t>пространство детской реализации (ПДР).</a:t>
            </a:r>
            <a:r>
              <a:rPr lang="ru-RU" sz="2600" b="0" strike="noStrike" spc="-1" dirty="0">
                <a:latin typeface="Arial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04000" y="-5040"/>
            <a:ext cx="9071640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 sz="4400" b="0" strike="noStrike" spc="-1">
                <a:solidFill>
                  <a:srgbClr val="2A6099"/>
                </a:solidFill>
                <a:latin typeface="Arial"/>
              </a:rPr>
              <a:t>Пространство детской реализации</a:t>
            </a:r>
          </a:p>
        </p:txBody>
      </p:sp>
      <p:sp>
        <p:nvSpPr>
          <p:cNvPr id="95" name="TextShape 2"/>
          <p:cNvSpPr txBox="1"/>
          <p:nvPr/>
        </p:nvSpPr>
        <p:spPr>
          <a:xfrm>
            <a:off x="57636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</a:pPr>
            <a:r>
              <a:rPr lang="ru-RU" sz="2600" b="0" strike="noStrike" spc="-1" dirty="0" smtClean="0">
                <a:solidFill>
                  <a:srgbClr val="55215B"/>
                </a:solidFill>
                <a:latin typeface="Arial"/>
              </a:rPr>
              <a:t>    Работа </a:t>
            </a:r>
            <a:r>
              <a:rPr lang="ru-RU" sz="2600" b="0" strike="noStrike" spc="-1" dirty="0">
                <a:solidFill>
                  <a:srgbClr val="55215B"/>
                </a:solidFill>
                <a:latin typeface="Arial"/>
              </a:rPr>
              <a:t>по программе «От рождения до школы» учитывает два пространства и ПДР и ЗБР.</a:t>
            </a:r>
          </a:p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00" b="0" strike="noStrike" spc="-1" dirty="0">
                <a:solidFill>
                  <a:srgbClr val="55215B"/>
                </a:solidFill>
                <a:latin typeface="Arial"/>
              </a:rPr>
              <a:t>Если в </a:t>
            </a:r>
            <a:r>
              <a:rPr lang="ru-RU" sz="2600" b="0" strike="noStrike" spc="-1" dirty="0" err="1">
                <a:solidFill>
                  <a:srgbClr val="55215B"/>
                </a:solidFill>
                <a:latin typeface="Arial"/>
              </a:rPr>
              <a:t>в</a:t>
            </a:r>
            <a:r>
              <a:rPr lang="ru-RU" sz="2600" b="0" strike="noStrike" spc="-1" dirty="0">
                <a:solidFill>
                  <a:srgbClr val="55215B"/>
                </a:solidFill>
                <a:latin typeface="Arial"/>
              </a:rPr>
              <a:t> ЗБР ребёнок следует за взрослым, копируя его, то в ПДР взрослый следует за ребёнком, помогая в его активности.</a:t>
            </a:r>
          </a:p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00" b="0" strike="noStrike" spc="-1" dirty="0">
                <a:solidFill>
                  <a:srgbClr val="55215B"/>
                </a:solidFill>
                <a:latin typeface="Arial"/>
              </a:rPr>
              <a:t> Если в ЗБР продуктом является </a:t>
            </a:r>
            <a:r>
              <a:rPr lang="ru-RU" sz="2600" b="0" strike="noStrike" spc="-1" dirty="0" err="1">
                <a:solidFill>
                  <a:srgbClr val="55215B"/>
                </a:solidFill>
                <a:latin typeface="Arial"/>
              </a:rPr>
              <a:t>оосвоение</a:t>
            </a:r>
            <a:r>
              <a:rPr lang="ru-RU" sz="2600" b="0" strike="noStrike" spc="-1" dirty="0">
                <a:solidFill>
                  <a:srgbClr val="55215B"/>
                </a:solidFill>
                <a:latin typeface="Arial"/>
              </a:rPr>
              <a:t> , уже известного образца, то в ПДР создаётся новый продукт, автором которого выступает ребёнок.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301320"/>
            <a:ext cx="9071640" cy="637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 sz="4400" b="0" strike="noStrike" spc="-1">
                <a:solidFill>
                  <a:srgbClr val="2A6099"/>
                </a:solidFill>
                <a:latin typeface="Arial"/>
              </a:rPr>
              <a:t>Задачи педагога в ДОО</a:t>
            </a:r>
          </a:p>
        </p:txBody>
      </p:sp>
      <p:sp>
        <p:nvSpPr>
          <p:cNvPr id="97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00" b="0" strike="noStrike" spc="-1">
                <a:solidFill>
                  <a:srgbClr val="55215B"/>
                </a:solidFill>
                <a:latin typeface="Arial"/>
              </a:rPr>
              <a:t>Педагоги  должны помогать ребёнку осваивать культурные образцы (идеальные формы). Занятия нужны.</a:t>
            </a:r>
          </a:p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00" b="0" strike="noStrike" spc="-1">
                <a:solidFill>
                  <a:srgbClr val="55215B"/>
                </a:solidFill>
                <a:latin typeface="Arial"/>
              </a:rPr>
              <a:t>Так же важно создать ПДР, в котором ребёнок порождает новые продукты, а взрослый поддерживает его в этом.</a:t>
            </a:r>
          </a:p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00" b="0" strike="noStrike" spc="-1">
                <a:solidFill>
                  <a:srgbClr val="55215B"/>
                </a:solidFill>
                <a:latin typeface="Arial"/>
              </a:rPr>
              <a:t>ПДР требует другого типа общения взрослого и ребёнка, чтобы понять детский замысел и помочь не только его реализовать, но и создать условия, показывающие значимость сделанного для других.</a:t>
            </a:r>
          </a:p>
          <a:p>
            <a:pPr marL="432000" indent="-324000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00" b="0" u="sng" strike="noStrike" spc="-1">
                <a:solidFill>
                  <a:srgbClr val="55215B"/>
                </a:solidFill>
                <a:uFillTx/>
                <a:latin typeface="Arial"/>
              </a:rPr>
              <a:t>Развитие ребёнка характеризуется возможностью пребывания в двух пространствах: ЗБР и ПДР.</a:t>
            </a:r>
            <a:endParaRPr lang="ru-RU" sz="2600" b="0" strike="noStrike" spc="-1">
              <a:solidFill>
                <a:srgbClr val="55215B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4000" y="-5040"/>
            <a:ext cx="9071640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solidFill>
                <a:srgbClr val="2A6099"/>
              </a:solidFill>
              <a:latin typeface="Arial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432000" indent="-324000" algn="ctr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ru-RU" sz="2600" b="0" strike="noStrike" spc="-1">
              <a:solidFill>
                <a:srgbClr val="55215B"/>
              </a:solidFill>
              <a:latin typeface="Arial"/>
            </a:endParaRPr>
          </a:p>
          <a:p>
            <a:pPr marL="432000" indent="-324000" algn="ctr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ru-RU" sz="2600" b="0" strike="noStrike" spc="-1">
              <a:solidFill>
                <a:srgbClr val="55215B"/>
              </a:solidFill>
              <a:latin typeface="Arial"/>
            </a:endParaRPr>
          </a:p>
          <a:p>
            <a:pPr marL="432000" indent="-324000" algn="ctr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ru-RU" sz="2600" b="0" strike="noStrike" spc="-1">
              <a:solidFill>
                <a:srgbClr val="55215B"/>
              </a:solidFill>
              <a:latin typeface="Arial"/>
            </a:endParaRPr>
          </a:p>
          <a:p>
            <a:pPr marL="432000" indent="-324000" algn="ctr">
              <a:spcBef>
                <a:spcPts val="11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00" b="0" strike="noStrike" spc="-1">
                <a:solidFill>
                  <a:srgbClr val="55215B"/>
                </a:solidFill>
                <a:latin typeface="Arial"/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392</Words>
  <Application>Neat_Office/6.2.8.2$Windows_x86 LibreOffice_project/</Application>
  <PresentationFormat>Произвольный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Curve</dc:title>
  <dc:subject/>
  <dc:creator/>
  <dc:description/>
  <cp:lastModifiedBy>Методист</cp:lastModifiedBy>
  <cp:revision>9</cp:revision>
  <dcterms:created xsi:type="dcterms:W3CDTF">2020-11-16T23:23:28Z</dcterms:created>
  <dcterms:modified xsi:type="dcterms:W3CDTF">2020-11-19T05:52:37Z</dcterms:modified>
  <dc:language>ru-RU</dc:language>
</cp:coreProperties>
</file>