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notesMasterIdLst>
    <p:notesMasterId r:id="rId17"/>
  </p:notesMasterIdLst>
  <p:sldIdLst>
    <p:sldId id="264" r:id="rId2"/>
    <p:sldId id="276" r:id="rId3"/>
    <p:sldId id="259" r:id="rId4"/>
    <p:sldId id="260" r:id="rId5"/>
    <p:sldId id="262" r:id="rId6"/>
    <p:sldId id="280" r:id="rId7"/>
    <p:sldId id="265" r:id="rId8"/>
    <p:sldId id="267" r:id="rId9"/>
    <p:sldId id="271" r:id="rId10"/>
    <p:sldId id="270" r:id="rId11"/>
    <p:sldId id="279" r:id="rId12"/>
    <p:sldId id="272" r:id="rId13"/>
    <p:sldId id="278" r:id="rId14"/>
    <p:sldId id="273" r:id="rId15"/>
    <p:sldId id="27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9" autoAdjust="0"/>
    <p:restoredTop sz="94590" autoAdjust="0"/>
  </p:normalViewPr>
  <p:slideViewPr>
    <p:cSldViewPr>
      <p:cViewPr varScale="1">
        <p:scale>
          <a:sx n="82" d="100"/>
          <a:sy n="82" d="100"/>
        </p:scale>
        <p:origin x="-112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6" Type="http://schemas.openxmlformats.org/officeDocument/2006/relationships/image" Target="../media/image11.wmf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Relationship Id="rId6" Type="http://schemas.openxmlformats.org/officeDocument/2006/relationships/image" Target="../media/image17.wmf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2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Relationship Id="rId5" Type="http://schemas.openxmlformats.org/officeDocument/2006/relationships/image" Target="../media/image23.wmf"/><Relationship Id="rId4" Type="http://schemas.openxmlformats.org/officeDocument/2006/relationships/image" Target="../media/image22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image" Target="../media/image3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3F287C-B867-47DB-8995-8161B74ABAE9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AED068-4452-4CB1-9946-787B5CF4D96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AED068-4452-4CB1-9946-787B5CF4D960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9F85F0-1AFC-4BCC-9872-315F751F2CB7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8E862C-48D3-4228-B249-36E1830B8B9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9F85F0-1AFC-4BCC-9872-315F751F2CB7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8E862C-48D3-4228-B249-36E1830B8B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9F85F0-1AFC-4BCC-9872-315F751F2CB7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8E862C-48D3-4228-B249-36E1830B8B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9F85F0-1AFC-4BCC-9872-315F751F2CB7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8E862C-48D3-4228-B249-36E1830B8B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9F85F0-1AFC-4BCC-9872-315F751F2CB7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8E862C-48D3-4228-B249-36E1830B8B9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9F85F0-1AFC-4BCC-9872-315F751F2CB7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8E862C-48D3-4228-B249-36E1830B8B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9F85F0-1AFC-4BCC-9872-315F751F2CB7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8E862C-48D3-4228-B249-36E1830B8B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9F85F0-1AFC-4BCC-9872-315F751F2CB7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8E862C-48D3-4228-B249-36E1830B8B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9F85F0-1AFC-4BCC-9872-315F751F2CB7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8E862C-48D3-4228-B249-36E1830B8B9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9F85F0-1AFC-4BCC-9872-315F751F2CB7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8E862C-48D3-4228-B249-36E1830B8B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9F85F0-1AFC-4BCC-9872-315F751F2CB7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8E862C-48D3-4228-B249-36E1830B8B9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dirty="0" smtClean="0"/>
              <a:t>Образец текста</a:t>
            </a:r>
          </a:p>
          <a:p>
            <a:pPr lvl="1" eaLnBrk="1" latinLnBrk="0" hangingPunct="1"/>
            <a:r>
              <a:rPr kumimoji="0" lang="ru-RU" dirty="0" smtClean="0"/>
              <a:t>Второй уровень</a:t>
            </a:r>
          </a:p>
          <a:p>
            <a:pPr lvl="2" eaLnBrk="1" latinLnBrk="0" hangingPunct="1"/>
            <a:r>
              <a:rPr kumimoji="0" lang="ru-RU" dirty="0" smtClean="0"/>
              <a:t>Третий уровень</a:t>
            </a:r>
          </a:p>
          <a:p>
            <a:pPr lvl="3" eaLnBrk="1" latinLnBrk="0" hangingPunct="1"/>
            <a:r>
              <a:rPr kumimoji="0" lang="ru-RU" dirty="0" smtClean="0"/>
              <a:t>Четвертый уровень</a:t>
            </a:r>
          </a:p>
          <a:p>
            <a:pPr lvl="4" eaLnBrk="1" latinLnBrk="0" hangingPunct="1"/>
            <a:r>
              <a:rPr kumimoji="0" lang="ru-RU" dirty="0" smtClean="0"/>
              <a:t>Пятый уровень</a:t>
            </a:r>
            <a:endParaRPr kumimoji="0" lang="en-US" dirty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AC9F85F0-1AFC-4BCC-9872-315F751F2CB7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998E862C-48D3-4228-B249-36E1830B8B9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oleObject23.bin"/><Relationship Id="rId4" Type="http://schemas.openxmlformats.org/officeDocument/2006/relationships/oleObject" Target="../embeddings/oleObject22.bin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7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1.bin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15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7" Type="http://schemas.openxmlformats.org/officeDocument/2006/relationships/oleObject" Target="../embeddings/oleObject20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9.bin"/><Relationship Id="rId5" Type="http://schemas.openxmlformats.org/officeDocument/2006/relationships/oleObject" Target="../embeddings/oleObject18.bin"/><Relationship Id="rId4" Type="http://schemas.openxmlformats.org/officeDocument/2006/relationships/oleObject" Target="../embeddings/oleObject17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Тема урока</a:t>
            </a:r>
            <a:r>
              <a:rPr lang="en-US" dirty="0" smtClean="0"/>
              <a:t>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sz="5400" b="1" u="sng" dirty="0" smtClean="0"/>
              <a:t>Нахождение части целого и целого по его части</a:t>
            </a:r>
            <a:r>
              <a:rPr lang="ru-RU" b="1" u="sng" dirty="0" smtClean="0"/>
              <a:t>.</a:t>
            </a:r>
            <a:endParaRPr lang="ru-RU" b="1" u="sng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4031432" y="5105400"/>
            <a:ext cx="5112568" cy="1752600"/>
          </a:xfrm>
          <a:prstGeom prst="rect">
            <a:avLst/>
          </a:prstGeom>
        </p:spPr>
        <p:txBody>
          <a:bodyPr tIns="0">
            <a:normAutofit/>
          </a:bodyPr>
          <a:lstStyle/>
          <a:p>
            <a:pPr marL="27432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2400" i="0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30000"/>
                    <a:satMod val="1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Подготовила: учитель математики</a:t>
            </a:r>
          </a:p>
          <a:p>
            <a:pPr marL="27432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ru-RU" sz="2400" dirty="0" smtClean="0">
                <a:solidFill>
                  <a:schemeClr val="tx2">
                    <a:shade val="30000"/>
                    <a:satMod val="150000"/>
                  </a:schemeClr>
                </a:solidFill>
              </a:rPr>
              <a:t>ГБОУ «СОШ №12»</a:t>
            </a:r>
          </a:p>
          <a:p>
            <a:pPr marL="27432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2400" i="0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shade val="30000"/>
                    <a:satMod val="1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Сизова</a:t>
            </a:r>
            <a:r>
              <a:rPr kumimoji="0" lang="ru-RU" sz="2400" i="0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30000"/>
                    <a:satMod val="1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Дарья Эдуардовна</a:t>
            </a:r>
            <a:endParaRPr kumimoji="0" lang="ru-RU" sz="2400" i="0" strike="noStrike" kern="1200" cap="none" spc="0" normalizeH="0" baseline="0" noProof="0" dirty="0">
              <a:ln>
                <a:noFill/>
              </a:ln>
              <a:solidFill>
                <a:schemeClr val="tx2">
                  <a:shade val="30000"/>
                  <a:satMod val="1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0166" y="357166"/>
            <a:ext cx="7406640" cy="571504"/>
          </a:xfrm>
          <a:solidFill>
            <a:schemeClr val="bg2">
              <a:lumMod val="10000"/>
              <a:lumOff val="90000"/>
            </a:schemeClr>
          </a:solidFill>
          <a:ln>
            <a:solidFill>
              <a:schemeClr val="bg2">
                <a:lumMod val="75000"/>
                <a:lumOff val="25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ru-RU" dirty="0" smtClean="0"/>
              <a:t>Физкультминутка.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1000108"/>
            <a:ext cx="7406640" cy="5500726"/>
          </a:xfrm>
        </p:spPr>
        <p:txBody>
          <a:bodyPr/>
          <a:lstStyle/>
          <a:p>
            <a:r>
              <a:rPr lang="ru-RU" dirty="0" smtClean="0"/>
              <a:t>Правильный </a:t>
            </a:r>
            <a:r>
              <a:rPr lang="ru-RU" dirty="0" err="1" smtClean="0"/>
              <a:t>ответ-поднимите</a:t>
            </a:r>
            <a:r>
              <a:rPr lang="ru-RU" dirty="0" smtClean="0"/>
              <a:t> руки  вверх, неправильный </a:t>
            </a:r>
            <a:r>
              <a:rPr lang="ru-RU" dirty="0" err="1" smtClean="0"/>
              <a:t>ответ-руки</a:t>
            </a:r>
            <a:r>
              <a:rPr lang="ru-RU" dirty="0" smtClean="0"/>
              <a:t> в стороны.</a:t>
            </a:r>
          </a:p>
          <a:p>
            <a:endParaRPr lang="ru-RU" dirty="0"/>
          </a:p>
        </p:txBody>
      </p:sp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857364"/>
            <a:ext cx="1647825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74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2714620"/>
            <a:ext cx="195262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75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728" y="3500438"/>
            <a:ext cx="11811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753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57290" y="6000768"/>
            <a:ext cx="3800475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754" name="Picture 1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85852" y="5143512"/>
            <a:ext cx="15811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756" name="Picture 1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357290" y="4286256"/>
            <a:ext cx="3600450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1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1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1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75656" y="260648"/>
            <a:ext cx="7488832" cy="5232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Book Antiqua" pitchFamily="18" charset="0"/>
              </a:rPr>
              <a:t>Решение задач</a:t>
            </a:r>
            <a:endParaRPr lang="ru-RU" sz="2800" dirty="0">
              <a:latin typeface="Book Antiqua" pitchFamily="18" charset="0"/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1187624" y="1052736"/>
            <a:ext cx="7704137" cy="2677656"/>
          </a:xfrm>
          <a:prstGeom prst="rect">
            <a:avLst/>
          </a:prstGeom>
          <a:noFill/>
          <a:ln w="76200" cmpd="tri">
            <a:solidFill>
              <a:srgbClr val="80008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endParaRPr lang="ru-RU" sz="2400" dirty="0" smtClean="0">
              <a:latin typeface="Tahoma" pitchFamily="34" charset="0"/>
              <a:cs typeface="Tahoma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ru-RU" sz="2400" dirty="0" smtClean="0">
                <a:latin typeface="Tahoma" pitchFamily="34" charset="0"/>
                <a:cs typeface="Tahoma" pitchFamily="34" charset="0"/>
              </a:rPr>
              <a:t>Катя в первый день прочитала     книги, а во второй</a:t>
            </a:r>
          </a:p>
          <a:p>
            <a:pPr algn="ctr">
              <a:spcBef>
                <a:spcPct val="50000"/>
              </a:spcBef>
            </a:pPr>
            <a:r>
              <a:rPr lang="ru-RU" dirty="0" smtClean="0"/>
              <a:t> </a:t>
            </a:r>
            <a:r>
              <a:rPr lang="ru-RU" sz="2400" dirty="0" smtClean="0">
                <a:latin typeface="Tahoma" pitchFamily="34" charset="0"/>
                <a:cs typeface="Tahoma" pitchFamily="34" charset="0"/>
              </a:rPr>
              <a:t>–    книги. Сколько страниц осталось прочитать</a:t>
            </a:r>
          </a:p>
          <a:p>
            <a:pPr algn="ctr">
              <a:spcBef>
                <a:spcPct val="50000"/>
              </a:spcBef>
            </a:pPr>
            <a:r>
              <a:rPr lang="ru-RU" sz="2400" dirty="0" smtClean="0">
                <a:latin typeface="Tahoma" pitchFamily="34" charset="0"/>
                <a:cs typeface="Tahoma" pitchFamily="34" charset="0"/>
              </a:rPr>
              <a:t> Кате, если в книге 540 страниц?</a:t>
            </a:r>
            <a:endParaRPr lang="ru-RU" dirty="0"/>
          </a:p>
          <a:p>
            <a:pPr algn="ctr">
              <a:spcBef>
                <a:spcPct val="50000"/>
              </a:spcBef>
            </a:pPr>
            <a:endParaRPr lang="ru-RU" sz="24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1187624" y="4005064"/>
            <a:ext cx="7704137" cy="1985159"/>
          </a:xfrm>
          <a:prstGeom prst="rect">
            <a:avLst/>
          </a:prstGeom>
          <a:noFill/>
          <a:ln w="76200" cmpd="tri">
            <a:solidFill>
              <a:srgbClr val="80008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400" dirty="0" smtClean="0">
              <a:latin typeface="Tahoma" pitchFamily="34" charset="0"/>
              <a:cs typeface="Tahoma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ru-RU" sz="2400" dirty="0" smtClean="0">
                <a:latin typeface="Tahoma" pitchFamily="34" charset="0"/>
                <a:cs typeface="Tahoma" pitchFamily="34" charset="0"/>
              </a:rPr>
              <a:t>Автобус проехал       дороги. Какова длина дороги, </a:t>
            </a:r>
          </a:p>
          <a:p>
            <a:pPr algn="ctr">
              <a:spcBef>
                <a:spcPct val="50000"/>
              </a:spcBef>
            </a:pPr>
            <a:r>
              <a:rPr lang="ru-RU" sz="2400" dirty="0" smtClean="0">
                <a:latin typeface="Tahoma" pitchFamily="34" charset="0"/>
                <a:cs typeface="Tahoma" pitchFamily="34" charset="0"/>
              </a:rPr>
              <a:t>если автобус проехал 64 км?</a:t>
            </a:r>
            <a:endParaRPr lang="ru-RU" sz="2400" dirty="0">
              <a:latin typeface="Tahoma" pitchFamily="34" charset="0"/>
              <a:cs typeface="Tahoma" pitchFamily="34" charset="0"/>
            </a:endParaRPr>
          </a:p>
          <a:p>
            <a:pPr algn="ctr">
              <a:spcBef>
                <a:spcPct val="50000"/>
              </a:spcBef>
            </a:pPr>
            <a:endParaRPr lang="ru-RU" dirty="0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5292080" y="1484784"/>
          <a:ext cx="262570" cy="727117"/>
        </p:xfrm>
        <a:graphic>
          <a:graphicData uri="http://schemas.openxmlformats.org/presentationml/2006/ole">
            <p:oleObj spid="_x0000_s49154" name="Equation" r:id="rId3" imgW="164880" imgH="457200" progId="">
              <p:embed/>
            </p:oleObj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1439652" y="2060848"/>
          <a:ext cx="262570" cy="727117"/>
        </p:xfrm>
        <a:graphic>
          <a:graphicData uri="http://schemas.openxmlformats.org/presentationml/2006/ole">
            <p:oleObj spid="_x0000_s49155" name="Equation" r:id="rId4" imgW="164880" imgH="457200" progId="">
              <p:embed/>
            </p:oleObj>
          </a:graphicData>
        </a:graphic>
      </p:graphicFrame>
      <p:graphicFrame>
        <p:nvGraphicFramePr>
          <p:cNvPr id="52228" name="Object 2"/>
          <p:cNvGraphicFramePr>
            <a:graphicFrameLocks noChangeAspect="1"/>
          </p:cNvGraphicFramePr>
          <p:nvPr/>
        </p:nvGraphicFramePr>
        <p:xfrm>
          <a:off x="3469333" y="4437063"/>
          <a:ext cx="382587" cy="727075"/>
        </p:xfrm>
        <a:graphic>
          <a:graphicData uri="http://schemas.openxmlformats.org/presentationml/2006/ole">
            <p:oleObj spid="_x0000_s49156" name="Equation" r:id="rId5" imgW="241200" imgH="45720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582912"/>
          </a:xfrm>
          <a:solidFill>
            <a:schemeClr val="bg2">
              <a:lumMod val="10000"/>
              <a:lumOff val="90000"/>
            </a:schemeClr>
          </a:solidFill>
          <a:ln>
            <a:solidFill>
              <a:schemeClr val="bg2">
                <a:lumMod val="75000"/>
                <a:lumOff val="25000"/>
              </a:schemeClr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Правила решения задач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solidFill>
            <a:schemeClr val="bg2">
              <a:lumMod val="10000"/>
              <a:lumOff val="90000"/>
            </a:schemeClr>
          </a:solidFill>
          <a:ln>
            <a:solidFill>
              <a:schemeClr val="bg2">
                <a:lumMod val="75000"/>
                <a:lumOff val="25000"/>
              </a:schemeClr>
            </a:solidFill>
          </a:ln>
        </p:spPr>
        <p:txBody>
          <a:bodyPr/>
          <a:lstStyle/>
          <a:p>
            <a:pPr algn="ctr">
              <a:buNone/>
            </a:pPr>
            <a:r>
              <a:rPr lang="ru-RU" sz="2000" u="sng" dirty="0" smtClean="0"/>
              <a:t>Задачи </a:t>
            </a:r>
          </a:p>
          <a:p>
            <a:pPr algn="ctr">
              <a:buNone/>
            </a:pPr>
            <a:r>
              <a:rPr lang="ru-RU" sz="2000" u="sng" dirty="0" smtClean="0"/>
              <a:t>на нахождение части от целого.</a:t>
            </a:r>
          </a:p>
          <a:p>
            <a:pPr marL="0" indent="449263" algn="just">
              <a:buNone/>
            </a:pPr>
            <a:r>
              <a:rPr lang="ru-RU" sz="2400" b="1" dirty="0" smtClean="0"/>
              <a:t>Чтобы найти часть от целой величины, выраженную дробью, нужно эту целую величину умножить на данную дробь. </a:t>
            </a:r>
            <a:endParaRPr lang="ru-RU" sz="2400" dirty="0" smtClean="0"/>
          </a:p>
          <a:p>
            <a:pPr algn="ctr">
              <a:buNone/>
            </a:pPr>
            <a:endParaRPr lang="en-US" b="1" u="sng" dirty="0" smtClean="0">
              <a:cs typeface="Arial" pitchFamily="34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solidFill>
            <a:schemeClr val="bg2">
              <a:lumMod val="10000"/>
              <a:lumOff val="90000"/>
            </a:schemeClr>
          </a:solidFill>
          <a:ln>
            <a:solidFill>
              <a:schemeClr val="bg2">
                <a:lumMod val="75000"/>
                <a:lumOff val="25000"/>
              </a:schemeClr>
            </a:solidFill>
          </a:ln>
        </p:spPr>
        <p:txBody>
          <a:bodyPr/>
          <a:lstStyle/>
          <a:p>
            <a:pPr algn="ctr">
              <a:buNone/>
            </a:pPr>
            <a:r>
              <a:rPr lang="ru-RU" sz="2000" u="sng" dirty="0" smtClean="0"/>
              <a:t>Задачи </a:t>
            </a:r>
            <a:endParaRPr lang="en-US" sz="2000" u="sng" dirty="0" smtClean="0"/>
          </a:p>
          <a:p>
            <a:pPr algn="ctr">
              <a:buNone/>
            </a:pPr>
            <a:r>
              <a:rPr lang="ru-RU" sz="2000" u="sng" dirty="0" smtClean="0"/>
              <a:t>на нахождение целого по его части.</a:t>
            </a:r>
            <a:endParaRPr lang="en-US" sz="2000" b="1" u="sng" dirty="0" smtClean="0">
              <a:cs typeface="Times New Roman" pitchFamily="18" charset="0"/>
            </a:endParaRPr>
          </a:p>
          <a:p>
            <a:pPr marL="173038" indent="723900" algn="just">
              <a:buNone/>
            </a:pPr>
            <a:r>
              <a:rPr lang="ru-RU" sz="2400" b="1" dirty="0" smtClean="0"/>
              <a:t>Чтобы найти целую величину по ее части , выраженной дробью, нужно разделить на эту дробь число, ей соответствующее.</a:t>
            </a:r>
            <a:endParaRPr lang="ru-RU" sz="2400" dirty="0" smtClean="0"/>
          </a:p>
          <a:p>
            <a:pPr algn="just">
              <a:buNone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7240848" cy="4663440"/>
          </a:xfrm>
        </p:spPr>
        <p:txBody>
          <a:bodyPr>
            <a:normAutofit/>
          </a:bodyPr>
          <a:lstStyle/>
          <a:p>
            <a:r>
              <a:rPr lang="ru-RU" sz="8000" dirty="0" smtClean="0"/>
              <a:t>П.9.6-правила учить, №884(б),888.</a:t>
            </a:r>
            <a:endParaRPr lang="ru-RU" sz="80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714356"/>
            <a:ext cx="7498080" cy="5534044"/>
          </a:xfrm>
        </p:spPr>
        <p:txBody>
          <a:bodyPr/>
          <a:lstStyle/>
          <a:p>
            <a:r>
              <a:rPr lang="ru-RU" dirty="0" smtClean="0"/>
              <a:t>Представьте, что урок уже закончился Вы идете домой после школы и встречаете своего друга или подругу. </a:t>
            </a:r>
          </a:p>
          <a:p>
            <a:r>
              <a:rPr lang="ru-RU" dirty="0" smtClean="0"/>
              <a:t>Что бы вы рассказали ему об уроке  математики, который у вас сегодня был? </a:t>
            </a:r>
          </a:p>
          <a:p>
            <a:r>
              <a:rPr lang="ru-RU" dirty="0" smtClean="0"/>
              <a:t>Что понравилось на уроке?</a:t>
            </a:r>
          </a:p>
          <a:p>
            <a:r>
              <a:rPr lang="ru-RU" dirty="0" smtClean="0"/>
              <a:t>Что бы вы хотели изменить в нашей работе?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2976" y="357166"/>
            <a:ext cx="7406640" cy="147218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Молодцы!!!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3068960"/>
            <a:ext cx="7406640" cy="1752600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5400" dirty="0" smtClean="0">
                <a:latin typeface="Arial" pitchFamily="34" charset="0"/>
                <a:cs typeface="Arial" pitchFamily="34" charset="0"/>
              </a:rPr>
              <a:t>Всем спасибо </a:t>
            </a:r>
          </a:p>
          <a:p>
            <a:pPr algn="ctr"/>
            <a:r>
              <a:rPr lang="ru-RU" sz="5400" dirty="0" smtClean="0">
                <a:latin typeface="Arial" pitchFamily="34" charset="0"/>
                <a:cs typeface="Arial" pitchFamily="34" charset="0"/>
              </a:rPr>
              <a:t>за работу на уроке!</a:t>
            </a:r>
            <a:endParaRPr lang="ru-RU" sz="5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Продолжите предложение</a:t>
            </a:r>
            <a:r>
              <a:rPr lang="en-US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1500174"/>
            <a:ext cx="7498080" cy="4800600"/>
          </a:xfrm>
        </p:spPr>
        <p:txBody>
          <a:bodyPr>
            <a:normAutofit fontScale="92500" lnSpcReduction="20000"/>
          </a:bodyPr>
          <a:lstStyle/>
          <a:p>
            <a:pPr marL="596646" indent="-514350">
              <a:buNone/>
            </a:pPr>
            <a:r>
              <a:rPr lang="ru-RU" sz="3000" b="1" dirty="0" smtClean="0"/>
              <a:t>1</a:t>
            </a:r>
            <a:r>
              <a:rPr lang="ru-RU" sz="3000" dirty="0" smtClean="0"/>
              <a:t>.« Двухэтажная» запись       называется  </a:t>
            </a:r>
          </a:p>
          <a:p>
            <a:pPr marL="596646" indent="-514350">
              <a:buNone/>
            </a:pPr>
            <a:r>
              <a:rPr lang="ru-RU" sz="3000" dirty="0" smtClean="0"/>
              <a:t>обыкновенной дробью. </a:t>
            </a:r>
          </a:p>
          <a:p>
            <a:pPr marL="596646" indent="-514350">
              <a:buNone/>
            </a:pPr>
            <a:r>
              <a:rPr lang="ru-RU" sz="3000" b="1" dirty="0" smtClean="0"/>
              <a:t>       3 -   </a:t>
            </a:r>
            <a:r>
              <a:rPr lang="ru-RU" sz="3000" dirty="0" smtClean="0"/>
              <a:t>это          </a:t>
            </a:r>
          </a:p>
          <a:p>
            <a:pPr marL="596646" indent="-514350">
              <a:buNone/>
            </a:pPr>
            <a:r>
              <a:rPr lang="ru-RU" sz="3000" dirty="0" smtClean="0"/>
              <a:t>                   знаменатель дроби</a:t>
            </a:r>
          </a:p>
          <a:p>
            <a:pPr marL="596646" indent="-514350">
              <a:buNone/>
            </a:pPr>
            <a:r>
              <a:rPr lang="ru-RU" sz="3000" b="1" dirty="0" smtClean="0"/>
              <a:t>       2 -  </a:t>
            </a:r>
            <a:r>
              <a:rPr lang="ru-RU" sz="3000" dirty="0" smtClean="0"/>
              <a:t>это                  </a:t>
            </a:r>
          </a:p>
          <a:p>
            <a:pPr marL="596646" indent="-514350">
              <a:buNone/>
            </a:pPr>
            <a:r>
              <a:rPr lang="ru-RU" sz="3000" dirty="0" smtClean="0"/>
              <a:t>                  числитель дроби</a:t>
            </a:r>
          </a:p>
          <a:p>
            <a:pPr marL="596646" indent="-514350">
              <a:buNone/>
            </a:pPr>
            <a:r>
              <a:rPr lang="ru-RU" sz="3000" b="1" dirty="0" smtClean="0"/>
              <a:t> 2.  Знаменатель дроби показывает </a:t>
            </a:r>
          </a:p>
          <a:p>
            <a:pPr marL="596646" indent="-514350">
              <a:buNone/>
            </a:pPr>
            <a:r>
              <a:rPr lang="ru-RU" sz="3000" b="1" dirty="0" smtClean="0"/>
              <a:t>          </a:t>
            </a:r>
            <a:r>
              <a:rPr lang="ru-RU" sz="3000" dirty="0" smtClean="0"/>
              <a:t>на сколько равных частей разделили        целое .                   </a:t>
            </a:r>
          </a:p>
          <a:p>
            <a:pPr marL="596646" indent="-514350">
              <a:buNone/>
            </a:pPr>
            <a:r>
              <a:rPr lang="ru-RU" sz="3000" b="1" dirty="0" smtClean="0"/>
              <a:t> 3.  Числитель дроби показывает</a:t>
            </a:r>
            <a:endParaRPr lang="ru-RU" sz="3000" dirty="0" smtClean="0"/>
          </a:p>
          <a:p>
            <a:pPr>
              <a:buNone/>
            </a:pPr>
            <a:r>
              <a:rPr lang="ru-RU" sz="3000" dirty="0" smtClean="0"/>
              <a:t>                                сколько таких частей взяли.</a:t>
            </a:r>
          </a:p>
          <a:p>
            <a:pPr marL="596646" indent="-514350">
              <a:buNone/>
            </a:pPr>
            <a:endParaRPr lang="ru-RU" dirty="0" smtClean="0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5500694" y="1428736"/>
          <a:ext cx="452712" cy="785818"/>
        </p:xfrm>
        <a:graphic>
          <a:graphicData uri="http://schemas.openxmlformats.org/presentationml/2006/ole">
            <p:oleObj spid="_x0000_s30722" name="Рисунок" r:id="rId3" imgW="143640" imgH="293040" progId="Word.Picture.8">
              <p:embed/>
            </p:oleObj>
          </a:graphicData>
        </a:graphic>
      </p:graphicFrame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Определите какая часть фигуры закрашена синим цветом</a:t>
            </a:r>
            <a:r>
              <a:rPr lang="en-US" dirty="0" smtClean="0"/>
              <a:t>:</a:t>
            </a:r>
            <a:endParaRPr lang="ru-RU" dirty="0"/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1500174"/>
            <a:ext cx="2085975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3357562"/>
            <a:ext cx="367665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71670" y="4572008"/>
            <a:ext cx="2524125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Минус 8"/>
          <p:cNvSpPr/>
          <p:nvPr/>
        </p:nvSpPr>
        <p:spPr>
          <a:xfrm>
            <a:off x="4572000" y="2143116"/>
            <a:ext cx="576000" cy="144000"/>
          </a:xfrm>
          <a:prstGeom prst="mathMinu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4643438" y="1571612"/>
            <a:ext cx="4286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3</a:t>
            </a:r>
            <a:endParaRPr lang="ru-RU" sz="36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4714876" y="2214554"/>
            <a:ext cx="285752" cy="642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latin typeface="+mj-lt"/>
              </a:rPr>
              <a:t>4</a:t>
            </a:r>
            <a:endParaRPr lang="ru-RU" sz="3600" b="1" dirty="0">
              <a:latin typeface="+mj-lt"/>
            </a:endParaRPr>
          </a:p>
        </p:txBody>
      </p:sp>
      <p:sp>
        <p:nvSpPr>
          <p:cNvPr id="14" name="Минус 13"/>
          <p:cNvSpPr/>
          <p:nvPr/>
        </p:nvSpPr>
        <p:spPr>
          <a:xfrm>
            <a:off x="5643570" y="3571876"/>
            <a:ext cx="571504" cy="50772"/>
          </a:xfrm>
          <a:prstGeom prst="mathMinu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5715008" y="2928934"/>
            <a:ext cx="3571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4</a:t>
            </a:r>
            <a:endParaRPr lang="ru-RU" sz="36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5715008" y="3571876"/>
            <a:ext cx="4411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7</a:t>
            </a:r>
            <a:endParaRPr lang="ru-RU" sz="36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5286380" y="2000240"/>
            <a:ext cx="12073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круга</a:t>
            </a:r>
            <a:endParaRPr lang="ru-RU" sz="32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6143636" y="3286124"/>
            <a:ext cx="30003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прямоугольника</a:t>
            </a:r>
            <a:endParaRPr lang="ru-RU" sz="2800" b="1" dirty="0"/>
          </a:p>
        </p:txBody>
      </p:sp>
      <p:sp>
        <p:nvSpPr>
          <p:cNvPr id="20" name="Минус 19"/>
          <p:cNvSpPr/>
          <p:nvPr/>
        </p:nvSpPr>
        <p:spPr>
          <a:xfrm>
            <a:off x="5000628" y="5643578"/>
            <a:ext cx="571504" cy="142876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5072066" y="5000636"/>
            <a:ext cx="285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072066" y="5715016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643570" y="5500702"/>
            <a:ext cx="32861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треугольника</a:t>
            </a:r>
            <a:endParaRPr lang="ru-RU" sz="3200" b="1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/>
      <p:bldP spid="13" grpId="0"/>
      <p:bldP spid="14" grpId="0" animBg="1"/>
      <p:bldP spid="15" grpId="0"/>
      <p:bldP spid="16" grpId="0"/>
      <p:bldP spid="17" grpId="2"/>
      <p:bldP spid="18" grpId="0"/>
      <p:bldP spid="20" grpId="0" animBg="1"/>
      <p:bldP spid="21" grpId="0"/>
      <p:bldP spid="22" grpId="0"/>
      <p:bldP spid="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0166" y="285728"/>
            <a:ext cx="7425720" cy="425896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Разделите задачи на две группы</a:t>
            </a:r>
            <a:r>
              <a:rPr lang="en-US" sz="3600" b="1" dirty="0" smtClean="0"/>
              <a:t>:</a:t>
            </a:r>
            <a:endParaRPr lang="ru-RU" sz="3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71604" y="928670"/>
            <a:ext cx="7286676" cy="5286412"/>
          </a:xfrm>
        </p:spPr>
        <p:txBody>
          <a:bodyPr>
            <a:normAutofit fontScale="92500" lnSpcReduction="10000"/>
          </a:bodyPr>
          <a:lstStyle/>
          <a:p>
            <a:pPr marL="484632" indent="-457200">
              <a:buAutoNum type="arabicPeriod"/>
            </a:pPr>
            <a:r>
              <a:rPr lang="ru-RU" sz="2400" b="1" dirty="0" smtClean="0">
                <a:latin typeface="+mj-lt"/>
                <a:cs typeface="Times New Roman" pitchFamily="18" charset="0"/>
              </a:rPr>
              <a:t>Магазин принял для продажи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156</a:t>
            </a:r>
            <a:r>
              <a:rPr lang="ru-RU" sz="2400" b="1" dirty="0" smtClean="0">
                <a:latin typeface="+mj-lt"/>
                <a:cs typeface="Times New Roman" pitchFamily="18" charset="0"/>
              </a:rPr>
              <a:t> кг рыбы.         всей рыбы составил карп. Сколько кг карпа получил магазин?</a:t>
            </a:r>
          </a:p>
          <a:p>
            <a:pPr marL="484632" indent="-457200">
              <a:buAutoNum type="arabicPeriod"/>
            </a:pPr>
            <a:r>
              <a:rPr lang="ru-RU" sz="2400" b="1" dirty="0" smtClean="0">
                <a:latin typeface="+mj-lt"/>
                <a:cs typeface="Times New Roman" pitchFamily="18" charset="0"/>
              </a:rPr>
              <a:t>Провели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18</a:t>
            </a:r>
            <a:r>
              <a:rPr lang="ru-RU" sz="2400" b="1" dirty="0" smtClean="0">
                <a:latin typeface="+mj-lt"/>
                <a:cs typeface="Times New Roman" pitchFamily="18" charset="0"/>
              </a:rPr>
              <a:t> опытов, это составило            всей серии опытов. Сколько опытов надо провести?</a:t>
            </a:r>
          </a:p>
          <a:p>
            <a:pPr marL="484632" indent="-457200">
              <a:buAutoNum type="arabicPeriod"/>
            </a:pPr>
            <a:r>
              <a:rPr lang="ru-RU" sz="2400" b="1" dirty="0" smtClean="0">
                <a:latin typeface="+mj-lt"/>
                <a:cs typeface="Times New Roman" pitchFamily="18" charset="0"/>
              </a:rPr>
              <a:t>Учитель проверил 20 тетрадей. Это составило       всех тетрадей. Сколько всего тетрадей надо проверить?</a:t>
            </a:r>
          </a:p>
          <a:p>
            <a:pPr marL="484632" indent="-457200">
              <a:buAutoNum type="arabicPeriod"/>
            </a:pPr>
            <a:r>
              <a:rPr lang="ru-RU" sz="2400" b="1" dirty="0" smtClean="0">
                <a:latin typeface="+mj-lt"/>
                <a:cs typeface="Times New Roman" pitchFamily="18" charset="0"/>
              </a:rPr>
              <a:t>Из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72 </a:t>
            </a:r>
            <a:r>
              <a:rPr lang="ru-RU" sz="2400" b="1" dirty="0" smtClean="0">
                <a:latin typeface="+mj-lt"/>
                <a:cs typeface="Times New Roman" pitchFamily="18" charset="0"/>
              </a:rPr>
              <a:t>пятиклассников        занимаются легкой атлетикой. Сколько учащихся занимаются этим видом спорта?</a:t>
            </a:r>
          </a:p>
          <a:p>
            <a:pPr marL="484632" indent="-457200">
              <a:buAutoNum type="arabicPeriod"/>
            </a:pPr>
            <a:r>
              <a:rPr lang="ru-RU" sz="2400" b="1" dirty="0" smtClean="0">
                <a:latin typeface="+mj-lt"/>
                <a:cs typeface="Times New Roman" pitchFamily="18" charset="0"/>
              </a:rPr>
              <a:t> Для выставки отобрали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30</a:t>
            </a:r>
            <a:r>
              <a:rPr lang="ru-RU" sz="2400" b="1" dirty="0" smtClean="0">
                <a:latin typeface="+mj-lt"/>
                <a:cs typeface="Times New Roman" pitchFamily="18" charset="0"/>
              </a:rPr>
              <a:t> картин, что составило        имеющихся в музее картин. Сколько картин взято на выставку?</a:t>
            </a:r>
          </a:p>
          <a:p>
            <a:pPr marL="484632" indent="-457200">
              <a:buAutoNum type="arabicPeriod"/>
            </a:pPr>
            <a:r>
              <a:rPr lang="ru-RU" sz="2400" b="1" dirty="0" smtClean="0">
                <a:latin typeface="+mj-lt"/>
                <a:cs typeface="Times New Roman" pitchFamily="18" charset="0"/>
              </a:rPr>
              <a:t>От веревки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18</a:t>
            </a:r>
            <a:r>
              <a:rPr lang="ru-RU" sz="2400" b="1" dirty="0" smtClean="0">
                <a:latin typeface="+mj-lt"/>
                <a:cs typeface="Times New Roman" pitchFamily="18" charset="0"/>
              </a:rPr>
              <a:t> м отрезали        ее длины. Сколько метров веревки отрезали?  </a:t>
            </a:r>
          </a:p>
          <a:p>
            <a:pPr marL="484632" indent="-457200">
              <a:buAutoNum type="arabicPeriod"/>
            </a:pPr>
            <a:endParaRPr lang="ru-RU" sz="2400" dirty="0" smtClean="0"/>
          </a:p>
          <a:p>
            <a:endParaRPr lang="ru-RU" dirty="0"/>
          </a:p>
        </p:txBody>
      </p:sp>
      <p:graphicFrame>
        <p:nvGraphicFramePr>
          <p:cNvPr id="19458" name="Object 2"/>
          <p:cNvGraphicFramePr>
            <a:graphicFrameLocks noChangeAspect="1"/>
          </p:cNvGraphicFramePr>
          <p:nvPr/>
        </p:nvGraphicFramePr>
        <p:xfrm>
          <a:off x="7500958" y="714356"/>
          <a:ext cx="357621" cy="571504"/>
        </p:xfrm>
        <a:graphic>
          <a:graphicData uri="http://schemas.openxmlformats.org/presentationml/2006/ole">
            <p:oleObj spid="_x0000_s19458" name="Рисунок" r:id="rId4" imgW="248400" imgH="504360" progId="Word.Picture.8">
              <p:embed/>
            </p:oleObj>
          </a:graphicData>
        </a:graphic>
      </p:graphicFrame>
      <p:graphicFrame>
        <p:nvGraphicFramePr>
          <p:cNvPr id="19459" name="Object 3"/>
          <p:cNvGraphicFramePr>
            <a:graphicFrameLocks noChangeAspect="1"/>
          </p:cNvGraphicFramePr>
          <p:nvPr/>
        </p:nvGraphicFramePr>
        <p:xfrm>
          <a:off x="6500826" y="1714488"/>
          <a:ext cx="339725" cy="571500"/>
        </p:xfrm>
        <a:graphic>
          <a:graphicData uri="http://schemas.openxmlformats.org/presentationml/2006/ole">
            <p:oleObj spid="_x0000_s19459" name="Рисунок" r:id="rId5" imgW="286560" imgH="571680" progId="Word.Picture.8">
              <p:embed/>
            </p:oleObj>
          </a:graphicData>
        </a:graphic>
      </p:graphicFrame>
      <p:graphicFrame>
        <p:nvGraphicFramePr>
          <p:cNvPr id="19460" name="Object 4"/>
          <p:cNvGraphicFramePr>
            <a:graphicFrameLocks noChangeAspect="1"/>
          </p:cNvGraphicFramePr>
          <p:nvPr/>
        </p:nvGraphicFramePr>
        <p:xfrm>
          <a:off x="7858148" y="2428868"/>
          <a:ext cx="334962" cy="571500"/>
        </p:xfrm>
        <a:graphic>
          <a:graphicData uri="http://schemas.openxmlformats.org/presentationml/2006/ole">
            <p:oleObj spid="_x0000_s19460" name="Рисунок" r:id="rId6" imgW="286560" imgH="572040" progId="Word.Picture.8">
              <p:embed/>
            </p:oleObj>
          </a:graphicData>
        </a:graphic>
      </p:graphicFrame>
      <p:graphicFrame>
        <p:nvGraphicFramePr>
          <p:cNvPr id="19461" name="Object 5"/>
          <p:cNvGraphicFramePr>
            <a:graphicFrameLocks noChangeAspect="1"/>
          </p:cNvGraphicFramePr>
          <p:nvPr/>
        </p:nvGraphicFramePr>
        <p:xfrm>
          <a:off x="4929190" y="3357562"/>
          <a:ext cx="304800" cy="571500"/>
        </p:xfrm>
        <a:graphic>
          <a:graphicData uri="http://schemas.openxmlformats.org/presentationml/2006/ole">
            <p:oleObj spid="_x0000_s19461" name="Рисунок" r:id="rId7" imgW="257760" imgH="571680" progId="Word.Picture.8">
              <p:embed/>
            </p:oleObj>
          </a:graphicData>
        </a:graphic>
      </p:graphicFrame>
      <p:graphicFrame>
        <p:nvGraphicFramePr>
          <p:cNvPr id="19462" name="Object 6"/>
          <p:cNvGraphicFramePr>
            <a:graphicFrameLocks noChangeAspect="1"/>
          </p:cNvGraphicFramePr>
          <p:nvPr/>
        </p:nvGraphicFramePr>
        <p:xfrm>
          <a:off x="8358214" y="4357694"/>
          <a:ext cx="339725" cy="571500"/>
        </p:xfrm>
        <a:graphic>
          <a:graphicData uri="http://schemas.openxmlformats.org/presentationml/2006/ole">
            <p:oleObj spid="_x0000_s19462" name="Рисунок" r:id="rId8" imgW="286560" imgH="571680" progId="Word.Picture.8">
              <p:embed/>
            </p:oleObj>
          </a:graphicData>
        </a:graphic>
      </p:graphicFrame>
      <p:graphicFrame>
        <p:nvGraphicFramePr>
          <p:cNvPr id="19463" name="Object 7"/>
          <p:cNvGraphicFramePr>
            <a:graphicFrameLocks noChangeAspect="1"/>
          </p:cNvGraphicFramePr>
          <p:nvPr/>
        </p:nvGraphicFramePr>
        <p:xfrm>
          <a:off x="5429256" y="5357826"/>
          <a:ext cx="341313" cy="571500"/>
        </p:xfrm>
        <a:graphic>
          <a:graphicData uri="http://schemas.openxmlformats.org/presentationml/2006/ole">
            <p:oleObj spid="_x0000_s19463" name="Рисунок" r:id="rId9" imgW="286560" imgH="571680" progId="Word.Picture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81AB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81AB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81AB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81AB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81AB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81AB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C2014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C2014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C2014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C2014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C2014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C2014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582912"/>
          </a:xfrm>
          <a:solidFill>
            <a:schemeClr val="bg2">
              <a:lumMod val="10000"/>
              <a:lumOff val="90000"/>
            </a:schemeClr>
          </a:solidFill>
          <a:ln>
            <a:solidFill>
              <a:schemeClr val="bg2">
                <a:lumMod val="75000"/>
                <a:lumOff val="25000"/>
              </a:schemeClr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Сортируем задачи</a:t>
            </a:r>
            <a:r>
              <a:rPr lang="en-US" b="1" dirty="0" smtClean="0"/>
              <a:t>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357290" y="1142984"/>
            <a:ext cx="3571900" cy="5357850"/>
          </a:xfrm>
          <a:solidFill>
            <a:schemeClr val="accent1">
              <a:lumMod val="10000"/>
              <a:lumOff val="90000"/>
            </a:schemeClr>
          </a:solidFill>
          <a:ln>
            <a:solidFill>
              <a:schemeClr val="bg2">
                <a:lumMod val="75000"/>
                <a:lumOff val="25000"/>
              </a:schemeClr>
            </a:solidFill>
          </a:ln>
        </p:spPr>
        <p:txBody>
          <a:bodyPr anchor="ctr">
            <a:normAutofit fontScale="55000" lnSpcReduction="20000"/>
          </a:bodyPr>
          <a:lstStyle/>
          <a:p>
            <a:pPr marL="0" indent="273050" algn="ctr">
              <a:lnSpc>
                <a:spcPct val="170000"/>
              </a:lnSpc>
              <a:buNone/>
            </a:pPr>
            <a:r>
              <a:rPr lang="ru-RU" sz="3300" u="sng" dirty="0" smtClean="0"/>
              <a:t>Задачи на нахождение части от целого.</a:t>
            </a:r>
            <a:endParaRPr lang="en-US" sz="3300" b="1" u="sng" dirty="0" smtClean="0">
              <a:latin typeface="+mj-lt"/>
              <a:cs typeface="Arial" pitchFamily="34" charset="0"/>
            </a:endParaRPr>
          </a:p>
          <a:p>
            <a:pPr marL="0" indent="273050">
              <a:lnSpc>
                <a:spcPct val="170000"/>
              </a:lnSpc>
              <a:buAutoNum type="arabicPeriod"/>
            </a:pPr>
            <a:r>
              <a:rPr lang="ru-RU" b="1" dirty="0" smtClean="0">
                <a:latin typeface="+mj-lt"/>
                <a:cs typeface="Arial" pitchFamily="34" charset="0"/>
              </a:rPr>
              <a:t>Магазин принял для продажи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156</a:t>
            </a:r>
            <a:r>
              <a:rPr lang="ru-RU" b="1" dirty="0" smtClean="0">
                <a:latin typeface="+mj-lt"/>
                <a:cs typeface="Arial" pitchFamily="34" charset="0"/>
              </a:rPr>
              <a:t> кг рыбы.                       всей рыбы составил карп. Сколько кг карпа получил магазин?</a:t>
            </a:r>
          </a:p>
          <a:p>
            <a:pPr marL="0" indent="273050">
              <a:lnSpc>
                <a:spcPct val="170000"/>
              </a:lnSpc>
              <a:buFont typeface="Wingdings 2"/>
              <a:buAutoNum type="arabicPeriod"/>
            </a:pPr>
            <a:r>
              <a:rPr lang="ru-RU" b="1" dirty="0" smtClean="0">
                <a:latin typeface="+mj-lt"/>
                <a:cs typeface="Arial" pitchFamily="34" charset="0"/>
              </a:rPr>
              <a:t>Из 72 пятиклассников                    занимаются легкой атлетикой. Сколько учащихся занимаются этим видом спорта?</a:t>
            </a:r>
          </a:p>
          <a:p>
            <a:pPr marL="0" indent="273050">
              <a:lnSpc>
                <a:spcPct val="170000"/>
              </a:lnSpc>
              <a:buFont typeface="Wingdings 2"/>
              <a:buAutoNum type="arabicPeriod"/>
            </a:pPr>
            <a:r>
              <a:rPr lang="ru-RU" b="1" dirty="0" smtClean="0">
                <a:latin typeface="+mj-lt"/>
                <a:cs typeface="Arial" pitchFamily="34" charset="0"/>
              </a:rPr>
              <a:t>. От веревки 18 м отрезали        ее длины. Сколько метров веревки отрезали?  </a:t>
            </a:r>
          </a:p>
          <a:p>
            <a:pPr>
              <a:lnSpc>
                <a:spcPct val="170000"/>
              </a:lnSpc>
            </a:pPr>
            <a:endParaRPr lang="ru-RU" dirty="0">
              <a:latin typeface="+mj-lt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86380" y="1071546"/>
            <a:ext cx="3510754" cy="5357850"/>
          </a:xfrm>
          <a:solidFill>
            <a:schemeClr val="bg2">
              <a:lumMod val="10000"/>
              <a:lumOff val="90000"/>
            </a:schemeClr>
          </a:solidFill>
          <a:ln>
            <a:solidFill>
              <a:schemeClr val="bg2">
                <a:lumMod val="75000"/>
                <a:lumOff val="25000"/>
              </a:schemeClr>
            </a:solidFill>
          </a:ln>
        </p:spPr>
        <p:txBody>
          <a:bodyPr anchor="ctr">
            <a:normAutofit fontScale="55000" lnSpcReduction="20000"/>
          </a:bodyPr>
          <a:lstStyle/>
          <a:p>
            <a:pPr>
              <a:lnSpc>
                <a:spcPct val="170000"/>
              </a:lnSpc>
              <a:buNone/>
            </a:pPr>
            <a:endParaRPr lang="ru-RU" b="1" dirty="0" smtClean="0">
              <a:cs typeface="Times New Roman" pitchFamily="18" charset="0"/>
            </a:endParaRPr>
          </a:p>
          <a:p>
            <a:pPr algn="ctr">
              <a:lnSpc>
                <a:spcPct val="170000"/>
              </a:lnSpc>
              <a:buNone/>
            </a:pPr>
            <a:r>
              <a:rPr lang="ru-RU" u="sng" dirty="0" smtClean="0"/>
              <a:t>Задачи на нахождение целого по его части.</a:t>
            </a:r>
            <a:endParaRPr lang="en-US" b="1" u="sng" dirty="0" smtClean="0">
              <a:cs typeface="Times New Roman" pitchFamily="18" charset="0"/>
            </a:endParaRPr>
          </a:p>
          <a:p>
            <a:pPr>
              <a:lnSpc>
                <a:spcPct val="170000"/>
              </a:lnSpc>
              <a:buNone/>
            </a:pPr>
            <a:r>
              <a:rPr lang="ru-RU" b="1" dirty="0" smtClean="0">
                <a:cs typeface="Times New Roman" pitchFamily="18" charset="0"/>
              </a:rPr>
              <a:t>1. Учитель проверил 20 тетрадей. Это составило       всех тетрадей. Сколько всего тетрадей надо проверить?</a:t>
            </a:r>
          </a:p>
          <a:p>
            <a:pPr>
              <a:lnSpc>
                <a:spcPct val="170000"/>
              </a:lnSpc>
              <a:buNone/>
            </a:pPr>
            <a:r>
              <a:rPr lang="ru-RU" b="1" dirty="0" smtClean="0">
                <a:cs typeface="Times New Roman" pitchFamily="18" charset="0"/>
              </a:rPr>
              <a:t>2. Провели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18</a:t>
            </a:r>
            <a:r>
              <a:rPr lang="ru-RU" b="1" dirty="0" smtClean="0">
                <a:cs typeface="Times New Roman" pitchFamily="18" charset="0"/>
              </a:rPr>
              <a:t> опытов, это составило               всей серии опытов. Сколько опытов надо провести?</a:t>
            </a:r>
          </a:p>
          <a:p>
            <a:pPr>
              <a:lnSpc>
                <a:spcPct val="170000"/>
              </a:lnSpc>
              <a:buNone/>
            </a:pPr>
            <a:r>
              <a:rPr lang="ru-RU" b="1" dirty="0" smtClean="0">
                <a:cs typeface="Times New Roman" pitchFamily="18" charset="0"/>
              </a:rPr>
              <a:t>3. Для выставки отобрали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30</a:t>
            </a:r>
            <a:r>
              <a:rPr lang="ru-RU" b="1" dirty="0" smtClean="0">
                <a:cs typeface="Times New Roman" pitchFamily="18" charset="0"/>
              </a:rPr>
              <a:t> картин, что составило        имеющихся в музее картин. Сколько картин взято на выставку?</a:t>
            </a:r>
          </a:p>
          <a:p>
            <a:pPr>
              <a:lnSpc>
                <a:spcPct val="170000"/>
              </a:lnSpc>
            </a:pPr>
            <a:endParaRPr lang="ru-RU" b="1" dirty="0" smtClean="0">
              <a:cs typeface="Times New Roman" pitchFamily="18" charset="0"/>
            </a:endParaRPr>
          </a:p>
          <a:p>
            <a:endParaRPr lang="ru-RU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2351088" y="2357438"/>
          <a:ext cx="152400" cy="500062"/>
        </p:xfrm>
        <a:graphic>
          <a:graphicData uri="http://schemas.openxmlformats.org/presentationml/2006/ole">
            <p:oleObj spid="_x0000_s22530" name="Формула" r:id="rId3" imgW="152280" imgH="393480" progId="Equation.3">
              <p:embed/>
            </p:oleObj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3857620" y="3429000"/>
          <a:ext cx="139700" cy="500066"/>
        </p:xfrm>
        <a:graphic>
          <a:graphicData uri="http://schemas.openxmlformats.org/presentationml/2006/ole">
            <p:oleObj spid="_x0000_s22531" name="Формула" r:id="rId4" imgW="139680" imgH="393480" progId="Equation.3">
              <p:embed/>
            </p:oleObj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4000496" y="4929198"/>
          <a:ext cx="285752" cy="428628"/>
        </p:xfrm>
        <a:graphic>
          <a:graphicData uri="http://schemas.openxmlformats.org/presentationml/2006/ole">
            <p:oleObj spid="_x0000_s22532" name="Формула" r:id="rId5" imgW="152280" imgH="393480" progId="Equation.3">
              <p:embed/>
            </p:oleObj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6643702" y="2357430"/>
          <a:ext cx="152400" cy="393700"/>
        </p:xfrm>
        <a:graphic>
          <a:graphicData uri="http://schemas.openxmlformats.org/presentationml/2006/ole">
            <p:oleObj spid="_x0000_s22533" name="Формула" r:id="rId6" imgW="152280" imgH="393480" progId="Equation.3">
              <p:embed/>
            </p:oleObj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/>
        </p:nvGraphicFramePr>
        <p:xfrm>
          <a:off x="5500694" y="3857628"/>
          <a:ext cx="152400" cy="393700"/>
        </p:xfrm>
        <a:graphic>
          <a:graphicData uri="http://schemas.openxmlformats.org/presentationml/2006/ole">
            <p:oleObj spid="_x0000_s22534" name="Формула" r:id="rId7" imgW="152280" imgH="393480" progId="Equation.3">
              <p:embed/>
            </p:oleObj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6929454" y="4929198"/>
          <a:ext cx="152400" cy="393700"/>
        </p:xfrm>
        <a:graphic>
          <a:graphicData uri="http://schemas.openxmlformats.org/presentationml/2006/ole">
            <p:oleObj spid="_x0000_s22535" name="Формула" r:id="rId8" imgW="15228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  <p:bldP spid="4" grpId="0" uiExpand="1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Тема урока</a:t>
            </a:r>
            <a:r>
              <a:rPr lang="en-US" dirty="0" smtClean="0"/>
              <a:t>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sz="5400" b="1" u="sng" dirty="0" smtClean="0"/>
              <a:t>Нахождение части целого и целого по его части</a:t>
            </a:r>
            <a:r>
              <a:rPr lang="ru-RU" b="1" u="sng" dirty="0" smtClean="0"/>
              <a:t>.</a:t>
            </a:r>
            <a:endParaRPr lang="ru-RU" b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582912"/>
          </a:xfrm>
          <a:solidFill>
            <a:schemeClr val="bg2">
              <a:lumMod val="10000"/>
              <a:lumOff val="90000"/>
            </a:schemeClr>
          </a:solidFill>
          <a:ln>
            <a:solidFill>
              <a:schemeClr val="bg2">
                <a:lumMod val="75000"/>
                <a:lumOff val="25000"/>
              </a:schemeClr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Решаем  задачи</a:t>
            </a:r>
            <a:r>
              <a:rPr lang="en-US" b="1" dirty="0" smtClean="0"/>
              <a:t>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357290" y="1142984"/>
            <a:ext cx="3571900" cy="5357850"/>
          </a:xfrm>
          <a:solidFill>
            <a:schemeClr val="accent1">
              <a:lumMod val="10000"/>
              <a:lumOff val="90000"/>
            </a:schemeClr>
          </a:solidFill>
          <a:ln>
            <a:solidFill>
              <a:schemeClr val="bg2">
                <a:lumMod val="75000"/>
                <a:lumOff val="25000"/>
              </a:schemeClr>
            </a:solidFill>
          </a:ln>
        </p:spPr>
        <p:txBody>
          <a:bodyPr anchor="ctr">
            <a:normAutofit fontScale="70000" lnSpcReduction="20000"/>
          </a:bodyPr>
          <a:lstStyle/>
          <a:p>
            <a:pPr marL="0" indent="273050" algn="ctr">
              <a:lnSpc>
                <a:spcPct val="170000"/>
              </a:lnSpc>
              <a:buNone/>
            </a:pPr>
            <a:r>
              <a:rPr lang="ru-RU" sz="3300" u="sng" dirty="0" smtClean="0"/>
              <a:t>Задачи </a:t>
            </a:r>
            <a:endParaRPr lang="en-US" sz="3300" u="sng" dirty="0" smtClean="0"/>
          </a:p>
          <a:p>
            <a:pPr marL="0" indent="273050" algn="ctr">
              <a:lnSpc>
                <a:spcPct val="170000"/>
              </a:lnSpc>
              <a:buNone/>
            </a:pPr>
            <a:r>
              <a:rPr lang="ru-RU" sz="3300" u="sng" dirty="0" smtClean="0"/>
              <a:t>на нахождение части от целого.</a:t>
            </a:r>
            <a:endParaRPr lang="en-US" sz="3300" b="1" u="sng" dirty="0" smtClean="0">
              <a:latin typeface="+mj-lt"/>
              <a:cs typeface="Arial" pitchFamily="34" charset="0"/>
            </a:endParaRPr>
          </a:p>
          <a:p>
            <a:pPr marL="0" indent="273050">
              <a:lnSpc>
                <a:spcPct val="170000"/>
              </a:lnSpc>
              <a:buAutoNum type="arabicPeriod"/>
            </a:pPr>
            <a:r>
              <a:rPr lang="ru-RU" b="1" dirty="0" smtClean="0">
                <a:latin typeface="+mj-lt"/>
                <a:cs typeface="Arial" pitchFamily="34" charset="0"/>
              </a:rPr>
              <a:t>Магазин принял для продажи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156</a:t>
            </a:r>
            <a:r>
              <a:rPr lang="ru-RU" b="1" dirty="0" smtClean="0">
                <a:latin typeface="+mj-lt"/>
                <a:cs typeface="Arial" pitchFamily="34" charset="0"/>
              </a:rPr>
              <a:t> кг рыбы.                       всей рыбы составил карп. Сколько кг карпа получил магазин?</a:t>
            </a:r>
          </a:p>
          <a:p>
            <a:pPr>
              <a:lnSpc>
                <a:spcPct val="170000"/>
              </a:lnSpc>
            </a:pPr>
            <a:endParaRPr lang="ru-RU" dirty="0">
              <a:latin typeface="+mj-lt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57818" y="1142984"/>
            <a:ext cx="3510754" cy="5357850"/>
          </a:xfrm>
          <a:solidFill>
            <a:schemeClr val="bg2">
              <a:lumMod val="10000"/>
              <a:lumOff val="90000"/>
            </a:schemeClr>
          </a:solidFill>
          <a:ln>
            <a:solidFill>
              <a:schemeClr val="bg2">
                <a:lumMod val="75000"/>
                <a:lumOff val="25000"/>
              </a:schemeClr>
            </a:solidFill>
          </a:ln>
        </p:spPr>
        <p:txBody>
          <a:bodyPr anchor="ctr">
            <a:normAutofit fontScale="70000" lnSpcReduction="20000"/>
          </a:bodyPr>
          <a:lstStyle/>
          <a:p>
            <a:pPr>
              <a:lnSpc>
                <a:spcPct val="170000"/>
              </a:lnSpc>
              <a:buNone/>
            </a:pPr>
            <a:endParaRPr lang="ru-RU" b="1" dirty="0" smtClean="0">
              <a:cs typeface="Times New Roman" pitchFamily="18" charset="0"/>
            </a:endParaRPr>
          </a:p>
          <a:p>
            <a:pPr algn="ctr">
              <a:lnSpc>
                <a:spcPct val="170000"/>
              </a:lnSpc>
              <a:buNone/>
            </a:pPr>
            <a:r>
              <a:rPr lang="ru-RU" sz="3100" u="sng" dirty="0" smtClean="0"/>
              <a:t>Задачи </a:t>
            </a:r>
            <a:endParaRPr lang="en-US" sz="3100" u="sng" dirty="0" smtClean="0"/>
          </a:p>
          <a:p>
            <a:pPr algn="ctr">
              <a:lnSpc>
                <a:spcPct val="170000"/>
              </a:lnSpc>
              <a:buNone/>
            </a:pPr>
            <a:r>
              <a:rPr lang="ru-RU" sz="3100" u="sng" dirty="0" smtClean="0"/>
              <a:t>на нахождение целого по его части.</a:t>
            </a:r>
            <a:endParaRPr lang="en-US" sz="3100" b="1" u="sng" dirty="0" smtClean="0">
              <a:cs typeface="Times New Roman" pitchFamily="18" charset="0"/>
            </a:endParaRPr>
          </a:p>
          <a:p>
            <a:pPr marL="596646" indent="-514350">
              <a:lnSpc>
                <a:spcPct val="170000"/>
              </a:lnSpc>
              <a:buAutoNum type="arabicPeriod"/>
            </a:pPr>
            <a:r>
              <a:rPr lang="ru-RU" b="1" dirty="0" smtClean="0">
                <a:cs typeface="Times New Roman" pitchFamily="18" charset="0"/>
              </a:rPr>
              <a:t>Учитель проверил 20 тетрадей. Это составило       всех тетрадей. Сколько всего тетрадей надо проверить?</a:t>
            </a:r>
          </a:p>
          <a:p>
            <a:pPr marL="596646" indent="-514350">
              <a:buAutoNum type="arabicPeriod"/>
            </a:pPr>
            <a:endParaRPr lang="ru-RU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4214810" y="3643314"/>
          <a:ext cx="152400" cy="714380"/>
        </p:xfrm>
        <a:graphic>
          <a:graphicData uri="http://schemas.openxmlformats.org/presentationml/2006/ole">
            <p:oleObj spid="_x0000_s24578" name="Формула" r:id="rId3" imgW="152280" imgH="393480" progId="Equation.3">
              <p:embed/>
            </p:oleObj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7286644" y="4214818"/>
          <a:ext cx="152400" cy="571504"/>
        </p:xfrm>
        <a:graphic>
          <a:graphicData uri="http://schemas.openxmlformats.org/presentationml/2006/ole">
            <p:oleObj spid="_x0000_s24581" name="Формула" r:id="rId4" imgW="15228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  <p:bldP spid="4" grpId="0" uiExpand="1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351234" cy="797226"/>
          </a:xfrm>
          <a:solidFill>
            <a:schemeClr val="bg2">
              <a:lumMod val="10000"/>
              <a:lumOff val="90000"/>
            </a:schemeClr>
          </a:solidFill>
          <a:ln>
            <a:solidFill>
              <a:schemeClr val="bg2">
                <a:lumMod val="90000"/>
                <a:lumOff val="10000"/>
              </a:schemeClr>
            </a:solidFill>
          </a:ln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Решаем примеры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               20:   =</a:t>
            </a: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             156</a:t>
            </a:r>
            <a:r>
              <a:rPr lang="en-US" dirty="0" smtClean="0">
                <a:latin typeface="Century"/>
                <a:cs typeface="Times New Roman" pitchFamily="18" charset="0"/>
              </a:rPr>
              <a:t>·   =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20</a:t>
            </a:r>
            <a:r>
              <a:rPr lang="en-US" dirty="0" smtClean="0">
                <a:latin typeface="Century"/>
              </a:rPr>
              <a:t>·   =        =25</a:t>
            </a:r>
          </a:p>
          <a:p>
            <a:pPr>
              <a:buNone/>
            </a:pPr>
            <a:endParaRPr lang="en-US" dirty="0" smtClean="0">
              <a:latin typeface="Century"/>
            </a:endParaRPr>
          </a:p>
          <a:p>
            <a:pPr>
              <a:buNone/>
            </a:pPr>
            <a:r>
              <a:rPr lang="en-US" dirty="0" smtClean="0">
                <a:latin typeface="Century"/>
              </a:rPr>
              <a:t>       = 104</a:t>
            </a:r>
          </a:p>
          <a:p>
            <a:pPr>
              <a:buNone/>
            </a:pPr>
            <a:r>
              <a:rPr lang="en-US" dirty="0" smtClean="0">
                <a:latin typeface="Century"/>
              </a:rPr>
              <a:t> 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4500562" y="1571612"/>
          <a:ext cx="152400" cy="500066"/>
        </p:xfrm>
        <a:graphic>
          <a:graphicData uri="http://schemas.openxmlformats.org/presentationml/2006/ole">
            <p:oleObj spid="_x0000_s29699" name="Формула" r:id="rId3" imgW="152280" imgH="393480" progId="Equation.3">
              <p:embed/>
            </p:oleObj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6000760" y="1500174"/>
          <a:ext cx="152400" cy="571504"/>
        </p:xfrm>
        <a:graphic>
          <a:graphicData uri="http://schemas.openxmlformats.org/presentationml/2006/ole">
            <p:oleObj spid="_x0000_s29700" name="Формула" r:id="rId4" imgW="152280" imgH="393480" progId="Equation.3">
              <p:embed/>
            </p:oleObj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6572264" y="1500174"/>
          <a:ext cx="571504" cy="571504"/>
        </p:xfrm>
        <a:graphic>
          <a:graphicData uri="http://schemas.openxmlformats.org/presentationml/2006/ole">
            <p:oleObj spid="_x0000_s29701" name="Формула" r:id="rId5" imgW="368280" imgH="393480" progId="Equation.3">
              <p:embed/>
            </p:oleObj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/>
        </p:nvGraphicFramePr>
        <p:xfrm>
          <a:off x="4572000" y="2500306"/>
          <a:ext cx="152400" cy="571504"/>
        </p:xfrm>
        <a:graphic>
          <a:graphicData uri="http://schemas.openxmlformats.org/presentationml/2006/ole">
            <p:oleObj spid="_x0000_s29702" name="Формула" r:id="rId6" imgW="152280" imgH="393480" progId="Equation.3">
              <p:embed/>
            </p:oleObj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5357818" y="2500306"/>
          <a:ext cx="785818" cy="571504"/>
        </p:xfrm>
        <a:graphic>
          <a:graphicData uri="http://schemas.openxmlformats.org/presentationml/2006/ole">
            <p:oleObj spid="_x0000_s29703" name="Формула" r:id="rId7" imgW="43164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582912"/>
          </a:xfrm>
          <a:solidFill>
            <a:schemeClr val="bg2">
              <a:lumMod val="10000"/>
              <a:lumOff val="90000"/>
            </a:schemeClr>
          </a:solidFill>
          <a:ln>
            <a:solidFill>
              <a:schemeClr val="bg2">
                <a:lumMod val="75000"/>
                <a:lumOff val="25000"/>
              </a:schemeClr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Правила решения задач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solidFill>
            <a:schemeClr val="bg2">
              <a:lumMod val="10000"/>
              <a:lumOff val="90000"/>
            </a:schemeClr>
          </a:solidFill>
          <a:ln>
            <a:solidFill>
              <a:schemeClr val="bg2">
                <a:lumMod val="75000"/>
                <a:lumOff val="25000"/>
              </a:schemeClr>
            </a:solidFill>
          </a:ln>
        </p:spPr>
        <p:txBody>
          <a:bodyPr/>
          <a:lstStyle/>
          <a:p>
            <a:pPr algn="ctr">
              <a:buNone/>
            </a:pPr>
            <a:r>
              <a:rPr lang="ru-RU" sz="2000" u="sng" dirty="0" smtClean="0"/>
              <a:t>Задачи </a:t>
            </a:r>
          </a:p>
          <a:p>
            <a:pPr algn="ctr">
              <a:buNone/>
            </a:pPr>
            <a:r>
              <a:rPr lang="ru-RU" sz="2000" u="sng" dirty="0" smtClean="0"/>
              <a:t>на нахождение части от целого.</a:t>
            </a:r>
          </a:p>
          <a:p>
            <a:pPr marL="0" indent="449263" algn="just">
              <a:buNone/>
            </a:pPr>
            <a:r>
              <a:rPr lang="ru-RU" sz="2400" b="1" dirty="0" smtClean="0"/>
              <a:t>Чтобы найти часть от целой величины, выраженную дробью, нужно эту целую величину умножить на данную дробь. </a:t>
            </a:r>
            <a:endParaRPr lang="ru-RU" sz="2400" dirty="0" smtClean="0"/>
          </a:p>
          <a:p>
            <a:pPr algn="ctr">
              <a:buNone/>
            </a:pPr>
            <a:endParaRPr lang="en-US" b="1" u="sng" dirty="0" smtClean="0">
              <a:cs typeface="Arial" pitchFamily="34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solidFill>
            <a:schemeClr val="bg2">
              <a:lumMod val="10000"/>
              <a:lumOff val="90000"/>
            </a:schemeClr>
          </a:solidFill>
          <a:ln>
            <a:solidFill>
              <a:schemeClr val="bg2">
                <a:lumMod val="75000"/>
                <a:lumOff val="25000"/>
              </a:schemeClr>
            </a:solidFill>
          </a:ln>
        </p:spPr>
        <p:txBody>
          <a:bodyPr/>
          <a:lstStyle/>
          <a:p>
            <a:pPr algn="ctr">
              <a:buNone/>
            </a:pPr>
            <a:r>
              <a:rPr lang="ru-RU" sz="2000" u="sng" dirty="0" smtClean="0"/>
              <a:t>Задачи </a:t>
            </a:r>
            <a:endParaRPr lang="en-US" sz="2000" u="sng" dirty="0" smtClean="0"/>
          </a:p>
          <a:p>
            <a:pPr algn="ctr">
              <a:buNone/>
            </a:pPr>
            <a:r>
              <a:rPr lang="ru-RU" sz="2000" u="sng" dirty="0" smtClean="0"/>
              <a:t>на нахождение целого по его части.</a:t>
            </a:r>
            <a:endParaRPr lang="en-US" sz="2000" b="1" u="sng" dirty="0" smtClean="0">
              <a:cs typeface="Times New Roman" pitchFamily="18" charset="0"/>
            </a:endParaRPr>
          </a:p>
          <a:p>
            <a:pPr marL="173038" indent="723900" algn="just">
              <a:buNone/>
            </a:pPr>
            <a:r>
              <a:rPr lang="ru-RU" sz="2400" b="1" dirty="0" smtClean="0"/>
              <a:t>Чтобы найти целую величину по ее части , выраженной дробью, нужно разделить на эту дробь число, ей соответствующее.</a:t>
            </a:r>
            <a:endParaRPr lang="ru-RU" sz="2400" dirty="0" smtClean="0"/>
          </a:p>
          <a:p>
            <a:pPr algn="just">
              <a:buNone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Другая 6">
      <a:dk1>
        <a:sysClr val="windowText" lastClr="000000"/>
      </a:dk1>
      <a:lt1>
        <a:sysClr val="window" lastClr="FFFFFF"/>
      </a:lt1>
      <a:dk2>
        <a:srgbClr val="5A6378"/>
      </a:dk2>
      <a:lt2>
        <a:srgbClr val="002060"/>
      </a:lt2>
      <a:accent1>
        <a:srgbClr val="00206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1081</TotalTime>
  <Words>644</Words>
  <Application>Microsoft Office PowerPoint</Application>
  <PresentationFormat>Экран (4:3)</PresentationFormat>
  <Paragraphs>95</Paragraphs>
  <Slides>15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3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Солнцестояние</vt:lpstr>
      <vt:lpstr>Рисунок</vt:lpstr>
      <vt:lpstr>Формула</vt:lpstr>
      <vt:lpstr>Equation</vt:lpstr>
      <vt:lpstr>Тема урока:</vt:lpstr>
      <vt:lpstr>Продолжите предложение:</vt:lpstr>
      <vt:lpstr>Определите какая часть фигуры закрашена синим цветом:</vt:lpstr>
      <vt:lpstr>Разделите задачи на две группы:</vt:lpstr>
      <vt:lpstr>Сортируем задачи:</vt:lpstr>
      <vt:lpstr>Тема урока:</vt:lpstr>
      <vt:lpstr>Решаем  задачи:</vt:lpstr>
      <vt:lpstr>Решаем примеры:</vt:lpstr>
      <vt:lpstr>Правила решения задач.</vt:lpstr>
      <vt:lpstr>Физкультминутка.</vt:lpstr>
      <vt:lpstr>Слайд 11</vt:lpstr>
      <vt:lpstr>Правила решения задач.</vt:lpstr>
      <vt:lpstr>Домашнее задание:</vt:lpstr>
      <vt:lpstr>Слайд 14</vt:lpstr>
      <vt:lpstr>Молодцы!!!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урока:</dc:title>
  <dc:creator>Пользователь Windows</dc:creator>
  <cp:lastModifiedBy>user</cp:lastModifiedBy>
  <cp:revision>91</cp:revision>
  <dcterms:created xsi:type="dcterms:W3CDTF">2014-03-27T09:18:58Z</dcterms:created>
  <dcterms:modified xsi:type="dcterms:W3CDTF">2021-10-27T09:37:01Z</dcterms:modified>
</cp:coreProperties>
</file>