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91F7E91-CD9A-450A-8570-149A5851522E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FEDF90-C81F-4B14-817B-84745C61D35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F7E91-CD9A-450A-8570-149A5851522E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EDF90-C81F-4B14-817B-84745C61D35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91F7E91-CD9A-450A-8570-149A5851522E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AFEDF90-C81F-4B14-817B-84745C61D35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F7E91-CD9A-450A-8570-149A5851522E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AFEDF90-C81F-4B14-817B-84745C61D35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F7E91-CD9A-450A-8570-149A5851522E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AFEDF90-C81F-4B14-817B-84745C61D35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91F7E91-CD9A-450A-8570-149A5851522E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AFEDF90-C81F-4B14-817B-84745C61D35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91F7E91-CD9A-450A-8570-149A5851522E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AFEDF90-C81F-4B14-817B-84745C61D35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F7E91-CD9A-450A-8570-149A5851522E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AFEDF90-C81F-4B14-817B-84745C61D35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F7E91-CD9A-450A-8570-149A5851522E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FEDF90-C81F-4B14-817B-84745C61D35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F7E91-CD9A-450A-8570-149A5851522E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AFEDF90-C81F-4B14-817B-84745C61D35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91F7E91-CD9A-450A-8570-149A5851522E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AFEDF90-C81F-4B14-817B-84745C61D35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1F7E91-CD9A-450A-8570-149A5851522E}" type="datetimeFigureOut">
              <a:rPr lang="ru-RU" smtClean="0"/>
              <a:pPr/>
              <a:t>27.10.2021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AFEDF90-C81F-4B14-817B-84745C61D35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1000108"/>
            <a:ext cx="6477000" cy="1828800"/>
          </a:xfrm>
        </p:spPr>
        <p:txBody>
          <a:bodyPr>
            <a:normAutofit/>
          </a:bodyPr>
          <a:lstStyle/>
          <a:p>
            <a:r>
              <a:rPr lang="ru-RU" dirty="0" smtClean="0"/>
              <a:t>Рынок труда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ГБОУ СОШ № 69 Сидорова О.В.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153400" cy="990600"/>
          </a:xfrm>
        </p:spPr>
        <p:txBody>
          <a:bodyPr>
            <a:normAutofit/>
          </a:bodyPr>
          <a:lstStyle/>
          <a:p>
            <a:pPr marL="342900" indent="-342900"/>
            <a:r>
              <a:rPr lang="en-US" dirty="0" smtClean="0">
                <a:solidFill>
                  <a:schemeClr val="tx1"/>
                </a:solidFill>
              </a:rPr>
              <a:t>Рынок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труда 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>
              <a:buFont typeface="Wingdings" pitchFamily="2" charset="2"/>
              <a:buChar char="Ø"/>
            </a:pPr>
            <a:r>
              <a:rPr lang="ru-RU" sz="2400" dirty="0" smtClean="0"/>
              <a:t>сфера устойчивого обмена услуг труда на заработную плату между продавцами</a:t>
            </a:r>
            <a:br>
              <a:rPr lang="ru-RU" sz="2400" dirty="0" smtClean="0"/>
            </a:br>
            <a:r>
              <a:rPr lang="ru-RU" sz="2400" dirty="0" smtClean="0"/>
              <a:t>и покупателями.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Особенности рынка труда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>
              <a:buFont typeface="Wingdings" pitchFamily="2" charset="2"/>
              <a:buChar char="Ø"/>
            </a:pPr>
            <a:r>
              <a:rPr lang="ru-RU" sz="2400" dirty="0" smtClean="0"/>
              <a:t>На рынке труда продаются и покупаются только услуги труда, а не сами работники.</a:t>
            </a:r>
          </a:p>
          <a:p>
            <a:pPr marL="0">
              <a:buFont typeface="Wingdings" pitchFamily="2" charset="2"/>
              <a:buChar char="Ø"/>
            </a:pPr>
            <a:r>
              <a:rPr lang="ru-RU" sz="2400" dirty="0" smtClean="0"/>
              <a:t>Рынок труда очень разнородный</a:t>
            </a:r>
          </a:p>
          <a:p>
            <a:pPr marL="0">
              <a:buFont typeface="Wingdings" pitchFamily="2" charset="2"/>
              <a:buChar char="Ø"/>
            </a:pPr>
            <a:r>
              <a:rPr lang="ru-RU" sz="2400" dirty="0" smtClean="0"/>
              <a:t>Приобретение услуги труда подразумевает возникновение длительных отношений между покупателем и продавцом.</a:t>
            </a:r>
          </a:p>
          <a:p>
            <a:pPr marL="0">
              <a:buFont typeface="Wingdings" pitchFamily="2" charset="2"/>
              <a:buChar char="Ø"/>
            </a:pPr>
            <a:r>
              <a:rPr lang="ru-RU" sz="2400" dirty="0" smtClean="0"/>
              <a:t>Зарплата — цена услуг труда — является наименее гибкой из всех цен в экономике.</a:t>
            </a:r>
            <a:endParaRPr lang="en-US" sz="2400" dirty="0" smtClean="0">
              <a:latin typeface="Calisto MT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6257940" cy="846182"/>
          </a:xfrm>
        </p:spPr>
        <p:txBody>
          <a:bodyPr>
            <a:normAutofit/>
          </a:bodyPr>
          <a:lstStyle/>
          <a:p>
            <a:pPr marL="342900" indent="-342900"/>
            <a:r>
              <a:rPr lang="ru-RU" dirty="0" smtClean="0">
                <a:solidFill>
                  <a:schemeClr val="tx1"/>
                </a:solidFill>
              </a:rPr>
              <a:t>Население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2" y="1571613"/>
          <a:ext cx="8786874" cy="523517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4288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0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73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02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76739">
                <a:tc gridSpan="3">
                  <a:txBody>
                    <a:bodyPr/>
                    <a:lstStyle/>
                    <a:p>
                      <a:r>
                        <a:rPr lang="ru-RU" sz="2800" dirty="0" smtClean="0"/>
                        <a:t>Трудоспособное население</a:t>
                      </a:r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0"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 трудоспособное население</a:t>
                      </a:r>
                    </a:p>
                  </a:txBody>
                  <a:tcPr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6739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kern="1200" dirty="0" smtClean="0"/>
                        <a:t>Экономически активное население (рабочая сила)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kern="1200" dirty="0" smtClean="0"/>
                        <a:t>Экономически не активное население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buClr>
                          <a:schemeClr val="accent2"/>
                        </a:buClr>
                        <a:buFont typeface="Wingdings" pitchFamily="2" charset="2"/>
                        <a:buChar char="Ø"/>
                      </a:pPr>
                      <a:r>
                        <a:rPr lang="ru-RU" sz="2000" dirty="0" smtClean="0"/>
                        <a:t>Дети до 16 лет</a:t>
                      </a:r>
                    </a:p>
                    <a:p>
                      <a:pPr>
                        <a:buClr>
                          <a:schemeClr val="accent2"/>
                        </a:buClr>
                        <a:buFont typeface="Wingdings" pitchFamily="2" charset="2"/>
                        <a:buChar char="Ø"/>
                      </a:pPr>
                      <a:r>
                        <a:rPr lang="ru-RU" sz="2000" dirty="0" smtClean="0"/>
                        <a:t>Инвалиды</a:t>
                      </a:r>
                    </a:p>
                    <a:p>
                      <a:pPr>
                        <a:buClr>
                          <a:schemeClr val="accent2"/>
                        </a:buClr>
                        <a:buFont typeface="Wingdings" pitchFamily="2" charset="2"/>
                        <a:buChar char="Ø"/>
                      </a:pPr>
                      <a:r>
                        <a:rPr lang="ru-RU" sz="2000" dirty="0" smtClean="0"/>
                        <a:t>Пенсионеры</a:t>
                      </a:r>
                    </a:p>
                    <a:p>
                      <a:pPr>
                        <a:buClr>
                          <a:schemeClr val="accent2"/>
                        </a:buClr>
                        <a:buFont typeface="Wingdings" pitchFamily="2" charset="2"/>
                        <a:buChar char="Ø"/>
                      </a:pPr>
                      <a:r>
                        <a:rPr lang="ru-RU" sz="2000" dirty="0" smtClean="0"/>
                        <a:t>Недееспо-  собные</a:t>
                      </a:r>
                    </a:p>
                    <a:p>
                      <a:pPr>
                        <a:buClr>
                          <a:schemeClr val="accent2"/>
                        </a:buClr>
                        <a:buFont typeface="Wingdings" pitchFamily="2" charset="2"/>
                        <a:buChar char="Ø"/>
                      </a:pPr>
                      <a:r>
                        <a:rPr lang="ru-RU" sz="2000" dirty="0" smtClean="0"/>
                        <a:t>Отбывающие   наказание </a:t>
                      </a:r>
                    </a:p>
                    <a:p>
                      <a:pPr>
                        <a:buClr>
                          <a:schemeClr val="accent2"/>
                        </a:buClr>
                        <a:buFont typeface="Wingdings" pitchFamily="2" charset="2"/>
                        <a:buNone/>
                      </a:pPr>
                      <a:r>
                        <a:rPr lang="ru-RU" sz="2000" dirty="0" smtClean="0"/>
                        <a:t>          (на зоне)</a:t>
                      </a:r>
                      <a:endParaRPr lang="ru-RU" sz="2000" dirty="0"/>
                    </a:p>
                  </a:txBody>
                  <a:tcPr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92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Занятые </a:t>
                      </a:r>
                      <a:endParaRPr lang="ru-RU" sz="2000" dirty="0"/>
                    </a:p>
                  </a:txBody>
                  <a:tcPr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Безработные </a:t>
                      </a:r>
                      <a:endParaRPr lang="ru-RU" sz="2000" dirty="0"/>
                    </a:p>
                  </a:txBody>
                  <a:tcPr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buClr>
                          <a:schemeClr val="accent2"/>
                        </a:buClr>
                        <a:buFont typeface="Wingdings" pitchFamily="2" charset="2"/>
                        <a:buChar char="Ø"/>
                      </a:pPr>
                      <a:r>
                        <a:rPr lang="ru-RU" sz="2000" dirty="0" smtClean="0"/>
                        <a:t>Домохозяйки (имеют доход и не хотят трудиться)</a:t>
                      </a:r>
                    </a:p>
                    <a:p>
                      <a:pPr>
                        <a:buClr>
                          <a:schemeClr val="accent2"/>
                        </a:buClr>
                        <a:buFont typeface="Wingdings" pitchFamily="2" charset="2"/>
                        <a:buChar char="Ø"/>
                      </a:pPr>
                      <a:r>
                        <a:rPr lang="ru-RU" sz="2000" dirty="0" smtClean="0"/>
                        <a:t>Не могут найти работу (БОМЖи)</a:t>
                      </a:r>
                      <a:endParaRPr lang="ru-RU" sz="2000" dirty="0"/>
                    </a:p>
                  </a:txBody>
                  <a:tcPr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10137">
                <a:tc>
                  <a:txBody>
                    <a:bodyPr/>
                    <a:lstStyle/>
                    <a:p>
                      <a:pPr>
                        <a:buClr>
                          <a:schemeClr val="accent2"/>
                        </a:buClr>
                        <a:buFont typeface="Wingdings" pitchFamily="2" charset="2"/>
                        <a:buChar char="Ø"/>
                      </a:pPr>
                      <a:r>
                        <a:rPr lang="ru-RU" sz="2000" dirty="0" smtClean="0"/>
                        <a:t>Наемные работники</a:t>
                      </a:r>
                    </a:p>
                    <a:p>
                      <a:pPr>
                        <a:buClr>
                          <a:schemeClr val="accent2"/>
                        </a:buClr>
                        <a:buFont typeface="Wingdings" pitchFamily="2" charset="2"/>
                        <a:buChar char="Ø"/>
                      </a:pPr>
                      <a:r>
                        <a:rPr lang="ru-RU" sz="2000" dirty="0" smtClean="0"/>
                        <a:t>Предприниматели</a:t>
                      </a:r>
                    </a:p>
                    <a:p>
                      <a:pPr>
                        <a:buClr>
                          <a:schemeClr val="accent2"/>
                        </a:buClr>
                        <a:buFont typeface="Wingdings" pitchFamily="2" charset="2"/>
                        <a:buNone/>
                      </a:pPr>
                      <a:r>
                        <a:rPr lang="ru-RU" sz="2000" dirty="0" smtClean="0"/>
                        <a:t>     (самонаемные)</a:t>
                      </a:r>
                    </a:p>
                    <a:p>
                      <a:pPr>
                        <a:buClr>
                          <a:schemeClr val="accent2"/>
                        </a:buClr>
                        <a:buFont typeface="Wingdings" pitchFamily="2" charset="2"/>
                        <a:buChar char="Ø"/>
                      </a:pPr>
                      <a:r>
                        <a:rPr lang="ru-RU" sz="2000" dirty="0" smtClean="0"/>
                        <a:t>Военные</a:t>
                      </a:r>
                    </a:p>
                    <a:p>
                      <a:pPr>
                        <a:buClr>
                          <a:schemeClr val="accent2"/>
                        </a:buClr>
                        <a:buFont typeface="Wingdings" pitchFamily="2" charset="2"/>
                        <a:buChar char="Ø"/>
                      </a:pPr>
                      <a:r>
                        <a:rPr lang="ru-RU" sz="2000" dirty="0" smtClean="0"/>
                        <a:t>Студенты-очники</a:t>
                      </a:r>
                    </a:p>
                    <a:p>
                      <a:pPr>
                        <a:buClr>
                          <a:schemeClr val="accent2"/>
                        </a:buClr>
                        <a:buFont typeface="Wingdings" pitchFamily="2" charset="2"/>
                        <a:buChar char="Ø"/>
                      </a:pPr>
                      <a:r>
                        <a:rPr lang="ru-RU" sz="2000" dirty="0" smtClean="0"/>
                        <a:t>Школьники старше 16 лет</a:t>
                      </a:r>
                    </a:p>
                    <a:p>
                      <a:pPr>
                        <a:buClr>
                          <a:schemeClr val="accent2"/>
                        </a:buClr>
                        <a:buFont typeface="Wingdings" pitchFamily="2" charset="2"/>
                        <a:buChar char="Ø"/>
                      </a:pPr>
                      <a:endParaRPr lang="ru-RU" sz="2000" dirty="0"/>
                    </a:p>
                  </a:txBody>
                  <a:tcPr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Clr>
                          <a:schemeClr val="accent2"/>
                        </a:buClr>
                        <a:buFont typeface="Wingdings" pitchFamily="2" charset="2"/>
                        <a:buChar char="Ø"/>
                      </a:pPr>
                      <a:r>
                        <a:rPr lang="ru-RU" sz="2000" kern="1200" dirty="0" smtClean="0"/>
                        <a:t>Без работы зарегистрированные в центре занятости по месту жительства</a:t>
                      </a:r>
                    </a:p>
                    <a:p>
                      <a:pPr marL="0" algn="l" defTabSz="914400" rtl="0" eaLnBrk="1" latinLnBrk="0" hangingPunct="1">
                        <a:buClr>
                          <a:schemeClr val="accent2"/>
                        </a:buClr>
                        <a:buFont typeface="Wingdings" pitchFamily="2" charset="2"/>
                        <a:buChar char="Ø"/>
                      </a:pPr>
                      <a:r>
                        <a:rPr lang="ru-RU" sz="2000" kern="1200" dirty="0" smtClean="0"/>
                        <a:t>В процессе поиска</a:t>
                      </a:r>
                    </a:p>
                    <a:p>
                      <a:pPr marL="0" algn="l" defTabSz="914400" rtl="0" eaLnBrk="1" latinLnBrk="0" hangingPunct="1">
                        <a:buClr>
                          <a:schemeClr val="accent2"/>
                        </a:buClr>
                        <a:buFont typeface="Wingdings" pitchFamily="2" charset="2"/>
                        <a:buChar char="Ø"/>
                      </a:pPr>
                      <a:r>
                        <a:rPr lang="ru-RU" sz="2000" kern="1200" dirty="0" smtClean="0"/>
                        <a:t>Хотят и готовы работать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ru-RU" dirty="0" smtClean="0">
                <a:solidFill>
                  <a:schemeClr val="tx1"/>
                </a:solidFill>
              </a:rPr>
              <a:t>Занятость и безработица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Количество занятых/</a:t>
            </a:r>
          </a:p>
          <a:p>
            <a:pPr>
              <a:buNone/>
            </a:pPr>
            <a:r>
              <a:rPr lang="ru-RU" dirty="0" smtClean="0"/>
              <a:t>Численность рабочей силы * 100%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Количество безработных/</a:t>
            </a:r>
          </a:p>
          <a:p>
            <a:pPr>
              <a:buNone/>
            </a:pPr>
            <a:r>
              <a:rPr lang="ru-RU" dirty="0" smtClean="0"/>
              <a:t>Численность рабочей силы * 100%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ru-RU" dirty="0" smtClean="0"/>
              <a:t>Уровень занятости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Уровень безработицы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47648" y="188640"/>
            <a:ext cx="3604272" cy="86995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Безработица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4361481" y="116632"/>
            <a:ext cx="4241632" cy="1080120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незанятость части экономически </a:t>
            </a:r>
            <a:r>
              <a:rPr lang="en-US" sz="2400" dirty="0" smtClean="0">
                <a:solidFill>
                  <a:schemeClr val="tx1"/>
                </a:solidFill>
              </a:rPr>
              <a:t>         </a:t>
            </a:r>
            <a:r>
              <a:rPr lang="ru-RU" sz="2400" dirty="0" smtClean="0">
                <a:solidFill>
                  <a:schemeClr val="tx1"/>
                </a:solidFill>
              </a:rPr>
              <a:t>активного населения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в хозяйственной деятельности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20" y="1771630"/>
            <a:ext cx="3240360" cy="179051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Формы безработицы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4596" y="4077072"/>
            <a:ext cx="4935492" cy="108012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</a:rPr>
              <a:t>Сезонная – зависит от отрасли,</a:t>
            </a:r>
          </a:p>
          <a:p>
            <a:pPr algn="ctr"/>
            <a:r>
              <a:rPr lang="ru-RU" sz="2400" i="1" dirty="0" smtClean="0">
                <a:solidFill>
                  <a:schemeClr val="tx1"/>
                </a:solidFill>
              </a:rPr>
              <a:t> времени  года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000495" y="1656729"/>
            <a:ext cx="4981108" cy="1124199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solidFill>
                  <a:schemeClr val="tx1"/>
                </a:solidFill>
              </a:rPr>
              <a:t>Структурная (</a:t>
            </a:r>
            <a:r>
              <a:rPr lang="en-US" sz="2400" i="1" dirty="0" smtClean="0">
                <a:solidFill>
                  <a:schemeClr val="tx1"/>
                </a:solidFill>
              </a:rPr>
              <a:t>structural</a:t>
            </a:r>
            <a:r>
              <a:rPr lang="ru-RU" sz="2400" i="1" dirty="0" smtClean="0">
                <a:solidFill>
                  <a:schemeClr val="tx1"/>
                </a:solidFill>
              </a:rPr>
              <a:t>) </a:t>
            </a:r>
            <a:r>
              <a:rPr lang="ru-RU" sz="2400" dirty="0" smtClean="0">
                <a:solidFill>
                  <a:schemeClr val="tx1"/>
                </a:solidFill>
              </a:rPr>
              <a:t>— отмирание старых профессий (не добровольная, вынужденная)</a:t>
            </a:r>
            <a:endParaRPr lang="ru-RU" sz="2400" i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5536" y="5445224"/>
            <a:ext cx="4608512" cy="114414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</a:rPr>
              <a:t>Циклическая – в условиях экономического кризиса, массовые увольнения</a:t>
            </a:r>
            <a:endParaRPr lang="ru-RU" sz="2400" i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946173" y="2924043"/>
            <a:ext cx="5035430" cy="1276194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</a:rPr>
              <a:t>Фрикционная – добровольная, </a:t>
            </a:r>
            <a:r>
              <a:rPr lang="ru-RU" sz="2400" i="1" dirty="0" err="1" smtClean="0">
                <a:solidFill>
                  <a:schemeClr val="tx1"/>
                </a:solidFill>
              </a:rPr>
              <a:t>самоуволивщиеся</a:t>
            </a:r>
            <a:r>
              <a:rPr lang="ru-RU" sz="2400" i="1" dirty="0" smtClean="0">
                <a:solidFill>
                  <a:schemeClr val="tx1"/>
                </a:solidFill>
              </a:rPr>
              <a:t>, впервые ищущие работу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Естественная безработица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Естественный уровень безработицы</a:t>
            </a:r>
            <a:r>
              <a:rPr lang="en-US" dirty="0" smtClean="0"/>
              <a:t> =</a:t>
            </a: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 структурная </a:t>
            </a:r>
            <a:r>
              <a:rPr lang="en-US" dirty="0" smtClean="0"/>
              <a:t>+</a:t>
            </a:r>
            <a:r>
              <a:rPr lang="ru-RU" dirty="0" smtClean="0"/>
              <a:t> фрикционная</a:t>
            </a:r>
            <a:r>
              <a:rPr lang="en-US" dirty="0" smtClean="0"/>
              <a:t> &lt; </a:t>
            </a:r>
            <a:r>
              <a:rPr lang="ru-RU" dirty="0" smtClean="0"/>
              <a:t>5%</a:t>
            </a:r>
          </a:p>
          <a:p>
            <a:pPr>
              <a:buNone/>
            </a:pPr>
            <a:r>
              <a:rPr lang="ru-RU" dirty="0" smtClean="0"/>
              <a:t>                          (отсутствие циклической)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При полной занятости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209</TotalTime>
  <Words>244</Words>
  <Application>Microsoft Office PowerPoint</Application>
  <PresentationFormat>Экран (4:3)</PresentationFormat>
  <Paragraphs>53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Calibri</vt:lpstr>
      <vt:lpstr>Calisto MT</vt:lpstr>
      <vt:lpstr>Tw Cen MT</vt:lpstr>
      <vt:lpstr>Wingdings</vt:lpstr>
      <vt:lpstr>Wingdings 2</vt:lpstr>
      <vt:lpstr>Обычная</vt:lpstr>
      <vt:lpstr>Рынок труда </vt:lpstr>
      <vt:lpstr>Рынок  труда </vt:lpstr>
      <vt:lpstr>Особенности рынка труда</vt:lpstr>
      <vt:lpstr>Население</vt:lpstr>
      <vt:lpstr>Занятость и безработица</vt:lpstr>
      <vt:lpstr>Безработица</vt:lpstr>
      <vt:lpstr>Естественная безработица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Рынок труда </dc:title>
  <dc:creator>Ольга</dc:creator>
  <cp:lastModifiedBy>Ольга</cp:lastModifiedBy>
  <cp:revision>22</cp:revision>
  <dcterms:created xsi:type="dcterms:W3CDTF">2009-10-08T13:55:44Z</dcterms:created>
  <dcterms:modified xsi:type="dcterms:W3CDTF">2021-10-27T10:19:32Z</dcterms:modified>
</cp:coreProperties>
</file>