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  <a:srgbClr val="FFCCCC"/>
    <a:srgbClr val="CCFF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B1CA0-E999-4D32-B9D9-B89BC479E5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A2FF9-7D22-4772-AF00-E7AAEE6FA5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CEDC8-C2DD-4C49-8566-203AFA731A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05068-F1A6-4D5B-9E24-EB5DFB139D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29E4D-B34C-46B7-8BDA-7464BB55AA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12EC3-CCEB-4F15-B1C5-0E94F1DD19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4685E-196B-46B8-8B5B-E4E89A753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B951C-AAE0-48D5-8CFB-F669175916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B839E-D741-4B7E-B3E1-8740F4CA76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84C2B-AE17-4D40-9792-3E5E623ADB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38EF8-EE48-4F23-9C69-43F6C28F62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7885B0-A4D0-47ED-A2A4-A3743EC8EE3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03.olx.ru/ui/1/97/72/41979572_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2305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6600"/>
                </a:solidFill>
              </a:rPr>
              <a:t>Урок 4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50825" y="1125538"/>
            <a:ext cx="8642350" cy="4249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Решение задач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на применение аксиом стереометрии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и их следствий.</a:t>
            </a:r>
          </a:p>
        </p:txBody>
      </p:sp>
      <p:pic>
        <p:nvPicPr>
          <p:cNvPr id="2054" name="Picture 6" descr="Картинка 10 из 681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4437063"/>
            <a:ext cx="1714500" cy="242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50825" y="7938"/>
            <a:ext cx="8642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accent2"/>
                </a:solidFill>
              </a:rPr>
              <a:t>Математический диктант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908050"/>
            <a:ext cx="4572000" cy="56324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Как называется раздел геометрии, изучающий фигуры в пространстве?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Назовите основные фигуры в пространстве.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Сформулируйте аксиому А2.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Сформулируйте аксиому А3.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Могут ли прямая и плоскость иметь две общие точки?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Сколько плоскостей можно провести через одну точку?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042988" y="404813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 вариант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372225" y="404813"/>
            <a:ext cx="1655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 вариант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0" y="908050"/>
            <a:ext cx="4572000" cy="59674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Как называется раздел геометрии, изучающий фигуры на плоскости?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Назовите основные фигуры на плоскости.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Сформулируйте аксиому А1.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Сколько плоскостей можно провести через прямую и не лежащую на ней точку?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Сколько может быть точек у прямой и плоскости?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200" b="1"/>
              <a:t>Могут ли прямая и плоскость иметь одну общую точку?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8750" y="65088"/>
            <a:ext cx="1604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Задача №1</a:t>
            </a: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827088" y="2276475"/>
            <a:ext cx="2449512" cy="10810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2771775" y="2276475"/>
            <a:ext cx="504825" cy="1657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827088" y="3357563"/>
            <a:ext cx="1944687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827088" y="1052513"/>
            <a:ext cx="1152525" cy="2305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979613" y="1052513"/>
            <a:ext cx="792162" cy="28813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1979613" y="1052513"/>
            <a:ext cx="1296987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68313" y="32131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700338" y="38544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203575" y="19891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763713" y="75882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</a:t>
            </a: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2411413" y="2852738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Oval 16"/>
          <p:cNvSpPr>
            <a:spLocks noChangeArrowheads="1"/>
          </p:cNvSpPr>
          <p:nvPr/>
        </p:nvSpPr>
        <p:spPr bwMode="auto">
          <a:xfrm>
            <a:off x="1403350" y="1989138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2987675" y="1989138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4" name="Oval 18"/>
          <p:cNvSpPr>
            <a:spLocks noChangeArrowheads="1"/>
          </p:cNvSpPr>
          <p:nvPr/>
        </p:nvSpPr>
        <p:spPr bwMode="auto">
          <a:xfrm>
            <a:off x="1692275" y="35734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187450" y="1693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2987675" y="16938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Е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484438" y="26368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1476375" y="364490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F</a:t>
            </a:r>
            <a:endParaRPr lang="ru-RU" b="1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692275" y="44450"/>
            <a:ext cx="741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Дан тетраэдр МАВС, каждое ребро которого равно 6 см.</a:t>
            </a:r>
            <a:r>
              <a:rPr lang="ru-RU"/>
              <a:t> </a:t>
            </a:r>
            <a:endParaRPr lang="ru-RU">
              <a:cs typeface="Arial" charset="0"/>
            </a:endParaRPr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20" name="Object 24"/>
          <p:cNvGraphicFramePr>
            <a:graphicFrameLocks noChangeAspect="1"/>
          </p:cNvGraphicFramePr>
          <p:nvPr/>
        </p:nvGraphicFramePr>
        <p:xfrm>
          <a:off x="3276600" y="476250"/>
          <a:ext cx="5065713" cy="368300"/>
        </p:xfrm>
        <a:graphic>
          <a:graphicData uri="http://schemas.openxmlformats.org/presentationml/2006/ole">
            <p:oleObj spid="_x0000_s4120" name="Формула" r:id="rId3" imgW="2743200" imgH="203040" progId="Equation.3">
              <p:embed/>
            </p:oleObj>
          </a:graphicData>
        </a:graphic>
      </p:graphicFrame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4140200" y="981075"/>
            <a:ext cx="46799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i="1"/>
              <a:t>Назовите</a:t>
            </a:r>
            <a:r>
              <a:rPr lang="ru-RU" sz="2000"/>
              <a:t> прямую, по которой пересекаются плоскости: а) МАВ и М</a:t>
            </a:r>
            <a:r>
              <a:rPr lang="en-US" sz="2000"/>
              <a:t>F</a:t>
            </a:r>
            <a:r>
              <a:rPr lang="ru-RU" sz="2000"/>
              <a:t>С; б) МС</a:t>
            </a:r>
            <a:r>
              <a:rPr lang="en-US" sz="2000"/>
              <a:t>F</a:t>
            </a:r>
            <a:r>
              <a:rPr lang="ru-RU" sz="2000"/>
              <a:t> и АВС.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i="1"/>
              <a:t>Найдите</a:t>
            </a:r>
            <a:r>
              <a:rPr lang="ru-RU" sz="2000"/>
              <a:t> длину С</a:t>
            </a:r>
            <a:r>
              <a:rPr lang="en-US" sz="2000"/>
              <a:t>F</a:t>
            </a:r>
            <a:r>
              <a:rPr lang="ru-RU" sz="2000"/>
              <a:t> и </a:t>
            </a:r>
            <a:r>
              <a:rPr lang="en-US" sz="2000"/>
              <a:t>S</a:t>
            </a:r>
            <a:r>
              <a:rPr lang="ru-RU" sz="2000" baseline="-25000"/>
              <a:t>АВС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Как построить точку пересечения прямой ДЕ с плоскостью АВС?</a:t>
            </a:r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 flipH="1">
            <a:off x="1763713" y="1052513"/>
            <a:ext cx="21590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 flipV="1">
            <a:off x="1763713" y="2276475"/>
            <a:ext cx="1512887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 flipV="1">
            <a:off x="2484438" y="1052513"/>
            <a:ext cx="1223962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 flipV="1">
            <a:off x="3276600" y="981075"/>
            <a:ext cx="431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9" name="Oval 33"/>
          <p:cNvSpPr>
            <a:spLocks noChangeArrowheads="1"/>
          </p:cNvSpPr>
          <p:nvPr/>
        </p:nvSpPr>
        <p:spPr bwMode="auto">
          <a:xfrm>
            <a:off x="3563938" y="1052513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1116013" y="4652963"/>
            <a:ext cx="2016125" cy="16811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827088" y="616585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3059113" y="61579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1908175" y="43656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>
            <a:off x="2124075" y="4652963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979613" y="630872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F</a:t>
            </a:r>
            <a:endParaRPr lang="ru-RU" b="1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1619250" y="62372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2555875" y="62372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40" name="Rectangle 4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39" name="Object 43"/>
          <p:cNvGraphicFramePr>
            <a:graphicFrameLocks noChangeAspect="1"/>
          </p:cNvGraphicFramePr>
          <p:nvPr/>
        </p:nvGraphicFramePr>
        <p:xfrm>
          <a:off x="4356100" y="6003925"/>
          <a:ext cx="3384550" cy="809625"/>
        </p:xfrm>
        <a:graphic>
          <a:graphicData uri="http://schemas.openxmlformats.org/presentationml/2006/ole">
            <p:oleObj spid="_x0000_s4139" name="Формула" r:id="rId4" imgW="1790700" imgH="431800" progId="Equation.3">
              <p:embed/>
            </p:oleObj>
          </a:graphicData>
        </a:graphic>
      </p:graphicFrame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851275" y="3284538"/>
            <a:ext cx="4824413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u="sng"/>
              <a:t>Справочный материал:</a:t>
            </a:r>
          </a:p>
          <a:p>
            <a:pPr>
              <a:spcBef>
                <a:spcPct val="50000"/>
              </a:spcBef>
            </a:pPr>
            <a:r>
              <a:rPr lang="ru-RU" b="1" i="1" u="sng"/>
              <a:t>Свойство медианы равнобедренного треугольника: </a:t>
            </a:r>
            <a:r>
              <a:rPr lang="ru-RU" b="1" i="1" u="sng">
                <a:solidFill>
                  <a:schemeClr val="accent2"/>
                </a:solidFill>
              </a:rPr>
              <a:t>В равнобедренном треугольнике медиана, проведенная из вершины треугольника к основанию, является биссектрисой и высотой.</a:t>
            </a:r>
          </a:p>
          <a:p>
            <a:pPr>
              <a:spcBef>
                <a:spcPct val="50000"/>
              </a:spcBef>
            </a:pPr>
            <a:r>
              <a:rPr lang="ru-RU" b="1" i="1"/>
              <a:t>Теорема Пифагора</a:t>
            </a:r>
            <a:r>
              <a:rPr lang="ru-RU"/>
              <a:t>: </a:t>
            </a:r>
            <a:r>
              <a:rPr lang="ru-RU" b="1" i="1">
                <a:solidFill>
                  <a:schemeClr val="accent2"/>
                </a:solidFill>
              </a:rPr>
              <a:t>В прямоугольном треугольнике квадрат гипотенузы равен сумме квадратов катетов.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3" grpId="0" animBg="1"/>
      <p:bldP spid="4123" grpId="1" animBg="1"/>
      <p:bldP spid="4125" grpId="0" animBg="1"/>
      <p:bldP spid="4125" grpId="1" animBg="1"/>
      <p:bldP spid="4126" grpId="0" animBg="1"/>
      <p:bldP spid="4127" grpId="0" animBg="1"/>
      <p:bldP spid="4129" grpId="0" animBg="1"/>
      <p:bldP spid="4130" grpId="0" animBg="1"/>
      <p:bldP spid="4131" grpId="0"/>
      <p:bldP spid="4132" grpId="0"/>
      <p:bldP spid="4133" grpId="0"/>
      <p:bldP spid="4135" grpId="0" animBg="1"/>
      <p:bldP spid="4136" grpId="0"/>
      <p:bldP spid="4137" grpId="0" animBg="1"/>
      <p:bldP spid="4138" grpId="0" animBg="1"/>
      <p:bldP spid="41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116013" y="1557338"/>
            <a:ext cx="3240087" cy="3240087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1908175" y="4005263"/>
            <a:ext cx="244792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1116013" y="4005263"/>
            <a:ext cx="792162" cy="7921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908175" y="1557338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00113" y="47244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492500" y="4724400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284663" y="37163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906588" y="3644900"/>
            <a:ext cx="433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55650" y="220503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  <a:r>
              <a:rPr lang="ru-RU" b="1" baseline="-25000"/>
              <a:t>1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492500" y="227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  <a:r>
              <a:rPr lang="ru-RU" b="1" baseline="-25000"/>
              <a:t>1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211638" y="1262063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  <a:r>
              <a:rPr lang="ru-RU" b="1" baseline="-25000"/>
              <a:t>1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763713" y="119062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</a:t>
            </a:r>
            <a:r>
              <a:rPr lang="ru-RU" b="1" baseline="-25000"/>
              <a:t>1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65" name="Object 21"/>
          <p:cNvGraphicFramePr>
            <a:graphicFrameLocks noChangeAspect="1"/>
          </p:cNvGraphicFramePr>
          <p:nvPr/>
        </p:nvGraphicFramePr>
        <p:xfrm>
          <a:off x="2228850" y="149225"/>
          <a:ext cx="5476875" cy="403225"/>
        </p:xfrm>
        <a:graphic>
          <a:graphicData uri="http://schemas.openxmlformats.org/presentationml/2006/ole">
            <p:oleObj spid="_x0000_s6165" name="Формула" r:id="rId3" imgW="2984400" imgH="215640" progId="Equation.3">
              <p:embed/>
            </p:oleObj>
          </a:graphicData>
        </a:graphic>
      </p:graphicFrame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158750" y="65088"/>
            <a:ext cx="1533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Задача №2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364163" y="549275"/>
            <a:ext cx="35274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i="1"/>
              <a:t>Как построить точку пересечения плоскости АВС с прямой Д</a:t>
            </a:r>
            <a:r>
              <a:rPr lang="ru-RU" sz="2000" i="1" baseline="-25000"/>
              <a:t>1</a:t>
            </a:r>
            <a:r>
              <a:rPr lang="ru-RU" sz="2000" i="1"/>
              <a:t>Р?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i="1"/>
              <a:t>Как построить линию пересечения плоскости АД</a:t>
            </a:r>
            <a:r>
              <a:rPr lang="ru-RU" sz="2000" i="1" baseline="-25000"/>
              <a:t>1</a:t>
            </a:r>
            <a:r>
              <a:rPr lang="ru-RU" sz="2000" i="1"/>
              <a:t>Р и АВВ</a:t>
            </a:r>
            <a:r>
              <a:rPr lang="ru-RU" sz="2000" i="1" baseline="-25000"/>
              <a:t>1</a:t>
            </a:r>
            <a:r>
              <a:rPr lang="ru-RU" sz="2000" i="1"/>
              <a:t>?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i="1"/>
              <a:t>Вычислите длину отрезков АР и АД</a:t>
            </a:r>
            <a:r>
              <a:rPr lang="ru-RU" sz="2000" i="1" baseline="-25000"/>
              <a:t>1</a:t>
            </a:r>
            <a:r>
              <a:rPr lang="ru-RU" sz="2000" i="1"/>
              <a:t>, если АВ = а</a:t>
            </a:r>
          </a:p>
        </p:txBody>
      </p:sp>
      <p:sp>
        <p:nvSpPr>
          <p:cNvPr id="6169" name="Oval 25"/>
          <p:cNvSpPr>
            <a:spLocks noChangeArrowheads="1"/>
          </p:cNvSpPr>
          <p:nvPr/>
        </p:nvSpPr>
        <p:spPr bwMode="auto">
          <a:xfrm>
            <a:off x="3492500" y="3644900"/>
            <a:ext cx="142875" cy="7143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563938" y="3357563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</a:t>
            </a:r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1908175" y="1557338"/>
            <a:ext cx="1655763" cy="2159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3563938" y="3716338"/>
            <a:ext cx="252095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1908175" y="4005263"/>
            <a:ext cx="1655763" cy="792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3563938" y="4797425"/>
            <a:ext cx="24479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5" name="Oval 31"/>
          <p:cNvSpPr>
            <a:spLocks noChangeArrowheads="1"/>
          </p:cNvSpPr>
          <p:nvPr/>
        </p:nvSpPr>
        <p:spPr bwMode="auto">
          <a:xfrm>
            <a:off x="5292725" y="5734050"/>
            <a:ext cx="73025" cy="71438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5292725" y="55165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</a:t>
            </a: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 flipV="1">
            <a:off x="1116013" y="1557338"/>
            <a:ext cx="792162" cy="32400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 flipV="1">
            <a:off x="1116013" y="3716338"/>
            <a:ext cx="244792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61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1" grpId="0" animBg="1"/>
      <p:bldP spid="6172" grpId="0" animBg="1"/>
      <p:bldP spid="6173" grpId="0" animBg="1"/>
      <p:bldP spid="6174" grpId="0" animBg="1"/>
      <p:bldP spid="6175" grpId="0" animBg="1"/>
      <p:bldP spid="6176" grpId="0"/>
      <p:bldP spid="6177" grpId="0" animBg="1"/>
      <p:bldP spid="6178" grpId="0" animBg="1"/>
      <p:bldP spid="617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8750" y="65088"/>
            <a:ext cx="1749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Задача №3</a:t>
            </a: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539750" y="908050"/>
            <a:ext cx="4537075" cy="2449513"/>
          </a:xfrm>
          <a:prstGeom prst="parallelogram">
            <a:avLst>
              <a:gd name="adj" fmla="val 4630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195513" y="1125538"/>
            <a:ext cx="1728787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042988" y="1125538"/>
            <a:ext cx="3744912" cy="15827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H="1">
            <a:off x="3348038" y="1125538"/>
            <a:ext cx="1008062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2916238" y="1844675"/>
            <a:ext cx="71437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3132138" y="2060575"/>
            <a:ext cx="71437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563938" y="2492375"/>
            <a:ext cx="71437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3422650" y="278130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4213225" y="1341438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619250" y="2420938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922713" y="1052513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403350" y="248602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843213" y="1549400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843213" y="19891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348038" y="27813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635375" y="23495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55650" y="4210050"/>
            <a:ext cx="6911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Дано</a:t>
            </a:r>
            <a:r>
              <a:rPr lang="ru-RU" sz="2000" b="1"/>
              <a:t>: Точки А, В, С не лежат на одной прямой.</a:t>
            </a: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44" name="Object 24"/>
          <p:cNvGraphicFramePr>
            <a:graphicFrameLocks noChangeAspect="1"/>
          </p:cNvGraphicFramePr>
          <p:nvPr/>
        </p:nvGraphicFramePr>
        <p:xfrm>
          <a:off x="914400" y="4724400"/>
          <a:ext cx="3786188" cy="463550"/>
        </p:xfrm>
        <a:graphic>
          <a:graphicData uri="http://schemas.openxmlformats.org/presentationml/2006/ole">
            <p:oleObj spid="_x0000_s5144" name="Формула" r:id="rId3" imgW="1638000" imgH="203040" progId="Equation.3">
              <p:embed/>
            </p:oleObj>
          </a:graphicData>
        </a:graphic>
      </p:graphicFrame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755650" y="5229225"/>
            <a:ext cx="6335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Докажите</a:t>
            </a:r>
            <a:r>
              <a:rPr lang="ru-RU" sz="2000" b="1"/>
              <a:t>, что точка Р лежит в плоскости АВС.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755650" y="2924175"/>
            <a:ext cx="433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b="1">
                <a:cs typeface="Arial" charset="0"/>
              </a:rPr>
              <a:t>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/>
      <p:bldP spid="5136" grpId="0"/>
      <p:bldP spid="5137" grpId="0"/>
      <p:bldP spid="5138" grpId="0"/>
      <p:bldP spid="5139" grpId="0"/>
      <p:bldP spid="5140" grpId="0"/>
      <p:bldP spid="5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51050" y="765175"/>
            <a:ext cx="3313113" cy="15113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971550" y="2276475"/>
            <a:ext cx="4392613" cy="1008063"/>
          </a:xfrm>
          <a:prstGeom prst="parallelogram">
            <a:avLst>
              <a:gd name="adj" fmla="val 108937"/>
            </a:avLst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403350" y="2276475"/>
            <a:ext cx="475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651500" y="1916113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с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195513" y="836613"/>
          <a:ext cx="288925" cy="271462"/>
        </p:xfrm>
        <a:graphic>
          <a:graphicData uri="http://schemas.openxmlformats.org/presentationml/2006/ole">
            <p:oleObj spid="_x0000_s7176" name="Формула" r:id="rId3" imgW="152334" imgH="139639" progId="Equation.3">
              <p:embed/>
            </p:oleObj>
          </a:graphicData>
        </a:graphic>
      </p:graphicFrame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1403350" y="2924175"/>
          <a:ext cx="274638" cy="360363"/>
        </p:xfrm>
        <a:graphic>
          <a:graphicData uri="http://schemas.openxmlformats.org/presentationml/2006/ole">
            <p:oleObj spid="_x0000_s7178" name="Формула" r:id="rId4" imgW="152268" imgH="203024" progId="Equation.3">
              <p:embed/>
            </p:oleObj>
          </a:graphicData>
        </a:graphic>
      </p:graphicFrame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3059113" y="1125538"/>
            <a:ext cx="1008062" cy="1150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4067175" y="2276475"/>
            <a:ext cx="576263" cy="6477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4643438" y="2924175"/>
            <a:ext cx="649287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132138" y="981075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</a:t>
            </a:r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3995738" y="220503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995738" y="1916113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58750" y="6508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Задача №4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827088" y="4365625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Плоскости         и          пересекаются по прямой с. Прямая а лежит в плоскости         и пересекает плоскость      . Пересекаются ли прямые а и с? Почему?</a:t>
            </a:r>
          </a:p>
        </p:txBody>
      </p:sp>
      <p:graphicFrame>
        <p:nvGraphicFramePr>
          <p:cNvPr id="7190" name="Object 22"/>
          <p:cNvGraphicFramePr>
            <a:graphicFrameLocks noChangeAspect="1"/>
          </p:cNvGraphicFramePr>
          <p:nvPr/>
        </p:nvGraphicFramePr>
        <p:xfrm>
          <a:off x="2555875" y="4437063"/>
          <a:ext cx="288925" cy="271462"/>
        </p:xfrm>
        <a:graphic>
          <a:graphicData uri="http://schemas.openxmlformats.org/presentationml/2006/ole">
            <p:oleObj spid="_x0000_s7190" name="Формула" r:id="rId5" imgW="152334" imgH="139639" progId="Equation.3">
              <p:embed/>
            </p:oleObj>
          </a:graphicData>
        </a:graphic>
      </p:graphicFrame>
      <p:graphicFrame>
        <p:nvGraphicFramePr>
          <p:cNvPr id="7191" name="Object 23"/>
          <p:cNvGraphicFramePr>
            <a:graphicFrameLocks noChangeAspect="1"/>
          </p:cNvGraphicFramePr>
          <p:nvPr/>
        </p:nvGraphicFramePr>
        <p:xfrm>
          <a:off x="3924300" y="4741863"/>
          <a:ext cx="288925" cy="271462"/>
        </p:xfrm>
        <a:graphic>
          <a:graphicData uri="http://schemas.openxmlformats.org/presentationml/2006/ole">
            <p:oleObj spid="_x0000_s7191" name="Формула" r:id="rId6" imgW="152334" imgH="139639" progId="Equation.3">
              <p:embed/>
            </p:oleObj>
          </a:graphicData>
        </a:graphic>
      </p:graphicFrame>
      <p:graphicFrame>
        <p:nvGraphicFramePr>
          <p:cNvPr id="7192" name="Object 24"/>
          <p:cNvGraphicFramePr>
            <a:graphicFrameLocks noChangeAspect="1"/>
          </p:cNvGraphicFramePr>
          <p:nvPr/>
        </p:nvGraphicFramePr>
        <p:xfrm>
          <a:off x="3348038" y="4437063"/>
          <a:ext cx="274637" cy="360362"/>
        </p:xfrm>
        <a:graphic>
          <a:graphicData uri="http://schemas.openxmlformats.org/presentationml/2006/ole">
            <p:oleObj spid="_x0000_s7192" name="Формула" r:id="rId7" imgW="152268" imgH="203024" progId="Equation.3">
              <p:embed/>
            </p:oleObj>
          </a:graphicData>
        </a:graphic>
      </p:graphicFrame>
      <p:graphicFrame>
        <p:nvGraphicFramePr>
          <p:cNvPr id="7193" name="Object 25"/>
          <p:cNvGraphicFramePr>
            <a:graphicFrameLocks noChangeAspect="1"/>
          </p:cNvGraphicFramePr>
          <p:nvPr/>
        </p:nvGraphicFramePr>
        <p:xfrm>
          <a:off x="7667625" y="4724400"/>
          <a:ext cx="274638" cy="360363"/>
        </p:xfrm>
        <a:graphic>
          <a:graphicData uri="http://schemas.openxmlformats.org/presentationml/2006/ole">
            <p:oleObj spid="_x0000_s7193" name="Формула" r:id="rId8" imgW="152268" imgH="20302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Freeform 6"/>
          <p:cNvSpPr>
            <a:spLocks/>
          </p:cNvSpPr>
          <p:nvPr/>
        </p:nvSpPr>
        <p:spPr bwMode="auto">
          <a:xfrm>
            <a:off x="1379538" y="212725"/>
            <a:ext cx="5761037" cy="3768725"/>
          </a:xfrm>
          <a:custGeom>
            <a:avLst/>
            <a:gdLst/>
            <a:ahLst/>
            <a:cxnLst>
              <a:cxn ang="0">
                <a:pos x="61" y="1890"/>
              </a:cxn>
              <a:cxn ang="0">
                <a:pos x="15" y="1572"/>
              </a:cxn>
              <a:cxn ang="0">
                <a:pos x="151" y="1346"/>
              </a:cxn>
              <a:cxn ang="0">
                <a:pos x="287" y="937"/>
              </a:cxn>
              <a:cxn ang="0">
                <a:pos x="287" y="575"/>
              </a:cxn>
              <a:cxn ang="0">
                <a:pos x="696" y="166"/>
              </a:cxn>
              <a:cxn ang="0">
                <a:pos x="1195" y="121"/>
              </a:cxn>
              <a:cxn ang="0">
                <a:pos x="1966" y="212"/>
              </a:cxn>
              <a:cxn ang="0">
                <a:pos x="2601" y="76"/>
              </a:cxn>
              <a:cxn ang="0">
                <a:pos x="3009" y="76"/>
              </a:cxn>
              <a:cxn ang="0">
                <a:pos x="3553" y="529"/>
              </a:cxn>
              <a:cxn ang="0">
                <a:pos x="3463" y="937"/>
              </a:cxn>
              <a:cxn ang="0">
                <a:pos x="3372" y="1436"/>
              </a:cxn>
              <a:cxn ang="0">
                <a:pos x="3463" y="1572"/>
              </a:cxn>
              <a:cxn ang="0">
                <a:pos x="3281" y="2117"/>
              </a:cxn>
              <a:cxn ang="0">
                <a:pos x="2737" y="2207"/>
              </a:cxn>
              <a:cxn ang="0">
                <a:pos x="1557" y="2344"/>
              </a:cxn>
              <a:cxn ang="0">
                <a:pos x="832" y="2026"/>
              </a:cxn>
              <a:cxn ang="0">
                <a:pos x="242" y="2026"/>
              </a:cxn>
              <a:cxn ang="0">
                <a:pos x="61" y="1890"/>
              </a:cxn>
            </a:cxnLst>
            <a:rect l="0" t="0" r="r" b="b"/>
            <a:pathLst>
              <a:path w="3629" h="2374">
                <a:moveTo>
                  <a:pt x="61" y="1890"/>
                </a:moveTo>
                <a:cubicBezTo>
                  <a:pt x="23" y="1815"/>
                  <a:pt x="0" y="1663"/>
                  <a:pt x="15" y="1572"/>
                </a:cubicBezTo>
                <a:cubicBezTo>
                  <a:pt x="30" y="1481"/>
                  <a:pt x="106" y="1452"/>
                  <a:pt x="151" y="1346"/>
                </a:cubicBezTo>
                <a:cubicBezTo>
                  <a:pt x="196" y="1240"/>
                  <a:pt x="264" y="1065"/>
                  <a:pt x="287" y="937"/>
                </a:cubicBezTo>
                <a:cubicBezTo>
                  <a:pt x="310" y="809"/>
                  <a:pt x="219" y="703"/>
                  <a:pt x="287" y="575"/>
                </a:cubicBezTo>
                <a:cubicBezTo>
                  <a:pt x="355" y="447"/>
                  <a:pt x="545" y="242"/>
                  <a:pt x="696" y="166"/>
                </a:cubicBezTo>
                <a:cubicBezTo>
                  <a:pt x="847" y="90"/>
                  <a:pt x="983" y="113"/>
                  <a:pt x="1195" y="121"/>
                </a:cubicBezTo>
                <a:cubicBezTo>
                  <a:pt x="1407" y="129"/>
                  <a:pt x="1732" y="220"/>
                  <a:pt x="1966" y="212"/>
                </a:cubicBezTo>
                <a:cubicBezTo>
                  <a:pt x="2200" y="204"/>
                  <a:pt x="2427" y="99"/>
                  <a:pt x="2601" y="76"/>
                </a:cubicBezTo>
                <a:cubicBezTo>
                  <a:pt x="2775" y="53"/>
                  <a:pt x="2850" y="0"/>
                  <a:pt x="3009" y="76"/>
                </a:cubicBezTo>
                <a:cubicBezTo>
                  <a:pt x="3168" y="152"/>
                  <a:pt x="3477" y="386"/>
                  <a:pt x="3553" y="529"/>
                </a:cubicBezTo>
                <a:cubicBezTo>
                  <a:pt x="3629" y="672"/>
                  <a:pt x="3493" y="786"/>
                  <a:pt x="3463" y="937"/>
                </a:cubicBezTo>
                <a:cubicBezTo>
                  <a:pt x="3433" y="1088"/>
                  <a:pt x="3372" y="1330"/>
                  <a:pt x="3372" y="1436"/>
                </a:cubicBezTo>
                <a:cubicBezTo>
                  <a:pt x="3372" y="1542"/>
                  <a:pt x="3478" y="1459"/>
                  <a:pt x="3463" y="1572"/>
                </a:cubicBezTo>
                <a:cubicBezTo>
                  <a:pt x="3448" y="1685"/>
                  <a:pt x="3402" y="2011"/>
                  <a:pt x="3281" y="2117"/>
                </a:cubicBezTo>
                <a:cubicBezTo>
                  <a:pt x="3160" y="2223"/>
                  <a:pt x="3024" y="2169"/>
                  <a:pt x="2737" y="2207"/>
                </a:cubicBezTo>
                <a:cubicBezTo>
                  <a:pt x="2450" y="2245"/>
                  <a:pt x="1874" y="2374"/>
                  <a:pt x="1557" y="2344"/>
                </a:cubicBezTo>
                <a:cubicBezTo>
                  <a:pt x="1240" y="2314"/>
                  <a:pt x="1051" y="2079"/>
                  <a:pt x="832" y="2026"/>
                </a:cubicBezTo>
                <a:cubicBezTo>
                  <a:pt x="613" y="1973"/>
                  <a:pt x="370" y="2041"/>
                  <a:pt x="242" y="2026"/>
                </a:cubicBezTo>
                <a:cubicBezTo>
                  <a:pt x="114" y="2011"/>
                  <a:pt x="99" y="1965"/>
                  <a:pt x="61" y="189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8750" y="65088"/>
            <a:ext cx="1749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Задача №5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2555875" y="1125538"/>
            <a:ext cx="3600450" cy="1727200"/>
          </a:xfrm>
          <a:prstGeom prst="parallelogram">
            <a:avLst>
              <a:gd name="adj" fmla="val 52114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2195513" y="836613"/>
          <a:ext cx="288925" cy="271462"/>
        </p:xfrm>
        <a:graphic>
          <a:graphicData uri="http://schemas.openxmlformats.org/presentationml/2006/ole">
            <p:oleObj spid="_x0000_s8199" name="Формула" r:id="rId3" imgW="152334" imgH="139639" progId="Equation.3">
              <p:embed/>
            </p:oleObj>
          </a:graphicData>
        </a:graphic>
      </p:graphicFrame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268538" y="27813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348038" y="836613"/>
            <a:ext cx="455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011863" y="836613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219700" y="27813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V="1">
            <a:off x="2555875" y="1125538"/>
            <a:ext cx="360045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3419475" y="1125538"/>
            <a:ext cx="1800225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067175" y="206057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</a:t>
            </a: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2627313" y="26368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2771775" y="2636838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1" name="Freeform 19"/>
          <p:cNvSpPr>
            <a:spLocks/>
          </p:cNvSpPr>
          <p:nvPr/>
        </p:nvSpPr>
        <p:spPr bwMode="auto">
          <a:xfrm>
            <a:off x="4043363" y="1917700"/>
            <a:ext cx="168275" cy="215900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15" y="45"/>
              </a:cxn>
              <a:cxn ang="0">
                <a:pos x="15" y="136"/>
              </a:cxn>
            </a:cxnLst>
            <a:rect l="0" t="0" r="r" b="b"/>
            <a:pathLst>
              <a:path w="106" h="136">
                <a:moveTo>
                  <a:pt x="106" y="0"/>
                </a:moveTo>
                <a:cubicBezTo>
                  <a:pt x="68" y="11"/>
                  <a:pt x="30" y="22"/>
                  <a:pt x="15" y="45"/>
                </a:cubicBezTo>
                <a:cubicBezTo>
                  <a:pt x="0" y="68"/>
                  <a:pt x="15" y="113"/>
                  <a:pt x="15" y="1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563938" y="184467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60</a:t>
            </a:r>
            <a:r>
              <a:rPr lang="en-US" b="1">
                <a:cs typeface="Arial" charset="0"/>
              </a:rPr>
              <a:t>º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84213" y="4005263"/>
            <a:ext cx="79914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/>
              <a:t>Дан</a:t>
            </a:r>
            <a:r>
              <a:rPr lang="ru-RU" sz="2400"/>
              <a:t> прямоугольник АВСД, О – точка пересечения его диагоналей. Известно, что точки А, В, О лежат в плоскости     . </a:t>
            </a:r>
            <a:r>
              <a:rPr lang="ru-RU" sz="2400" i="1"/>
              <a:t>Докажите</a:t>
            </a:r>
            <a:r>
              <a:rPr lang="ru-RU" sz="2400"/>
              <a:t>, что точки С и Д также лежат в плоскости     . </a:t>
            </a:r>
            <a:r>
              <a:rPr lang="ru-RU" sz="2400" i="1"/>
              <a:t>Вычислите</a:t>
            </a:r>
            <a:r>
              <a:rPr lang="ru-RU" sz="2400"/>
              <a:t> площадь прямоугольника, если АС = 8 см, угол АОВ = 60</a:t>
            </a:r>
            <a:r>
              <a:rPr lang="en-US" sz="2400">
                <a:cs typeface="Arial" charset="0"/>
              </a:rPr>
              <a:t>º</a:t>
            </a:r>
          </a:p>
        </p:txBody>
      </p:sp>
      <p:graphicFrame>
        <p:nvGraphicFramePr>
          <p:cNvPr id="8214" name="Object 22"/>
          <p:cNvGraphicFramePr>
            <a:graphicFrameLocks noChangeAspect="1"/>
          </p:cNvGraphicFramePr>
          <p:nvPr/>
        </p:nvGraphicFramePr>
        <p:xfrm>
          <a:off x="2555875" y="5229225"/>
          <a:ext cx="288925" cy="271463"/>
        </p:xfrm>
        <a:graphic>
          <a:graphicData uri="http://schemas.openxmlformats.org/presentationml/2006/ole">
            <p:oleObj spid="_x0000_s8214" name="Формула" r:id="rId4" imgW="152334" imgH="139639" progId="Equation.3">
              <p:embed/>
            </p:oleObj>
          </a:graphicData>
        </a:graphic>
      </p:graphicFrame>
      <p:graphicFrame>
        <p:nvGraphicFramePr>
          <p:cNvPr id="8215" name="Object 23"/>
          <p:cNvGraphicFramePr>
            <a:graphicFrameLocks noChangeAspect="1"/>
          </p:cNvGraphicFramePr>
          <p:nvPr/>
        </p:nvGraphicFramePr>
        <p:xfrm>
          <a:off x="2268538" y="4868863"/>
          <a:ext cx="288925" cy="271462"/>
        </p:xfrm>
        <a:graphic>
          <a:graphicData uri="http://schemas.openxmlformats.org/presentationml/2006/ole">
            <p:oleObj spid="_x0000_s8215" name="Формула" r:id="rId5" imgW="152334" imgH="13963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71294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/>
              <a:t>Домашнее задание:  пункты 1-3 прочитать.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/>
              <a:t>Решить задачи: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Прямые а и </a:t>
            </a:r>
            <a:r>
              <a:rPr lang="en-US" sz="2000"/>
              <a:t>b</a:t>
            </a:r>
            <a:r>
              <a:rPr lang="ru-RU" sz="2000"/>
              <a:t> пересекаются в точке О, А       а, В      </a:t>
            </a:r>
            <a:r>
              <a:rPr lang="en-US" sz="2000"/>
              <a:t>b</a:t>
            </a:r>
            <a:r>
              <a:rPr lang="ru-RU" sz="2000"/>
              <a:t>, Р     АВ. Докажите, что прямые а и </a:t>
            </a:r>
            <a:r>
              <a:rPr lang="en-US" sz="2000"/>
              <a:t>b</a:t>
            </a:r>
            <a:r>
              <a:rPr lang="ru-RU" sz="2000"/>
              <a:t> и точка Р лежат в одной плоскости.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На данном рисунке плоскость     содержит точки А, В, С, Д, но не содержит точку М. Постройте точку К – точку пересечения прямой АВ и плоскости МСД. Лежит ли точка К в плоскости    .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4787900" y="2636838"/>
          <a:ext cx="287338" cy="269875"/>
        </p:xfrm>
        <a:graphic>
          <a:graphicData uri="http://schemas.openxmlformats.org/presentationml/2006/ole">
            <p:oleObj spid="_x0000_s9221" name="Формула" r:id="rId3" imgW="152334" imgH="139639" progId="Equation.3">
              <p:embed/>
            </p:oleObj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3924300" y="3500438"/>
          <a:ext cx="287338" cy="269875"/>
        </p:xfrm>
        <a:graphic>
          <a:graphicData uri="http://schemas.openxmlformats.org/presentationml/2006/ole">
            <p:oleObj spid="_x0000_s9223" name="Формула" r:id="rId4" imgW="152334" imgH="139639" progId="Equation.3">
              <p:embed/>
            </p:oleObj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3367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6084888" y="1557338"/>
          <a:ext cx="287337" cy="287337"/>
        </p:xfrm>
        <a:graphic>
          <a:graphicData uri="http://schemas.openxmlformats.org/presentationml/2006/ole">
            <p:oleObj spid="_x0000_s9224" name="Формула" r:id="rId5" imgW="126725" imgH="126725" progId="Equation.3">
              <p:embed/>
            </p:oleObj>
          </a:graphicData>
        </a:graphic>
      </p:graphicFrame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7019925" y="1557338"/>
          <a:ext cx="288925" cy="288925"/>
        </p:xfrm>
        <a:graphic>
          <a:graphicData uri="http://schemas.openxmlformats.org/presentationml/2006/ole">
            <p:oleObj spid="_x0000_s9226" name="Формула" r:id="rId6" imgW="126725" imgH="126725" progId="Equation.3">
              <p:embed/>
            </p:oleObj>
          </a:graphicData>
        </a:graphic>
      </p:graphicFrame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1403350" y="1844675"/>
          <a:ext cx="288925" cy="288925"/>
        </p:xfrm>
        <a:graphic>
          <a:graphicData uri="http://schemas.openxmlformats.org/presentationml/2006/ole">
            <p:oleObj spid="_x0000_s9227" name="Формула" r:id="rId7" imgW="126725" imgH="126725" progId="Equation.3">
              <p:embed/>
            </p:oleObj>
          </a:graphicData>
        </a:graphic>
      </p:graphicFrame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1476375" y="4940300"/>
            <a:ext cx="2663825" cy="1296988"/>
          </a:xfrm>
          <a:prstGeom prst="parallelogram">
            <a:avLst>
              <a:gd name="adj" fmla="val 5134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700338" y="41497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3132138" y="537368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2484438" y="515778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2124075" y="58769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3203575" y="573405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1835150" y="5661025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3132138" y="5149850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2195513" y="494188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С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3132138" y="573405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2339975" y="3933825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472</Words>
  <Application>Microsoft Office PowerPoint</Application>
  <PresentationFormat>Экран (4:3)</PresentationFormat>
  <Paragraphs>85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Оформление по умолчанию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Зиновьевы</dc:creator>
  <cp:lastModifiedBy>Комп</cp:lastModifiedBy>
  <cp:revision>23</cp:revision>
  <dcterms:created xsi:type="dcterms:W3CDTF">2010-06-10T09:33:40Z</dcterms:created>
  <dcterms:modified xsi:type="dcterms:W3CDTF">2019-09-02T19:43:09Z</dcterms:modified>
</cp:coreProperties>
</file>