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83" r:id="rId5"/>
    <p:sldId id="258" r:id="rId6"/>
    <p:sldId id="259" r:id="rId7"/>
    <p:sldId id="264" r:id="rId8"/>
    <p:sldId id="265" r:id="rId9"/>
    <p:sldId id="285" r:id="rId10"/>
    <p:sldId id="266" r:id="rId11"/>
    <p:sldId id="284" r:id="rId12"/>
    <p:sldId id="267" r:id="rId13"/>
    <p:sldId id="260" r:id="rId14"/>
    <p:sldId id="274" r:id="rId15"/>
    <p:sldId id="268" r:id="rId16"/>
    <p:sldId id="275" r:id="rId17"/>
    <p:sldId id="272" r:id="rId18"/>
    <p:sldId id="276" r:id="rId19"/>
    <p:sldId id="270" r:id="rId20"/>
    <p:sldId id="287" r:id="rId21"/>
    <p:sldId id="277" r:id="rId22"/>
    <p:sldId id="271" r:id="rId23"/>
    <p:sldId id="279" r:id="rId24"/>
    <p:sldId id="286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BA8A12-0C2A-44ED-9F00-F10E26F16F54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93911A-3C55-48A9-8C34-DF111ADC05B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090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A8A12-0C2A-44ED-9F00-F10E26F16F54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911A-3C55-48A9-8C34-DF111ADC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796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A8A12-0C2A-44ED-9F00-F10E26F16F54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911A-3C55-48A9-8C34-DF111ADC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972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A8A12-0C2A-44ED-9F00-F10E26F16F54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911A-3C55-48A9-8C34-DF111ADC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451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A8A12-0C2A-44ED-9F00-F10E26F16F54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911A-3C55-48A9-8C34-DF111ADC05B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85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A8A12-0C2A-44ED-9F00-F10E26F16F54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911A-3C55-48A9-8C34-DF111ADC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487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A8A12-0C2A-44ED-9F00-F10E26F16F54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911A-3C55-48A9-8C34-DF111ADC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101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A8A12-0C2A-44ED-9F00-F10E26F16F54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911A-3C55-48A9-8C34-DF111ADC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314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A8A12-0C2A-44ED-9F00-F10E26F16F54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911A-3C55-48A9-8C34-DF111ADC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565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A8A12-0C2A-44ED-9F00-F10E26F16F54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911A-3C55-48A9-8C34-DF111ADC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604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A8A12-0C2A-44ED-9F00-F10E26F16F54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911A-3C55-48A9-8C34-DF111ADC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368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3BA8A12-0C2A-44ED-9F00-F10E26F16F54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A793911A-3C55-48A9-8C34-DF111ADC0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117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Звук              Ш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007" y="680224"/>
            <a:ext cx="4219096" cy="29885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58000" y="6077414"/>
            <a:ext cx="5490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учитель- логопед </a:t>
            </a:r>
            <a:r>
              <a:rPr lang="ru-RU" dirty="0" err="1" smtClean="0"/>
              <a:t>Кандыбина</a:t>
            </a:r>
            <a:r>
              <a:rPr lang="ru-RU" dirty="0" smtClean="0"/>
              <a:t> М.Н.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1022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91" y="476207"/>
            <a:ext cx="11385394" cy="5909725"/>
          </a:xfrm>
        </p:spPr>
      </p:pic>
    </p:spTree>
    <p:extLst>
      <p:ext uri="{BB962C8B-B14F-4D97-AF65-F5344CB8AC3E}">
        <p14:creationId xmlns:p14="http://schemas.microsoft.com/office/powerpoint/2010/main" val="450943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83" y="386998"/>
            <a:ext cx="11697629" cy="5913442"/>
          </a:xfrm>
        </p:spPr>
      </p:pic>
    </p:spTree>
    <p:extLst>
      <p:ext uri="{BB962C8B-B14F-4D97-AF65-F5344CB8AC3E}">
        <p14:creationId xmlns:p14="http://schemas.microsoft.com/office/powerpoint/2010/main" val="23145896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Дыхательная  гимнастика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4352" y="4214490"/>
            <a:ext cx="71582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Для проведения дыхательной гимнастики так же </a:t>
            </a:r>
          </a:p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можно использовать видео материалы выставленные на нашем сайте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755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478" y="297365"/>
            <a:ext cx="11508059" cy="96272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Упражнение «Фокусник»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32" y="1906859"/>
            <a:ext cx="10638262" cy="4534829"/>
          </a:xfrm>
        </p:spPr>
      </p:pic>
      <p:sp>
        <p:nvSpPr>
          <p:cNvPr id="7" name="Прямоугольник 6"/>
          <p:cNvSpPr/>
          <p:nvPr/>
        </p:nvSpPr>
        <p:spPr>
          <a:xfrm>
            <a:off x="903432" y="1135565"/>
            <a:ext cx="10616688" cy="20313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2400" dirty="0"/>
              <a:t>Пока мы делали упражнения, </a:t>
            </a:r>
            <a:r>
              <a:rPr lang="ru-RU" sz="2400" dirty="0" smtClean="0"/>
              <a:t>Старуха Шапокляк заскучала. </a:t>
            </a:r>
          </a:p>
          <a:p>
            <a:pPr algn="ctr"/>
            <a:r>
              <a:rPr lang="ru-RU" sz="2400" dirty="0" smtClean="0"/>
              <a:t>Давай ее развеселим. Представим, что мы фокусники! На носик тебе положим</a:t>
            </a:r>
          </a:p>
          <a:p>
            <a:pPr algn="ctr"/>
            <a:r>
              <a:rPr lang="ru-RU" sz="2400" dirty="0" smtClean="0"/>
              <a:t> кусочек ватки, и ты высунешь язычок и ее сдуешь! Молодец! </a:t>
            </a:r>
          </a:p>
          <a:p>
            <a:pPr algn="ctr"/>
            <a:r>
              <a:rPr lang="ru-RU" i="1" dirty="0" smtClean="0"/>
              <a:t>(Вдох делаем через нос, выдох через рот.) </a:t>
            </a:r>
          </a:p>
          <a:p>
            <a:pPr algn="ctr"/>
            <a:r>
              <a:rPr lang="ru-RU" i="1" dirty="0" smtClean="0"/>
              <a:t>Упражнение выполняет 2-3 раза.)</a:t>
            </a:r>
          </a:p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276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Изолированное произнесение звука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8985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82442" y="4624260"/>
            <a:ext cx="101590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Губы в форме «рупора» (округлены и слегка вытянуты, видны верхние и нижние резцы; зубы заборчиком, приближены друг к другу, но </a:t>
            </a:r>
            <a:r>
              <a:rPr lang="ru-RU" i="1" u="sng" dirty="0" smtClean="0"/>
              <a:t>не смыкаются</a:t>
            </a:r>
            <a:r>
              <a:rPr lang="ru-RU" i="1" dirty="0" smtClean="0"/>
              <a:t>, язык в форме «чашечки», широкий кончик языка приподнят к передней части нёба, боковые края языка прижимаются к верхним коренным  зубам. Воздушная струя направлена по середине языка вверх, воздух теплый.</a:t>
            </a:r>
            <a:endParaRPr lang="ru-RU" dirty="0" smtClean="0"/>
          </a:p>
          <a:p>
            <a:r>
              <a:rPr lang="ru-RU" dirty="0" smtClean="0"/>
              <a:t>Подражание </a:t>
            </a:r>
            <a:r>
              <a:rPr lang="ru-RU" dirty="0" err="1" smtClean="0"/>
              <a:t>сдувающемуся</a:t>
            </a:r>
            <a:r>
              <a:rPr lang="ru-RU" dirty="0" smtClean="0"/>
              <a:t> колесу, шарику и т.п.</a:t>
            </a:r>
          </a:p>
          <a:p>
            <a:r>
              <a:rPr lang="ru-RU" dirty="0" smtClean="0"/>
              <a:t>Ш-ш-ш-ш-ш…  </a:t>
            </a:r>
          </a:p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44" y="300696"/>
            <a:ext cx="10682868" cy="4204397"/>
          </a:xfrm>
        </p:spPr>
      </p:pic>
    </p:spTree>
    <p:extLst>
      <p:ext uri="{BB962C8B-B14F-4D97-AF65-F5344CB8AC3E}">
        <p14:creationId xmlns:p14="http://schemas.microsoft.com/office/powerpoint/2010/main" val="303571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Автоматизация звука в слогах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8266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48421" y="643275"/>
            <a:ext cx="1015907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Давай </a:t>
            </a:r>
            <a:r>
              <a:rPr lang="ru-RU" dirty="0" err="1" smtClean="0"/>
              <a:t>произшесем</a:t>
            </a:r>
            <a:r>
              <a:rPr lang="ru-RU" dirty="0" smtClean="0"/>
              <a:t> слоги:</a:t>
            </a:r>
          </a:p>
          <a:p>
            <a:endParaRPr lang="ru-RU" dirty="0"/>
          </a:p>
          <a:p>
            <a:r>
              <a:rPr lang="ru-RU" dirty="0" err="1" smtClean="0"/>
              <a:t>Ша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err="1"/>
              <a:t>шо</a:t>
            </a:r>
            <a:r>
              <a:rPr lang="ru-RU" dirty="0"/>
              <a:t> – шу – ши</a:t>
            </a:r>
          </a:p>
          <a:p>
            <a:r>
              <a:rPr lang="ru-RU" dirty="0" err="1"/>
              <a:t>Шо</a:t>
            </a:r>
            <a:r>
              <a:rPr lang="ru-RU" dirty="0"/>
              <a:t> – шу – ши – </a:t>
            </a:r>
            <a:r>
              <a:rPr lang="ru-RU" dirty="0" err="1"/>
              <a:t>ша</a:t>
            </a:r>
            <a:endParaRPr lang="ru-RU" dirty="0"/>
          </a:p>
          <a:p>
            <a:r>
              <a:rPr lang="ru-RU" dirty="0"/>
              <a:t>Шу – ши – </a:t>
            </a:r>
            <a:r>
              <a:rPr lang="ru-RU" dirty="0" err="1"/>
              <a:t>ша</a:t>
            </a:r>
            <a:r>
              <a:rPr lang="ru-RU" dirty="0"/>
              <a:t> – </a:t>
            </a:r>
            <a:r>
              <a:rPr lang="ru-RU" dirty="0" err="1"/>
              <a:t>шо</a:t>
            </a:r>
            <a:endParaRPr lang="ru-RU" dirty="0"/>
          </a:p>
          <a:p>
            <a:r>
              <a:rPr lang="ru-RU" dirty="0"/>
              <a:t>Ши – </a:t>
            </a:r>
            <a:r>
              <a:rPr lang="ru-RU" dirty="0" err="1"/>
              <a:t>ша</a:t>
            </a:r>
            <a:r>
              <a:rPr lang="ru-RU" dirty="0"/>
              <a:t> – </a:t>
            </a:r>
            <a:r>
              <a:rPr lang="ru-RU" dirty="0" err="1"/>
              <a:t>шо</a:t>
            </a:r>
            <a:r>
              <a:rPr lang="ru-RU" dirty="0"/>
              <a:t> – </a:t>
            </a:r>
            <a:r>
              <a:rPr lang="ru-RU" dirty="0" smtClean="0"/>
              <a:t>шу</a:t>
            </a:r>
          </a:p>
          <a:p>
            <a:endParaRPr lang="ru-RU" dirty="0"/>
          </a:p>
          <a:p>
            <a:r>
              <a:rPr lang="ru-RU" dirty="0" smtClean="0"/>
              <a:t>Пока Шапокляк нас слушала, она придумала </a:t>
            </a:r>
            <a:r>
              <a:rPr lang="ru-RU" dirty="0" err="1" smtClean="0"/>
              <a:t>рифмушки</a:t>
            </a:r>
            <a:r>
              <a:rPr lang="ru-RU" dirty="0" smtClean="0"/>
              <a:t>! Давай повторим вместе</a:t>
            </a:r>
          </a:p>
          <a:p>
            <a:endParaRPr lang="ru-RU" dirty="0" smtClean="0"/>
          </a:p>
          <a:p>
            <a:r>
              <a:rPr lang="ru-RU" dirty="0" err="1"/>
              <a:t>Ша-ша-ша</a:t>
            </a:r>
            <a:r>
              <a:rPr lang="ru-RU" dirty="0"/>
              <a:t>- мама моет малыша.</a:t>
            </a:r>
            <a:br>
              <a:rPr lang="ru-RU" dirty="0"/>
            </a:br>
            <a:r>
              <a:rPr lang="ru-RU" dirty="0"/>
              <a:t>Шу-шу-шу — я письмо пишу.</a:t>
            </a:r>
            <a:br>
              <a:rPr lang="ru-RU" dirty="0"/>
            </a:br>
            <a:r>
              <a:rPr lang="ru-RU" dirty="0"/>
              <a:t>Ши-ши-ши – на поляне малыши.</a:t>
            </a:r>
            <a:br>
              <a:rPr lang="ru-RU" dirty="0"/>
            </a:br>
            <a:r>
              <a:rPr lang="ru-RU" dirty="0" err="1"/>
              <a:t>Аш-аш-аш</a:t>
            </a:r>
            <a:r>
              <a:rPr lang="ru-RU" dirty="0"/>
              <a:t>- дайте карандаш.</a:t>
            </a:r>
            <a:br>
              <a:rPr lang="ru-RU" dirty="0"/>
            </a:br>
            <a:r>
              <a:rPr lang="ru-RU" dirty="0"/>
              <a:t>Ош-</a:t>
            </a:r>
            <a:r>
              <a:rPr lang="ru-RU" dirty="0" err="1"/>
              <a:t>ош</a:t>
            </a:r>
            <a:r>
              <a:rPr lang="ru-RU" dirty="0"/>
              <a:t>-</a:t>
            </a:r>
            <a:r>
              <a:rPr lang="ru-RU" dirty="0" err="1"/>
              <a:t>ош</a:t>
            </a:r>
            <a:r>
              <a:rPr lang="ru-RU" dirty="0"/>
              <a:t>- у меня нож.</a:t>
            </a:r>
            <a:br>
              <a:rPr lang="ru-RU" dirty="0"/>
            </a:br>
            <a:r>
              <a:rPr lang="ru-RU" dirty="0" err="1"/>
              <a:t>Уш-уш-уш</a:t>
            </a:r>
            <a:r>
              <a:rPr lang="ru-RU" dirty="0"/>
              <a:t>- теплый душ.</a:t>
            </a:r>
            <a:br>
              <a:rPr lang="ru-RU" dirty="0"/>
            </a:br>
            <a:r>
              <a:rPr lang="ru-RU" dirty="0" err="1"/>
              <a:t>Иш-иш-иш</a:t>
            </a:r>
            <a:r>
              <a:rPr lang="ru-RU" dirty="0"/>
              <a:t>- у меня малыш.</a:t>
            </a:r>
            <a:br>
              <a:rPr lang="ru-RU" dirty="0"/>
            </a:br>
            <a:r>
              <a:rPr lang="ru-RU" dirty="0" err="1"/>
              <a:t>Ошка-ошка</a:t>
            </a:r>
            <a:r>
              <a:rPr lang="ru-RU" dirty="0"/>
              <a:t>- на окошке кошка.</a:t>
            </a:r>
          </a:p>
        </p:txBody>
      </p:sp>
    </p:spTree>
    <p:extLst>
      <p:ext uri="{BB962C8B-B14F-4D97-AF65-F5344CB8AC3E}">
        <p14:creationId xmlns:p14="http://schemas.microsoft.com/office/powerpoint/2010/main" val="14784651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Игра на развитие фонематического слуха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78238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48421" y="643275"/>
            <a:ext cx="1015907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Давай поиграем в игру «Поймай звук» </a:t>
            </a:r>
            <a:endParaRPr lang="ru-RU" sz="2400" dirty="0"/>
          </a:p>
          <a:p>
            <a:r>
              <a:rPr lang="ru-RU" sz="2400" dirty="0" smtClean="0"/>
              <a:t>Я </a:t>
            </a:r>
            <a:r>
              <a:rPr lang="ru-RU" sz="2400" dirty="0"/>
              <a:t>буду произносить </a:t>
            </a:r>
            <a:r>
              <a:rPr lang="ru-RU" sz="2400" dirty="0" smtClean="0"/>
              <a:t>звуки. Как </a:t>
            </a:r>
            <a:r>
              <a:rPr lang="ru-RU" sz="2400" dirty="0"/>
              <a:t>только услышишь звук </a:t>
            </a:r>
            <a:r>
              <a:rPr lang="ru-RU" sz="2400" dirty="0" smtClean="0"/>
              <a:t>[ш], </a:t>
            </a:r>
            <a:r>
              <a:rPr lang="ru-RU" sz="2400" dirty="0"/>
              <a:t>поймай его - хлопни в ладоши».</a:t>
            </a:r>
          </a:p>
          <a:p>
            <a:r>
              <a:rPr lang="ru-RU" sz="2400" dirty="0" smtClean="0"/>
              <a:t>с</a:t>
            </a:r>
            <a:r>
              <a:rPr lang="ru-RU" sz="2400" dirty="0"/>
              <a:t>, </a:t>
            </a:r>
            <a:r>
              <a:rPr lang="ru-RU" sz="2400" b="1" dirty="0"/>
              <a:t>ш</a:t>
            </a:r>
            <a:r>
              <a:rPr lang="ru-RU" sz="2400" dirty="0"/>
              <a:t>, р, </a:t>
            </a:r>
            <a:r>
              <a:rPr lang="ru-RU" sz="2400" b="1" dirty="0" smtClean="0"/>
              <a:t>ш</a:t>
            </a:r>
            <a:r>
              <a:rPr lang="ru-RU" sz="2400" dirty="0" smtClean="0"/>
              <a:t>, </a:t>
            </a:r>
            <a:r>
              <a:rPr lang="ru-RU" sz="2400" dirty="0"/>
              <a:t>т, м, </a:t>
            </a:r>
            <a:r>
              <a:rPr lang="ru-RU" sz="2400" b="1" dirty="0" smtClean="0"/>
              <a:t>ш</a:t>
            </a:r>
            <a:r>
              <a:rPr lang="ru-RU" sz="2400" dirty="0" smtClean="0"/>
              <a:t>, щ, </a:t>
            </a:r>
            <a:r>
              <a:rPr lang="ru-RU" sz="2400" dirty="0"/>
              <a:t>с, </a:t>
            </a:r>
            <a:endParaRPr lang="ru-RU" sz="2400" dirty="0" smtClean="0"/>
          </a:p>
          <a:p>
            <a:r>
              <a:rPr lang="ru-RU" sz="2400" dirty="0" smtClean="0"/>
              <a:t>Молодец! Ты очень внимательный.</a:t>
            </a:r>
          </a:p>
          <a:p>
            <a:r>
              <a:rPr lang="ru-RU" sz="2400" dirty="0" smtClean="0"/>
              <a:t>Сейчас поиграем посложнее: Я буду произносить слоги. Как только услышишь слог со звуком [ш], поймай его - хлопни в ладоши».</a:t>
            </a:r>
          </a:p>
          <a:p>
            <a:r>
              <a:rPr lang="ru-RU" sz="2400" dirty="0" smtClean="0"/>
              <a:t> </a:t>
            </a:r>
            <a:r>
              <a:rPr lang="ru-RU" sz="2400" dirty="0" err="1" smtClean="0"/>
              <a:t>са</a:t>
            </a:r>
            <a:r>
              <a:rPr lang="ru-RU" sz="2400" dirty="0"/>
              <a:t>, </a:t>
            </a:r>
            <a:r>
              <a:rPr lang="ru-RU" sz="2400" b="1" dirty="0" err="1" smtClean="0"/>
              <a:t>ша</a:t>
            </a:r>
            <a:r>
              <a:rPr lang="ru-RU" sz="2400" dirty="0"/>
              <a:t>, </a:t>
            </a:r>
            <a:r>
              <a:rPr lang="ru-RU" sz="2400" dirty="0" smtClean="0"/>
              <a:t>вы</a:t>
            </a:r>
            <a:r>
              <a:rPr lang="ru-RU" sz="2400" dirty="0"/>
              <a:t>, </a:t>
            </a:r>
            <a:r>
              <a:rPr lang="ru-RU" sz="2400" b="1" u="sng" dirty="0" smtClean="0"/>
              <a:t>ши</a:t>
            </a:r>
            <a:r>
              <a:rPr lang="ru-RU" sz="2400" dirty="0" smtClean="0"/>
              <a:t>, </a:t>
            </a:r>
            <a:r>
              <a:rPr lang="ru-RU" sz="2400" dirty="0" err="1" smtClean="0"/>
              <a:t>сы</a:t>
            </a:r>
            <a:r>
              <a:rPr lang="ru-RU" sz="2400" dirty="0" smtClean="0"/>
              <a:t>, </a:t>
            </a:r>
            <a:r>
              <a:rPr lang="ru-RU" sz="2400" dirty="0" err="1" smtClean="0"/>
              <a:t>мо</a:t>
            </a:r>
            <a:r>
              <a:rPr lang="ru-RU" sz="2400" dirty="0" smtClean="0"/>
              <a:t>, со, </a:t>
            </a:r>
            <a:r>
              <a:rPr lang="ru-RU" sz="2400" b="1" u="sng" dirty="0" err="1" smtClean="0"/>
              <a:t>шо</a:t>
            </a:r>
            <a:r>
              <a:rPr lang="ru-RU" sz="2400" b="1" u="sng" dirty="0" smtClean="0"/>
              <a:t>,</a:t>
            </a:r>
          </a:p>
          <a:p>
            <a:r>
              <a:rPr lang="ru-RU" sz="2400" dirty="0" smtClean="0"/>
              <a:t>Молодец! Ты очень внимательный.</a:t>
            </a:r>
          </a:p>
          <a:p>
            <a:r>
              <a:rPr lang="ru-RU" sz="2400" dirty="0" smtClean="0"/>
              <a:t>Сейчас поиграем еще сложнее: Я буду произносить слова. Как только услышишь слово со звуком [ш], поймай его - хлопни в ладоши».</a:t>
            </a:r>
          </a:p>
          <a:p>
            <a:r>
              <a:rPr lang="ru-RU" sz="2400" dirty="0" smtClean="0"/>
              <a:t> </a:t>
            </a:r>
            <a:r>
              <a:rPr lang="ru-RU" sz="2400" b="1" u="sng" dirty="0" smtClean="0"/>
              <a:t>шум</a:t>
            </a:r>
            <a:r>
              <a:rPr lang="ru-RU" sz="2400" dirty="0" smtClean="0"/>
              <a:t>, сом</a:t>
            </a:r>
            <a:r>
              <a:rPr lang="ru-RU" sz="2400" dirty="0"/>
              <a:t>, </a:t>
            </a:r>
            <a:r>
              <a:rPr lang="ru-RU" sz="2400" b="1" u="sng" dirty="0" smtClean="0"/>
              <a:t>шутка</a:t>
            </a:r>
            <a:r>
              <a:rPr lang="ru-RU" sz="2400" dirty="0" smtClean="0"/>
              <a:t>, </a:t>
            </a:r>
            <a:r>
              <a:rPr lang="ru-RU" sz="2400" b="1" u="sng" dirty="0" smtClean="0"/>
              <a:t>кошка</a:t>
            </a:r>
            <a:r>
              <a:rPr lang="ru-RU" sz="2400" dirty="0" smtClean="0"/>
              <a:t>, жук, </a:t>
            </a:r>
            <a:r>
              <a:rPr lang="ru-RU" sz="2400" b="1" u="sng" dirty="0" smtClean="0"/>
              <a:t>камыш</a:t>
            </a:r>
            <a:r>
              <a:rPr lang="ru-RU" sz="2400" dirty="0" smtClean="0"/>
              <a:t>, стол, </a:t>
            </a:r>
            <a:r>
              <a:rPr lang="ru-RU" sz="2400" b="1" u="sng" dirty="0" smtClean="0"/>
              <a:t>мишка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Молодец!</a:t>
            </a:r>
            <a:endParaRPr lang="ru-RU" sz="2400" dirty="0"/>
          </a:p>
          <a:p>
            <a:r>
              <a:rPr lang="ru-RU" sz="2400" dirty="0" smtClean="0"/>
              <a:t> 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112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478" y="297365"/>
            <a:ext cx="11508059" cy="52336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Уважаемые родители!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Данная презентация позволит в домашних условиях провести занятие с ребенком, направленное на автоматизацию звука </a:t>
            </a:r>
            <a:r>
              <a:rPr lang="en-US" dirty="0" smtClean="0">
                <a:solidFill>
                  <a:srgbClr val="002060"/>
                </a:solidFill>
              </a:rPr>
              <a:t>[</a:t>
            </a:r>
            <a:r>
              <a:rPr lang="ru-RU" dirty="0" smtClean="0">
                <a:solidFill>
                  <a:srgbClr val="002060"/>
                </a:solidFill>
              </a:rPr>
              <a:t>ш</a:t>
            </a:r>
            <a:r>
              <a:rPr lang="en-US" dirty="0" smtClean="0">
                <a:solidFill>
                  <a:srgbClr val="002060"/>
                </a:solidFill>
              </a:rPr>
              <a:t>]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9585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48421" y="643275"/>
            <a:ext cx="101590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 сейчас задание посложнее:</a:t>
            </a:r>
          </a:p>
          <a:p>
            <a:r>
              <a:rPr lang="ru-RU" sz="2400" dirty="0" smtClean="0"/>
              <a:t>Определи место звука </a:t>
            </a:r>
            <a:r>
              <a:rPr lang="en-US" sz="2400" dirty="0" smtClean="0"/>
              <a:t>[</a:t>
            </a:r>
            <a:r>
              <a:rPr lang="ru-RU" sz="2400" dirty="0" smtClean="0"/>
              <a:t>ш</a:t>
            </a:r>
            <a:r>
              <a:rPr lang="en-US" sz="2400" dirty="0" smtClean="0"/>
              <a:t>]</a:t>
            </a:r>
            <a:r>
              <a:rPr lang="ru-RU" sz="2400" dirty="0" smtClean="0"/>
              <a:t> в слове и подбери необходимую схему:</a:t>
            </a:r>
            <a:endParaRPr lang="ru-RU" sz="2400" dirty="0"/>
          </a:p>
          <a:p>
            <a:r>
              <a:rPr lang="ru-RU" sz="2400" dirty="0" smtClean="0"/>
              <a:t>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859" y="1742468"/>
            <a:ext cx="8619891" cy="423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1689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24134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43000" y="1644804"/>
            <a:ext cx="9872871" cy="4298795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Как </a:t>
            </a:r>
            <a:r>
              <a:rPr lang="ru-RU" sz="2800" dirty="0">
                <a:solidFill>
                  <a:srgbClr val="002060"/>
                </a:solidFill>
              </a:rPr>
              <a:t>живешь</a:t>
            </a:r>
            <a:r>
              <a:rPr lang="ru-RU" sz="2800" dirty="0" smtClean="0">
                <a:solidFill>
                  <a:srgbClr val="002060"/>
                </a:solidFill>
              </a:rPr>
              <a:t>? ( показываем «класс»)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Как идешь? </a:t>
            </a:r>
            <a:r>
              <a:rPr lang="ru-RU" sz="2800" dirty="0" smtClean="0">
                <a:solidFill>
                  <a:srgbClr val="002060"/>
                </a:solidFill>
              </a:rPr>
              <a:t>( шаги на месте)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Ночью спишь</a:t>
            </a:r>
            <a:r>
              <a:rPr lang="ru-RU" sz="2800" dirty="0" smtClean="0">
                <a:solidFill>
                  <a:srgbClr val="002060"/>
                </a:solidFill>
              </a:rPr>
              <a:t>? ( руки складываем под щеку)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Как берешь</a:t>
            </a:r>
            <a:r>
              <a:rPr lang="ru-RU" sz="2800" dirty="0" smtClean="0">
                <a:solidFill>
                  <a:srgbClr val="002060"/>
                </a:solidFill>
              </a:rPr>
              <a:t>? (делаем движение руки к себе и собираем пальцы в кулак)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А как даешь</a:t>
            </a:r>
            <a:r>
              <a:rPr lang="ru-RU" sz="2800" dirty="0" smtClean="0">
                <a:solidFill>
                  <a:srgbClr val="002060"/>
                </a:solidFill>
              </a:rPr>
              <a:t>? ( протягиваем руки вперед раскрывая ладошки)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Как грозишь</a:t>
            </a:r>
            <a:r>
              <a:rPr lang="ru-RU" sz="2800" dirty="0" smtClean="0">
                <a:solidFill>
                  <a:srgbClr val="002060"/>
                </a:solidFill>
              </a:rPr>
              <a:t>? ( грозим указательным пальцем)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Как молчишь? </a:t>
            </a:r>
            <a:r>
              <a:rPr lang="ru-RU" sz="2800" dirty="0" smtClean="0">
                <a:solidFill>
                  <a:srgbClr val="002060"/>
                </a:solidFill>
              </a:rPr>
              <a:t>( указательный палец подносим к губам)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Как сидишь</a:t>
            </a:r>
            <a:r>
              <a:rPr lang="ru-RU" sz="2800" dirty="0" smtClean="0">
                <a:solidFill>
                  <a:srgbClr val="002060"/>
                </a:solidFill>
              </a:rPr>
              <a:t>? (приседаем)</a:t>
            </a:r>
            <a:endParaRPr lang="ru-RU" sz="28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3000" y="724158"/>
            <a:ext cx="104435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Давай поиграем со </a:t>
            </a:r>
            <a:r>
              <a:rPr lang="ru-RU" dirty="0" err="1" smtClean="0"/>
              <a:t>Старуой</a:t>
            </a:r>
            <a:r>
              <a:rPr lang="ru-RU" dirty="0" smtClean="0"/>
              <a:t> Шапокляк. Она задает тебе вопрос, а ты показываешь как ты это делаешь</a:t>
            </a:r>
          </a:p>
          <a:p>
            <a:r>
              <a:rPr lang="ru-RU" dirty="0" smtClean="0"/>
              <a:t> и говоришь «Вот так!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55017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Автоматизация звука в словах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21199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48421" y="643275"/>
            <a:ext cx="101590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Старуха Шапокляк приготовила для тебя загадки:</a:t>
            </a:r>
          </a:p>
          <a:p>
            <a:endParaRPr lang="ru-RU" dirty="0" smtClean="0"/>
          </a:p>
          <a:p>
            <a:r>
              <a:rPr lang="ru-RU" dirty="0" smtClean="0"/>
              <a:t>Мягкие </a:t>
            </a:r>
            <a:r>
              <a:rPr lang="ru-RU" dirty="0"/>
              <a:t>лапки, а в лапках царапки. </a:t>
            </a:r>
            <a:r>
              <a:rPr lang="ru-RU" i="1" dirty="0"/>
              <a:t>(Кошка)</a:t>
            </a:r>
            <a:endParaRPr lang="ru-RU" dirty="0"/>
          </a:p>
          <a:p>
            <a:r>
              <a:rPr lang="ru-RU" dirty="0" smtClean="0"/>
              <a:t>                                                                                          Сижу </a:t>
            </a:r>
            <a:r>
              <a:rPr lang="ru-RU" dirty="0"/>
              <a:t>верхом, не знаю на ком. </a:t>
            </a:r>
            <a:r>
              <a:rPr lang="ru-RU" i="1" dirty="0"/>
              <a:t>(Шапка)</a:t>
            </a:r>
            <a:endParaRPr lang="ru-RU" dirty="0"/>
          </a:p>
          <a:p>
            <a:r>
              <a:rPr lang="ru-RU" dirty="0"/>
              <a:t>Пушистая, а не зверь. Греет, а не печка. </a:t>
            </a:r>
            <a:r>
              <a:rPr lang="ru-RU" i="1" dirty="0"/>
              <a:t>(Шуба)</a:t>
            </a:r>
            <a:endParaRPr lang="ru-RU" dirty="0"/>
          </a:p>
          <a:p>
            <a:r>
              <a:rPr lang="ru-RU" dirty="0" smtClean="0"/>
              <a:t>                                                                                      Она</a:t>
            </a:r>
            <a:r>
              <a:rPr lang="ru-RU" dirty="0"/>
              <a:t> кошечку боится.  в полу дырка, там таится. </a:t>
            </a:r>
            <a:r>
              <a:rPr lang="ru-RU" i="1" dirty="0"/>
              <a:t>(Мышка)</a:t>
            </a:r>
            <a:endParaRPr lang="ru-RU" dirty="0"/>
          </a:p>
          <a:p>
            <a:r>
              <a:rPr lang="ru-RU" dirty="0"/>
              <a:t>Стоит старик над водой, качает головой. </a:t>
            </a:r>
            <a:r>
              <a:rPr lang="ru-RU" i="1" dirty="0"/>
              <a:t>(Камыш)</a:t>
            </a:r>
            <a:endParaRPr lang="ru-RU" dirty="0"/>
          </a:p>
          <a:p>
            <a:r>
              <a:rPr lang="ru-RU" dirty="0" smtClean="0"/>
              <a:t>                                                                                        Пьет </a:t>
            </a:r>
            <a:r>
              <a:rPr lang="ru-RU" dirty="0"/>
              <a:t>бензин, как молоко, может </a:t>
            </a:r>
            <a:r>
              <a:rPr lang="ru-RU" dirty="0" smtClean="0"/>
              <a:t>ездить </a:t>
            </a:r>
            <a:r>
              <a:rPr lang="ru-RU" dirty="0"/>
              <a:t>далеко.</a:t>
            </a:r>
            <a:r>
              <a:rPr lang="ru-RU" i="1" dirty="0"/>
              <a:t>(</a:t>
            </a:r>
            <a:r>
              <a:rPr lang="ru-RU" i="1" dirty="0" smtClean="0"/>
              <a:t>Машина)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977" y="4182483"/>
            <a:ext cx="3225560" cy="232509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04" y="2792792"/>
            <a:ext cx="2341757" cy="21056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619" y="3021356"/>
            <a:ext cx="2751641" cy="18344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396" y="3021356"/>
            <a:ext cx="3203589" cy="18344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537" y="5002160"/>
            <a:ext cx="1460810" cy="14608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318" y="4879496"/>
            <a:ext cx="1407725" cy="162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4964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Лексико-</a:t>
            </a:r>
            <a:r>
              <a:rPr lang="ru-RU" dirty="0" err="1" smtClean="0"/>
              <a:t>грамматичская</a:t>
            </a:r>
            <a:r>
              <a:rPr lang="ru-RU" dirty="0" smtClean="0"/>
              <a:t> игра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8959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43000" y="468351"/>
            <a:ext cx="9872871" cy="583208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24829" y="468350"/>
            <a:ext cx="924436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  <a:r>
              <a:rPr lang="ru-RU" sz="3200" b="1" dirty="0" smtClean="0">
                <a:solidFill>
                  <a:srgbClr val="002060"/>
                </a:solidFill>
              </a:rPr>
              <a:t>Старуха Шапокляк проголодалась. Давай ее накормим.</a:t>
            </a:r>
          </a:p>
          <a:p>
            <a:r>
              <a:rPr lang="ru-RU" sz="3200" dirty="0">
                <a:solidFill>
                  <a:srgbClr val="002060"/>
                </a:solidFill>
              </a:rPr>
              <a:t/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Каша из пшена какая?</a:t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Сок из вишни какой?</a:t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Компот из груш какой?</a:t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Конфеты из шоколада какие</a:t>
            </a:r>
            <a:r>
              <a:rPr lang="ru-RU" sz="3200" dirty="0" smtClean="0">
                <a:solidFill>
                  <a:srgbClr val="002060"/>
                </a:solidFill>
              </a:rPr>
              <a:t>»?</a:t>
            </a:r>
          </a:p>
          <a:p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dirty="0">
                <a:solidFill>
                  <a:srgbClr val="002060"/>
                </a:solidFill>
              </a:rPr>
              <a:t/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Дети отчетливо произносят слова со звуком [ш]: 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пшенная</a:t>
            </a:r>
            <a:r>
              <a:rPr lang="ru-RU" sz="3200" dirty="0">
                <a:solidFill>
                  <a:srgbClr val="002060"/>
                </a:solidFill>
              </a:rPr>
              <a:t>, вишневый, грушевый, шоколадные.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3126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64220" y="446048"/>
            <a:ext cx="9872871" cy="5832087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Сегодня мы научились слышать </a:t>
            </a:r>
            <a:r>
              <a:rPr lang="ru-RU" sz="3600" dirty="0">
                <a:solidFill>
                  <a:srgbClr val="002060"/>
                </a:solidFill>
              </a:rPr>
              <a:t>звук </a:t>
            </a:r>
            <a:r>
              <a:rPr lang="en-US" sz="3600" dirty="0" smtClean="0">
                <a:solidFill>
                  <a:srgbClr val="002060"/>
                </a:solidFill>
              </a:rPr>
              <a:t>[</a:t>
            </a:r>
            <a:r>
              <a:rPr lang="ru-RU" sz="3600" dirty="0" smtClean="0">
                <a:solidFill>
                  <a:srgbClr val="002060"/>
                </a:solidFill>
              </a:rPr>
              <a:t>ш</a:t>
            </a:r>
            <a:r>
              <a:rPr lang="en-US" sz="3600" dirty="0" smtClean="0">
                <a:solidFill>
                  <a:srgbClr val="002060"/>
                </a:solidFill>
              </a:rPr>
              <a:t>]</a:t>
            </a:r>
            <a:r>
              <a:rPr lang="ru-RU" sz="3600" dirty="0" smtClean="0">
                <a:solidFill>
                  <a:srgbClr val="002060"/>
                </a:solidFill>
              </a:rPr>
              <a:t> , говорить слова со звуком </a:t>
            </a:r>
            <a:r>
              <a:rPr lang="en-US" sz="3600" dirty="0" smtClean="0">
                <a:solidFill>
                  <a:srgbClr val="002060"/>
                </a:solidFill>
              </a:rPr>
              <a:t>[</a:t>
            </a:r>
            <a:r>
              <a:rPr lang="ru-RU" sz="3600" dirty="0" smtClean="0">
                <a:solidFill>
                  <a:srgbClr val="002060"/>
                </a:solidFill>
              </a:rPr>
              <a:t>ш</a:t>
            </a:r>
            <a:r>
              <a:rPr lang="en-US" sz="3600" dirty="0" smtClean="0">
                <a:solidFill>
                  <a:srgbClr val="002060"/>
                </a:solidFill>
              </a:rPr>
              <a:t>]</a:t>
            </a:r>
            <a:r>
              <a:rPr lang="ru-RU" sz="3600" dirty="0" smtClean="0">
                <a:solidFill>
                  <a:srgbClr val="002060"/>
                </a:solidFill>
              </a:rPr>
              <a:t>. У нас в гостях побывала Старуха Шапокляк и мы с ней поиграли. Какая игра тебе больше понравилась? Ты молодец!</a:t>
            </a:r>
          </a:p>
          <a:p>
            <a:pPr marL="4572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3642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478" y="297365"/>
            <a:ext cx="11508059" cy="96272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К нам в гости пришла старуха Шапокляк!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0097" y="5653668"/>
            <a:ext cx="11508059" cy="962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rgbClr val="0070C0"/>
                </a:solidFill>
              </a:rPr>
              <a:t>И она обещала не вредничать, если мы выполним ее задание: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207" y="1437577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1382234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478" y="297365"/>
            <a:ext cx="11508059" cy="52336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Послушай внимательно слова: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(при прочтении выделять звук </a:t>
            </a:r>
            <a:r>
              <a:rPr lang="en-US" sz="3200" i="1" dirty="0" smtClean="0">
                <a:solidFill>
                  <a:schemeClr val="tx1"/>
                </a:solidFill>
              </a:rPr>
              <a:t>[</a:t>
            </a:r>
            <a:r>
              <a:rPr lang="ru-RU" sz="3200" i="1" dirty="0" smtClean="0">
                <a:solidFill>
                  <a:schemeClr val="tx1"/>
                </a:solidFill>
              </a:rPr>
              <a:t>ш</a:t>
            </a:r>
            <a:r>
              <a:rPr lang="en-US" sz="3200" i="1" dirty="0" smtClean="0">
                <a:solidFill>
                  <a:schemeClr val="tx1"/>
                </a:solidFill>
              </a:rPr>
              <a:t>]</a:t>
            </a:r>
            <a:r>
              <a:rPr lang="ru-RU" sz="3200" i="1" dirty="0" smtClean="0">
                <a:solidFill>
                  <a:schemeClr val="tx1"/>
                </a:solidFill>
              </a:rPr>
              <a:t>)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Шаловливый (читать </a:t>
            </a:r>
            <a:r>
              <a:rPr lang="ru-RU" dirty="0" err="1" smtClean="0">
                <a:solidFill>
                  <a:srgbClr val="0070C0"/>
                </a:solidFill>
              </a:rPr>
              <a:t>шшшаловливый</a:t>
            </a:r>
            <a:r>
              <a:rPr lang="ru-RU" dirty="0" smtClean="0">
                <a:solidFill>
                  <a:srgbClr val="0070C0"/>
                </a:solidFill>
              </a:rPr>
              <a:t>), шустрый ( </a:t>
            </a:r>
            <a:r>
              <a:rPr lang="ru-RU" dirty="0" err="1" smtClean="0">
                <a:solidFill>
                  <a:srgbClr val="0070C0"/>
                </a:solidFill>
              </a:rPr>
              <a:t>шшшустрый</a:t>
            </a:r>
            <a:r>
              <a:rPr lang="ru-RU" dirty="0" smtClean="0">
                <a:solidFill>
                  <a:srgbClr val="0070C0"/>
                </a:solidFill>
              </a:rPr>
              <a:t>), груша ( </a:t>
            </a:r>
            <a:r>
              <a:rPr lang="ru-RU" dirty="0" err="1" smtClean="0">
                <a:solidFill>
                  <a:srgbClr val="0070C0"/>
                </a:solidFill>
              </a:rPr>
              <a:t>грушша</a:t>
            </a:r>
            <a:r>
              <a:rPr lang="ru-RU" dirty="0" smtClean="0">
                <a:solidFill>
                  <a:srgbClr val="0070C0"/>
                </a:solidFill>
              </a:rPr>
              <a:t>), </a:t>
            </a:r>
            <a:r>
              <a:rPr lang="ru-RU" dirty="0">
                <a:solidFill>
                  <a:srgbClr val="0070C0"/>
                </a:solidFill>
              </a:rPr>
              <a:t>шутить, шапка, шампунь, швабра, шиповник, шкаф, шьет, камыш… 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Какой </a:t>
            </a:r>
            <a:r>
              <a:rPr lang="ru-RU" dirty="0">
                <a:solidFill>
                  <a:srgbClr val="0070C0"/>
                </a:solidFill>
              </a:rPr>
              <a:t>звук встречается во всех словах</a:t>
            </a:r>
            <a:r>
              <a:rPr lang="ru-RU" dirty="0" smtClean="0">
                <a:solidFill>
                  <a:srgbClr val="0070C0"/>
                </a:solidFill>
              </a:rPr>
              <a:t>?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3100" i="1" dirty="0" smtClean="0">
                <a:solidFill>
                  <a:schemeClr val="tx1"/>
                </a:solidFill>
              </a:rPr>
              <a:t>(Если ребенку необходимо, прочтите слова еще раз)</a:t>
            </a:r>
            <a:br>
              <a:rPr lang="ru-RU" sz="3100" i="1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Правильно, звук </a:t>
            </a:r>
            <a:r>
              <a:rPr lang="en-US" dirty="0">
                <a:solidFill>
                  <a:srgbClr val="0070C0"/>
                </a:solidFill>
              </a:rPr>
              <a:t>[</a:t>
            </a:r>
            <a:r>
              <a:rPr lang="ru-RU" dirty="0">
                <a:solidFill>
                  <a:srgbClr val="0070C0"/>
                </a:solidFill>
              </a:rPr>
              <a:t>ш</a:t>
            </a:r>
            <a:r>
              <a:rPr lang="en-US" dirty="0" smtClean="0">
                <a:solidFill>
                  <a:srgbClr val="0070C0"/>
                </a:solidFill>
              </a:rPr>
              <a:t>]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Сегодня мы потренируемся правильно произносить этот звук </a:t>
            </a:r>
            <a:r>
              <a:rPr lang="en-US" dirty="0">
                <a:solidFill>
                  <a:srgbClr val="0070C0"/>
                </a:solidFill>
              </a:rPr>
              <a:t>[</a:t>
            </a:r>
            <a:r>
              <a:rPr lang="ru-RU" dirty="0">
                <a:solidFill>
                  <a:srgbClr val="0070C0"/>
                </a:solidFill>
              </a:rPr>
              <a:t>ш</a:t>
            </a:r>
            <a:r>
              <a:rPr lang="en-US" dirty="0">
                <a:solidFill>
                  <a:srgbClr val="0070C0"/>
                </a:solidFill>
              </a:rPr>
              <a:t>]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011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401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239" y="1215483"/>
            <a:ext cx="10036097" cy="46333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478" y="297365"/>
            <a:ext cx="11508059" cy="9627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Прежде чем мы начнем. Посмотри на себя в зеркало. Улыбнись. Молодец!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25301" y="1260087"/>
            <a:ext cx="11508059" cy="962722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ctr">
              <a:buAutoNum type="arabicPeriod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Чередуем: Улыбка – заборчик – хоботок.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(Каждое упражнение держим под счет до 5-7. Улыбка – заборчик – хоботок. Ребенок сглатывает слюну, повторяем 5 раз)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41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16" y="345687"/>
            <a:ext cx="11464974" cy="6144323"/>
          </a:xfrm>
        </p:spPr>
      </p:pic>
    </p:spTree>
    <p:extLst>
      <p:ext uri="{BB962C8B-B14F-4D97-AF65-F5344CB8AC3E}">
        <p14:creationId xmlns:p14="http://schemas.microsoft.com/office/powerpoint/2010/main" val="877735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96" y="401443"/>
            <a:ext cx="11354982" cy="6174480"/>
          </a:xfrm>
        </p:spPr>
      </p:pic>
    </p:spTree>
    <p:extLst>
      <p:ext uri="{BB962C8B-B14F-4D97-AF65-F5344CB8AC3E}">
        <p14:creationId xmlns:p14="http://schemas.microsoft.com/office/powerpoint/2010/main" val="1372301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843667"/>
            <a:ext cx="9590049" cy="4467923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5405" y="880945"/>
            <a:ext cx="11508059" cy="962722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Если у ребенка не поднимается кончик языка, попробуйте упражнение с соломкой)))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289206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186</TotalTime>
  <Words>520</Words>
  <Application>Microsoft Office PowerPoint</Application>
  <PresentationFormat>Широкоэкранный</PresentationFormat>
  <Paragraphs>99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Corbel</vt:lpstr>
      <vt:lpstr>Базис</vt:lpstr>
      <vt:lpstr>Звук              Ш </vt:lpstr>
      <vt:lpstr>Уважаемые родители!  Данная презентация позволит в домашних условиях провести занятие с ребенком, направленное на автоматизацию звука [ш].</vt:lpstr>
      <vt:lpstr>К нам в гости пришла старуха Шапокляк!</vt:lpstr>
      <vt:lpstr>Послушай внимательно слова:  (при прочтении выделять звук [ш]) Шаловливый (читать шшшаловливый), шустрый ( шшшустрый), груша ( грушша), шутить, шапка, шампунь, швабра, шиповник, шкаф, шьет, камыш…  Какой звук встречается во всех словах? (Если ребенку необходимо, прочтите слова еще раз) Правильно, звук [ш]. Сегодня мы потренируемся правильно произносить этот звук [ш]</vt:lpstr>
      <vt:lpstr>Артикуляционная гимнастика</vt:lpstr>
      <vt:lpstr>Прежде чем мы начнем. Посмотри на себя в зеркало. Улыбнись. Молодец!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Дыхательная  гимнастика</vt:lpstr>
      <vt:lpstr>Упражнение «Фокусник»</vt:lpstr>
      <vt:lpstr>Изолированное произнесение звука</vt:lpstr>
      <vt:lpstr>Презентация PowerPoint</vt:lpstr>
      <vt:lpstr>Автоматизация звука в слогах</vt:lpstr>
      <vt:lpstr>Презентация PowerPoint</vt:lpstr>
      <vt:lpstr>Игра на развитие фонематического слуха</vt:lpstr>
      <vt:lpstr>Презентация PowerPoint</vt:lpstr>
      <vt:lpstr>Презентация PowerPoint</vt:lpstr>
      <vt:lpstr>физкультминутка</vt:lpstr>
      <vt:lpstr>Презентация PowerPoint</vt:lpstr>
      <vt:lpstr>Автоматизация звука в словах</vt:lpstr>
      <vt:lpstr>Презентация PowerPoint</vt:lpstr>
      <vt:lpstr>Лексико-грамматичская игра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с</dc:title>
  <dc:creator>*</dc:creator>
  <cp:lastModifiedBy>*</cp:lastModifiedBy>
  <cp:revision>20</cp:revision>
  <dcterms:created xsi:type="dcterms:W3CDTF">2020-04-05T18:33:15Z</dcterms:created>
  <dcterms:modified xsi:type="dcterms:W3CDTF">2021-08-05T18:40:23Z</dcterms:modified>
</cp:coreProperties>
</file>