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96" autoAdjust="0"/>
  </p:normalViewPr>
  <p:slideViewPr>
    <p:cSldViewPr>
      <p:cViewPr varScale="1">
        <p:scale>
          <a:sx n="99" d="100"/>
          <a:sy n="99" d="100"/>
        </p:scale>
        <p:origin x="154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2BFDC70-6AAD-49CB-B4F0-A7D271D267EA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6D11EF1E-A4E7-4C1C-9074-DD6B2DBF4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2F88466-F776-4664-B314-CC8FE058DE3B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9165C5D-0DD7-4929-B323-1B2CC0970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/>
          <a:lstStyle>
            <a:lvl1pPr marL="0" algn="r">
              <a:defRPr sz="5000"/>
            </a:lvl1pPr>
            <a:extLst/>
          </a:lstStyle>
          <a:p>
            <a:r>
              <a:rPr lang="ru-RU" noProof="1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82366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ctr">
              <a:buNone/>
              <a:defRPr sz="4000" b="0" cap="none">
                <a:solidFill>
                  <a:schemeClr val="tx2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588392" y="3248406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/>
          <a:p>
            <a:fld id="{7F6DC4D5-FF39-4DD1-9B66-D3AFAF540384}" type="datetime1">
              <a:rPr lang="en-US" sz="1000" smtClean="0">
                <a:solidFill>
                  <a:schemeClr val="tx1"/>
                </a:solidFill>
              </a:rPr>
              <a:pPr/>
              <a:t>10/28/2021</a:t>
            </a:fld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  <a:prstGeom prst="rect">
            <a:avLst/>
          </a:prstGeom>
        </p:spPr>
        <p:txBody>
          <a:bodyPr/>
          <a:lstStyle/>
          <a:p>
            <a:fld id="{C455C284-B64A-41C5-BF51-0401EE5856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/>
          <a:p>
            <a:fld id="{7F6DC4D5-FF39-4DD1-9B66-D3AFAF540384}" type="datetime1">
              <a:rPr lang="en-US" sz="1000" smtClean="0">
                <a:solidFill>
                  <a:schemeClr val="tx1"/>
                </a:solidFill>
              </a:rPr>
              <a:pPr/>
              <a:t>10/28/2021</a:t>
            </a:fld>
            <a:endParaRPr 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  <a:prstGeom prst="rect">
            <a:avLst/>
          </a:prstGeom>
        </p:spPr>
        <p:txBody>
          <a:bodyPr/>
          <a:lstStyle/>
          <a:p>
            <a:fld id="{C455C284-B64A-41C5-BF51-0401EE5856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84378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/>
            <a:r>
              <a:rPr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 lang="en-US" smtClean="0"/>
              <a:pPr/>
              <a:t>10/28/2021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ln>
            <a:noFill/>
          </a:ln>
        </p:spPr>
        <p:txBody>
          <a:bodyPr rIns="91440" anchor="b">
            <a:normAutofit/>
          </a:bodyPr>
          <a:lstStyle/>
          <a:p>
            <a:r>
              <a:rPr lang="ru-RU" noProof="1"/>
              <a:t>Образец заголовка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  <a:endParaRPr lang="en-US" dirty="0"/>
          </a:p>
        </p:txBody>
      </p:sp>
      <p:sp>
        <p:nvSpPr>
          <p:cNvPr id="11" name="Shape 9"/>
          <p:cNvSpPr>
            <a:spLocks noGrp="1"/>
          </p:cNvSpPr>
          <p:nvPr>
            <p:ph type="dt" sz="half" idx="2"/>
          </p:nvPr>
        </p:nvSpPr>
        <p:spPr>
          <a:xfrm>
            <a:off x="7010400" y="6509004"/>
            <a:ext cx="1676400" cy="274320"/>
          </a:xfrm>
          <a:prstGeom prst="rect">
            <a:avLst/>
          </a:prstGeom>
        </p:spPr>
        <p:txBody>
          <a:bodyPr vert="horz" rtlCol="0" anchor="ctr" anchorCtr="0"/>
          <a:lstStyle>
            <a:lvl1pPr algn="r">
              <a:defRPr sz="1200"/>
            </a:lvl1pPr>
            <a:extLst/>
          </a:lstStyle>
          <a:p>
            <a:pPr algn="r"/>
            <a:fld id="{7F6DC4D5-FF39-4DD1-9B66-D3AFAF540384}" type="datetime1">
              <a:rPr lang="en-US" smtClean="0"/>
              <a:pPr algn="r"/>
              <a:t>10/28/2021</a:t>
            </a:fld>
            <a:endParaRPr lang="en-US"/>
          </a:p>
        </p:txBody>
      </p:sp>
      <p:sp>
        <p:nvSpPr>
          <p:cNvPr id="12" name="Shape 10"/>
          <p:cNvSpPr>
            <a:spLocks noGrp="1"/>
          </p:cNvSpPr>
          <p:nvPr>
            <p:ph type="sldNum" sz="quarter" idx="4"/>
          </p:nvPr>
        </p:nvSpPr>
        <p:spPr>
          <a:xfrm>
            <a:off x="8724900" y="6509004"/>
            <a:ext cx="378340" cy="274320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 sz="120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C455C284-B64A-41C5-BF51-0401EE58565B}" type="slidenum">
              <a:rPr lang="en-US" smtClean="0"/>
              <a:pPr algn="r"/>
              <a:t>‹#›</a:t>
            </a:fld>
            <a:endParaRPr lang="en-US" sz="1200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5" name="Shape 11"/>
          <p:cNvSpPr>
            <a:spLocks noGrp="1"/>
          </p:cNvSpPr>
          <p:nvPr>
            <p:ph type="ftr" sz="quarter" idx="3"/>
          </p:nvPr>
        </p:nvSpPr>
        <p:spPr>
          <a:xfrm>
            <a:off x="457200" y="6509004"/>
            <a:ext cx="6496050" cy="274320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 sz="1200"/>
            </a:lvl1pPr>
            <a:extLst/>
          </a:lstStyle>
          <a:p>
            <a:endParaRPr lang="en-US" sz="12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lvl1pPr marL="54864" algn="l" rtl="0" eaLnBrk="1" latinLnBrk="0" hangingPunct="1">
        <a:spcBef>
          <a:spcPct val="0"/>
        </a:spcBef>
        <a:buNone/>
        <a:defRPr sz="4000" b="0" kern="1200">
          <a:ln>
            <a:noFill/>
          </a:ln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514350" indent="-514350" algn="l" rtl="0" eaLnBrk="1" latinLnBrk="0" hangingPunct="1">
        <a:spcBef>
          <a:spcPts val="0"/>
        </a:spcBef>
        <a:buClr>
          <a:schemeClr val="tx2"/>
        </a:buClr>
        <a:buSzPct val="70000"/>
        <a:buFont typeface="+mj-lt"/>
        <a:buAutoNum type="alphaUcPeriod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514350" algn="l" rtl="0" eaLnBrk="1" latinLnBrk="0" hangingPunct="1">
        <a:spcBef>
          <a:spcPts val="400"/>
        </a:spcBef>
        <a:buClr>
          <a:schemeClr val="tx2"/>
        </a:buClr>
        <a:buSzPct val="90000"/>
        <a:buFont typeface="+mj-lt"/>
        <a:buAutoNum type="alphaUcPeriod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136" indent="-457200" algn="l" rtl="0" eaLnBrk="1" latinLnBrk="0" hangingPunct="1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457200" algn="l" rtl="0" eaLnBrk="1" latinLnBrk="0" hangingPunct="1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457200" algn="l" rtl="0" eaLnBrk="1" latinLnBrk="0" hangingPunct="1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540764" indent="-342900" algn="l" rtl="0" eaLnBrk="1" latinLnBrk="0" hangingPunct="1">
        <a:spcBef>
          <a:spcPts val="400"/>
        </a:spcBef>
        <a:buClr>
          <a:schemeClr val="tx2"/>
        </a:buClr>
        <a:buFont typeface="+mj-lt"/>
        <a:buAutoNum type="alphaUcPeriod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23644" indent="-342900" algn="l" rtl="0" eaLnBrk="1" latinLnBrk="0" hangingPunct="1">
        <a:spcBef>
          <a:spcPts val="400"/>
        </a:spcBef>
        <a:buClr>
          <a:schemeClr val="tx2"/>
        </a:buClr>
        <a:buFont typeface="+mj-lt"/>
        <a:buAutoNum type="alphaUcPeriod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06524" indent="-342900" algn="l" rtl="0" eaLnBrk="1" latinLnBrk="0" hangingPunct="1">
        <a:spcBef>
          <a:spcPts val="400"/>
        </a:spcBef>
        <a:buClr>
          <a:schemeClr val="tx2"/>
        </a:buClr>
        <a:buFont typeface="+mj-lt"/>
        <a:buAutoNum type="alphaUcPeriod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9404" indent="-342900" algn="l" rtl="0" eaLnBrk="1" latinLnBrk="0" hangingPunct="1">
        <a:spcBef>
          <a:spcPts val="400"/>
        </a:spcBef>
        <a:buClr>
          <a:schemeClr val="tx2"/>
        </a:buClr>
        <a:buFont typeface="+mj-lt"/>
        <a:buAutoNum type="alphaUcPeriod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emplates.office.com/ru-ru/%d0%a2%d0%b5%d1%81%d1%82-%d1%81-%d0%b2%d1%8b%d0%b1%d0%be%d1%80%d0%be%d0%bc-%d0%be%d1%82%d0%b2%d0%b5%d1%82%d0%be%d0%b2-4-%d0%b2%d0%b0%d1%80%d0%b8%d0%b0%d0%bd%d1%82%d0%b0-%d0%be%d1%82%d0%b2%d0%b5%d1%82%d0%b0-tm1016595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э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835696" y="1340768"/>
            <a:ext cx="6696744" cy="1000125"/>
          </a:xfrm>
          <a:prstGeom prst="rect">
            <a:avLst/>
          </a:prstGeom>
          <a:ln>
            <a:noFill/>
          </a:ln>
        </p:spPr>
        <p:txBody>
          <a:bodyPr lIns="45720" rIns="22860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Викторина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по разделу</a:t>
            </a:r>
            <a:b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b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Arial" panose="020B0604020202020204" pitchFamily="34" charset="0"/>
              </a:rPr>
            </a:br>
            <a:endParaRPr kumimoji="0" lang="ru-RU" alt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267744" y="4725144"/>
            <a:ext cx="5328592" cy="1000125"/>
          </a:xfrm>
          <a:prstGeom prst="rect">
            <a:avLst/>
          </a:prstGeom>
          <a:ln>
            <a:noFill/>
          </a:ln>
        </p:spPr>
        <p:txBody>
          <a:bodyPr lIns="45720" rIns="22860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 класс</a:t>
            </a:r>
            <a:b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Arial" panose="020B0604020202020204" pitchFamily="34" charset="0"/>
              </a:rPr>
            </a:br>
            <a:b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Arial" panose="020B0604020202020204" pitchFamily="34" charset="0"/>
              </a:rPr>
            </a:br>
            <a:endParaRPr kumimoji="0" lang="ru-RU" alt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544522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Подготовила: учитель начальных классов </a:t>
            </a:r>
            <a:b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Ерохина Екатерина Валерьевна</a:t>
            </a:r>
            <a:b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18433" y="2564904"/>
            <a:ext cx="1354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№1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0" kern="1200" cap="none" noProof="0" dirty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Конец викторины</a:t>
            </a:r>
            <a:endParaRPr lang="ru-RU" noProof="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kern="1200" noProof="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Ответы прилагаются</a:t>
            </a:r>
            <a:endParaRPr lang="ru-RU" noProof="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/>
          <a:lstStyle/>
          <a:p>
            <a:r>
              <a:rPr lang="ru-RU" sz="4000" b="0" kern="1200" noProof="0" dirty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Ответы:</a:t>
            </a:r>
            <a:endParaRPr lang="ru-RU" noProof="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914400" y="1700808"/>
            <a:ext cx="8229600" cy="452628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1. D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2. D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3. B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4. A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5. B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6. D</a:t>
            </a:r>
          </a:p>
          <a:p>
            <a:pPr>
              <a:buFont typeface="+mj-lt"/>
              <a:buAutoNum type="arabicPeriod"/>
            </a:pPr>
            <a:r>
              <a:rPr lang="ru-RU" noProof="0" dirty="0">
                <a:solidFill>
                  <a:srgbClr val="002060"/>
                </a:solidFill>
              </a:rPr>
              <a:t>7. C</a:t>
            </a:r>
          </a:p>
          <a:p>
            <a:pPr>
              <a:buFont typeface="+mj-lt"/>
              <a:buAutoNum type="arabicPeriod"/>
            </a:pPr>
            <a:r>
              <a:rPr lang="ru-RU" sz="3200" kern="1200" noProof="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8. A</a:t>
            </a:r>
            <a:endParaRPr lang="ru-RU" noProof="0" dirty="0">
              <a:solidFill>
                <a:srgbClr val="002060"/>
              </a:solidFill>
            </a:endParaRPr>
          </a:p>
        </p:txBody>
      </p:sp>
      <p:pic>
        <p:nvPicPr>
          <p:cNvPr id="5" name="Picture 2" descr="Клипарты книги, карандаши и крас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91608"/>
            <a:ext cx="3672408" cy="3742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hlinkClick r:id="rId2"/>
              </a:rPr>
              <a:t>https://templates.office.com/ru-ru/%d0%a2%d0%b5%d1%81%d1%82-%d1%81-%d0%b2%d1%8b%d0%b1%d0%be%d1%80%d0%be%d0%bc-%d0%be%d1%82%d0%b2%d0%b5%d1%82%d0%be%d0%b2-4-%d0%b2%d0%b0%d1%80%d0%b8%d0%b0%d0%bd%d1%82%d0%b0-%d0%be%d1%82%d0%b2%d0%b5%d1%82%d0%b0-tm10165953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noProof="0" dirty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Укажи автора стихотворения    «Зима»:</a:t>
            </a:r>
            <a:endParaRPr lang="ru-RU" noProof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79512" y="2060848"/>
            <a:ext cx="8229600" cy="4526280"/>
          </a:xfrm>
        </p:spPr>
        <p:txBody>
          <a:bodyPr/>
          <a:lstStyle/>
          <a:p>
            <a:pPr>
              <a:buFont typeface="+mj-lt"/>
              <a:buAutoNum type="alphaUcPeriod"/>
            </a:pPr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Никитин И.С</a:t>
            </a:r>
            <a:endParaRPr lang="ru-RU" noProof="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   </a:t>
            </a:r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Фет А.А.</a:t>
            </a:r>
            <a:endParaRPr lang="ru-RU" noProof="0" dirty="0">
              <a:solidFill>
                <a:srgbClr val="002060"/>
              </a:solidFill>
            </a:endParaRPr>
          </a:p>
          <a:p>
            <a:pPr>
              <a:buFont typeface="+mj-lt"/>
              <a:buAutoNum type="alphaUcPeriod" startAt="3"/>
            </a:pPr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Тютчев Ф.И.</a:t>
            </a:r>
            <a:endParaRPr lang="ru-RU" noProof="0" dirty="0">
              <a:solidFill>
                <a:srgbClr val="002060"/>
              </a:solidFill>
            </a:endParaRPr>
          </a:p>
          <a:p>
            <a:pPr>
              <a:buFont typeface="+mj-lt"/>
              <a:buAutoNum type="alphaUcPeriod" startAt="3"/>
            </a:pPr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Суриков И.З.</a:t>
            </a:r>
            <a:endParaRPr lang="ru-RU" noProof="0" dirty="0">
              <a:solidFill>
                <a:srgbClr val="002060"/>
              </a:solidFill>
            </a:endParaRPr>
          </a:p>
        </p:txBody>
      </p:sp>
      <p:sp>
        <p:nvSpPr>
          <p:cNvPr id="22534" name="AutoShape 6" descr="Публикации / МБОУ «СОШ №3» г. Чебоксары / Портал образования Ч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Школьное чтиво: Суриков И. &quot;Зим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772816"/>
            <a:ext cx="4813603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2. Отметь слово, которым в старину называли крестьянскую обувь</a:t>
            </a:r>
            <a:r>
              <a:rPr lang="ru-RU" sz="4000" b="0" kern="120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ru-RU" noProof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Искони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Зефир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Перлы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Лапти</a:t>
            </a:r>
            <a:endParaRPr lang="ru-RU" noProof="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noProof="0" dirty="0"/>
          </a:p>
        </p:txBody>
      </p:sp>
      <p:pic>
        <p:nvPicPr>
          <p:cNvPr id="20482" name="Picture 2" descr="Чем отличались зимние лапти от летних | Русский странник | Яндекс Дз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3600400" cy="4721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3.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Отметь сочетание слов, которое является сравнением: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0848"/>
            <a:ext cx="8229600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Золотые переливы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Зелень, как иглы ежа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Журавли летят</a:t>
            </a: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Смотрит весело лес</a:t>
            </a:r>
            <a:endParaRPr lang="ru-RU" noProof="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noProof="0" dirty="0"/>
          </a:p>
        </p:txBody>
      </p:sp>
      <p:pic>
        <p:nvPicPr>
          <p:cNvPr id="18436" name="Picture 4" descr="Игорь Эммануилович Грабарь &quot;Март&quot; 1939 Весна - удивительное время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732660" cy="4094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4.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Укажи стихотворение И.С.Никитина: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2856"/>
            <a:ext cx="8229600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 </a:t>
            </a:r>
            <a:r>
              <a:rPr lang="ru-RU" dirty="0">
                <a:solidFill>
                  <a:srgbClr val="002060"/>
                </a:solidFill>
              </a:rPr>
              <a:t>«Встреча зимы»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«Зима»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«Весенняя гроза»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«Детство»</a:t>
            </a:r>
            <a:endParaRPr lang="ru-RU" noProof="0" dirty="0">
              <a:solidFill>
                <a:srgbClr val="002060"/>
              </a:solidFill>
            </a:endParaRPr>
          </a:p>
        </p:txBody>
      </p:sp>
      <p:pic>
        <p:nvPicPr>
          <p:cNvPr id="16386" name="Picture 2" descr="Описание картины константина юона «конец зимы полдень» - Сайт о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844824"/>
            <a:ext cx="4536504" cy="3521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5.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Отметь слово, которым в старину называли лёгкий ветер: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Перлы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Зефир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Лапти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Искони</a:t>
            </a:r>
            <a:endParaRPr lang="ru-RU" noProof="0" dirty="0">
              <a:solidFill>
                <a:srgbClr val="002060"/>
              </a:solidFill>
            </a:endParaRPr>
          </a:p>
        </p:txBody>
      </p:sp>
      <p:pic>
        <p:nvPicPr>
          <p:cNvPr id="14342" name="Picture 6" descr="Иван Орманжи. Оригинальный пейзаж картина маслом на холсте, птиц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509240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6.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Отметь строки из стихотворения А.А.Фета</a:t>
            </a:r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8964488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«Белый снег, пушистый</a:t>
            </a:r>
          </a:p>
          <a:p>
            <a:r>
              <a:rPr lang="ru-RU" noProof="0" dirty="0">
                <a:solidFill>
                  <a:srgbClr val="002060"/>
                </a:solidFill>
              </a:rPr>
              <a:t>В воздухе кружится…»</a:t>
            </a:r>
          </a:p>
          <a:p>
            <a:r>
              <a:rPr lang="ru-RU" noProof="0" dirty="0">
                <a:solidFill>
                  <a:srgbClr val="C00000"/>
                </a:solidFill>
              </a:rPr>
              <a:t>В.</a:t>
            </a:r>
            <a:r>
              <a:rPr lang="ru-RU" noProof="0" dirty="0">
                <a:solidFill>
                  <a:srgbClr val="002060"/>
                </a:solidFill>
              </a:rPr>
              <a:t> «Полно, степь моя, спать беспробудно…»</a:t>
            </a: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«Пусть сосны и ели в</a:t>
            </a:r>
            <a:r>
              <a:rPr lang="ru-RU" noProof="0" dirty="0" err="1">
                <a:solidFill>
                  <a:srgbClr val="002060"/>
                </a:solidFill>
              </a:rPr>
              <a:t>сю</a:t>
            </a:r>
            <a:r>
              <a:rPr lang="ru-RU" noProof="0" dirty="0">
                <a:solidFill>
                  <a:srgbClr val="002060"/>
                </a:solidFill>
              </a:rPr>
              <a:t> зиму торчат…»</a:t>
            </a: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ru-RU" dirty="0">
                <a:solidFill>
                  <a:srgbClr val="002060"/>
                </a:solidFill>
              </a:rPr>
              <a:t> «..Не колючий, светло-синий</a:t>
            </a:r>
          </a:p>
          <a:p>
            <a:r>
              <a:rPr lang="ru-RU" noProof="0" dirty="0">
                <a:solidFill>
                  <a:srgbClr val="002060"/>
                </a:solidFill>
              </a:rPr>
              <a:t>По ветвям развешан иней…»</a:t>
            </a:r>
          </a:p>
        </p:txBody>
      </p:sp>
      <p:pic>
        <p:nvPicPr>
          <p:cNvPr id="12290" name="Picture 2" descr="Зимние забавы Славя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365104"/>
            <a:ext cx="3456384" cy="2311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7. Отметь, </a:t>
            </a:r>
            <a:r>
              <a:rPr lang="ru-RU" noProof="0" dirty="0"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аким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словом в поэзии называется созвучие слов: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628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А.</a:t>
            </a:r>
            <a:r>
              <a:rPr lang="ru-RU" dirty="0">
                <a:solidFill>
                  <a:srgbClr val="002060"/>
                </a:solidFill>
              </a:rPr>
              <a:t> Ударение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В.</a:t>
            </a:r>
            <a:r>
              <a:rPr lang="ru-RU" dirty="0">
                <a:solidFill>
                  <a:srgbClr val="002060"/>
                </a:solidFill>
              </a:rPr>
              <a:t> Размер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Рифма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D. </a:t>
            </a:r>
            <a:r>
              <a:rPr lang="ru-RU" dirty="0">
                <a:solidFill>
                  <a:srgbClr val="002060"/>
                </a:solidFill>
              </a:rPr>
              <a:t>Ритм</a:t>
            </a:r>
            <a:endParaRPr lang="ru-RU" noProof="0" dirty="0">
              <a:solidFill>
                <a:srgbClr val="002060"/>
              </a:solidFill>
            </a:endParaRPr>
          </a:p>
        </p:txBody>
      </p:sp>
      <p:pic>
        <p:nvPicPr>
          <p:cNvPr id="10242" name="Picture 2" descr="Клипарты книги, карандаши и крас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96952"/>
            <a:ext cx="3372815" cy="3437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8.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Укажи строки из стихотворения И.С. Никитина</a:t>
            </a:r>
            <a:r>
              <a:rPr lang="ru-RU" sz="4000" b="0" kern="120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endParaRPr lang="ru-RU" noProof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526280"/>
          </a:xfrm>
        </p:spPr>
        <p:txBody>
          <a:bodyPr/>
          <a:lstStyle/>
          <a:p>
            <a:r>
              <a:rPr lang="ru-RU" noProof="0" dirty="0">
                <a:solidFill>
                  <a:srgbClr val="C00000"/>
                </a:solidFill>
              </a:rPr>
              <a:t>А. </a:t>
            </a:r>
            <a:r>
              <a:rPr lang="ru-RU" noProof="0" dirty="0">
                <a:solidFill>
                  <a:srgbClr val="002060"/>
                </a:solidFill>
              </a:rPr>
              <a:t>«На дворах и домах</a:t>
            </a:r>
          </a:p>
          <a:p>
            <a:r>
              <a:rPr lang="ru-RU" dirty="0">
                <a:solidFill>
                  <a:srgbClr val="002060"/>
                </a:solidFill>
              </a:rPr>
              <a:t>Снег лежит полотном»</a:t>
            </a:r>
            <a:endParaRPr lang="ru-RU" noProof="0" dirty="0">
              <a:solidFill>
                <a:srgbClr val="002060"/>
              </a:solidFill>
            </a:endParaRPr>
          </a:p>
          <a:p>
            <a:r>
              <a:rPr lang="ru-RU" noProof="0" dirty="0">
                <a:solidFill>
                  <a:srgbClr val="C00000"/>
                </a:solidFill>
              </a:rPr>
              <a:t>В.</a:t>
            </a:r>
            <a:r>
              <a:rPr lang="ru-RU" noProof="0" dirty="0">
                <a:solidFill>
                  <a:srgbClr val="002060"/>
                </a:solidFill>
              </a:rPr>
              <a:t> «Зреет рожь над жаркой нивой»</a:t>
            </a:r>
          </a:p>
          <a:p>
            <a:r>
              <a:rPr lang="ru-RU" dirty="0">
                <a:solidFill>
                  <a:srgbClr val="C00000"/>
                </a:solidFill>
              </a:rPr>
              <a:t>С.</a:t>
            </a:r>
            <a:r>
              <a:rPr lang="ru-RU" dirty="0">
                <a:solidFill>
                  <a:srgbClr val="002060"/>
                </a:solidFill>
              </a:rPr>
              <a:t> «О буйные ветры, с</a:t>
            </a:r>
            <a:r>
              <a:rPr lang="ru-RU" noProof="0" dirty="0" err="1">
                <a:solidFill>
                  <a:srgbClr val="002060"/>
                </a:solidFill>
              </a:rPr>
              <a:t>корее</a:t>
            </a:r>
            <a:r>
              <a:rPr lang="ru-RU" noProof="0" dirty="0">
                <a:solidFill>
                  <a:srgbClr val="002060"/>
                </a:solidFill>
              </a:rPr>
              <a:t>, скорей</a:t>
            </a:r>
          </a:p>
          <a:p>
            <a:r>
              <a:rPr lang="ru-RU" dirty="0">
                <a:solidFill>
                  <a:srgbClr val="002060"/>
                </a:solidFill>
              </a:rPr>
              <a:t>Скорей нас сорвите с докучных ветвей!</a:t>
            </a:r>
            <a:r>
              <a:rPr lang="ru-RU" noProof="0" dirty="0">
                <a:solidFill>
                  <a:srgbClr val="002060"/>
                </a:solidFill>
              </a:rPr>
              <a:t>»</a:t>
            </a:r>
          </a:p>
          <a:p>
            <a:r>
              <a:rPr lang="en-US" dirty="0">
                <a:solidFill>
                  <a:srgbClr val="C00000"/>
                </a:solidFill>
              </a:rPr>
              <a:t>D.</a:t>
            </a:r>
            <a:r>
              <a:rPr lang="ru-RU" dirty="0">
                <a:solidFill>
                  <a:srgbClr val="002060"/>
                </a:solidFill>
              </a:rPr>
              <a:t> «Всё лицо и руки </a:t>
            </a:r>
          </a:p>
          <a:p>
            <a:r>
              <a:rPr lang="ru-RU" noProof="0" dirty="0">
                <a:solidFill>
                  <a:srgbClr val="002060"/>
                </a:solidFill>
              </a:rPr>
              <a:t>Залепил мне снег»</a:t>
            </a: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5638800" y="5638800"/>
            <a:ext cx="3048000" cy="930275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all" spc="1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Bonus Question</a:t>
            </a:r>
            <a:endParaRPr kumimoji="0" lang="en-US" sz="6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Картину маслом &quot;Зима в деревне&quot; купить в интернет-магазине demo1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293096"/>
            <a:ext cx="3343275" cy="222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1016595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140000" t="120000" r="105000" b="15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 xsi:nil="true"/>
    <PrimaryImageGen xmlns="9d035d7d-02e5-4a00-8b62-9a556aabc7b5">true</PrimaryImageGen>
    <ThumbnailAssetId xmlns="9d035d7d-02e5-4a00-8b62-9a556aabc7b5" xsi:nil="true"/>
    <TPFriendlyName xmlns="9d035d7d-02e5-4a00-8b62-9a556aabc7b5">Multiple-choice test or survey (4-answer)</TPFriendlyName>
    <NumericId xmlns="9d035d7d-02e5-4a00-8b62-9a556aabc7b5">-1</NumericId>
    <BusinessGroup xmlns="9d035d7d-02e5-4a00-8b62-9a556aabc7b5" xsi:nil="true"/>
    <SourceTitle xmlns="9d035d7d-02e5-4a00-8b62-9a556aabc7b5">Multiple-choice test or survey (4-answer)</SourceTitle>
    <APEditor xmlns="9d035d7d-02e5-4a00-8b62-9a556aabc7b5">
      <UserInfo>
        <DisplayName>REDMOND\v-luannv</DisplayName>
        <AccountId>103</AccountId>
        <AccountType/>
      </UserInfo>
    </APEditor>
    <OpenTemplate xmlns="9d035d7d-02e5-4a00-8b62-9a556aabc7b5">true</OpenTemplate>
    <UALocComments xmlns="9d035d7d-02e5-4a00-8b62-9a556aabc7b5" xsi:nil="true"/>
    <ParentAssetId xmlns="9d035d7d-02e5-4a00-8b62-9a556aabc7b5" xsi:nil="true"/>
    <PublishStatusLookup xmlns="9d035d7d-02e5-4a00-8b62-9a556aabc7b5">
      <Value>86572</Value>
      <Value>403172</Value>
    </PublishStatusLookup>
    <IntlLangReviewDate xmlns="9d035d7d-02e5-4a00-8b62-9a556aabc7b5" xsi:nil="true"/>
    <MachineTranslated xmlns="9d035d7d-02e5-4a00-8b62-9a556aabc7b5">false</MachineTranslated>
    <OriginalSourceMarket xmlns="9d035d7d-02e5-4a00-8b62-9a556aabc7b5">english</OriginalSourceMarket>
    <TPInstallLocation xmlns="9d035d7d-02e5-4a00-8b62-9a556aabc7b5">{My Templates}</TPInstallLocation>
    <ClipArtFilename xmlns="9d035d7d-02e5-4a00-8b62-9a556aabc7b5" xsi:nil="true"/>
    <APDescription xmlns="9d035d7d-02e5-4a00-8b62-9a556aabc7b5" xsi:nil="true"/>
    <ContentItem xmlns="9d035d7d-02e5-4a00-8b62-9a556aabc7b5" xsi:nil="true"/>
    <PublishTargets xmlns="9d035d7d-02e5-4a00-8b62-9a556aabc7b5">OfficeOnline</PublishTargets>
    <TimesCloned xmlns="9d035d7d-02e5-4a00-8b62-9a556aabc7b5" xsi:nil="true"/>
    <LastHandOff xmlns="9d035d7d-02e5-4a00-8b62-9a556aabc7b5" xsi:nil="true"/>
    <Provider xmlns="9d035d7d-02e5-4a00-8b62-9a556aabc7b5">EY006220130</Provider>
    <AcquiredFrom xmlns="9d035d7d-02e5-4a00-8b62-9a556aabc7b5" xsi:nil="true"/>
    <AssetStart xmlns="9d035d7d-02e5-4a00-8b62-9a556aabc7b5">2009-07-14T23:57:28+00:00</AssetStart>
    <TPClientViewer xmlns="9d035d7d-02e5-4a00-8b62-9a556aabc7b5">Microsoft Office PowerPoint</TPClientViewer>
    <IsDeleted xmlns="9d035d7d-02e5-4a00-8b62-9a556aabc7b5">false</IsDeleted>
    <TemplateStatus xmlns="9d035d7d-02e5-4a00-8b62-9a556aabc7b5" xsi:nil="true"/>
    <SubmitterId xmlns="9d035d7d-02e5-4a00-8b62-9a556aabc7b5" xsi:nil="true"/>
    <TPExecutable xmlns="9d035d7d-02e5-4a00-8b62-9a556aabc7b5" xsi:nil="true"/>
    <AssetType xmlns="9d035d7d-02e5-4a00-8b62-9a556aabc7b5">TP</AssetType>
    <BugNumber xmlns="9d035d7d-02e5-4a00-8b62-9a556aabc7b5" xsi:nil="true"/>
    <ApprovalLog xmlns="9d035d7d-02e5-4a00-8b62-9a556aabc7b5" xsi:nil="true"/>
    <CSXUpdate xmlns="9d035d7d-02e5-4a00-8b62-9a556aabc7b5">false</CSXUpdate>
    <CSXSubmissionDate xmlns="9d035d7d-02e5-4a00-8b62-9a556aabc7b5" xsi:nil="true"/>
    <Milestone xmlns="9d035d7d-02e5-4a00-8b62-9a556aabc7b5" xsi:nil="true"/>
    <OriginAsset xmlns="9d035d7d-02e5-4a00-8b62-9a556aabc7b5" xsi:nil="true"/>
    <TPComponent xmlns="9d035d7d-02e5-4a00-8b62-9a556aabc7b5">PPTFiles</TPComponent>
    <AssetId xmlns="9d035d7d-02e5-4a00-8b62-9a556aabc7b5">TP010165953</AssetId>
    <TPLaunchHelpLink xmlns="9d035d7d-02e5-4a00-8b62-9a556aabc7b5" xsi:nil="true"/>
    <TPApplication xmlns="9d035d7d-02e5-4a00-8b62-9a556aabc7b5">PowerPoint</TPApplication>
    <IntlLocPriority xmlns="9d035d7d-02e5-4a00-8b62-9a556aabc7b5" xsi:nil="true"/>
    <HandoffToMSDN xmlns="9d035d7d-02e5-4a00-8b62-9a556aabc7b5" xsi:nil="true"/>
    <CrawlForDependencies xmlns="9d035d7d-02e5-4a00-8b62-9a556aabc7b5">false</CrawlForDependencies>
    <PlannedPubDate xmlns="9d035d7d-02e5-4a00-8b62-9a556aabc7b5" xsi:nil="true"/>
    <IntlLangReviewer xmlns="9d035d7d-02e5-4a00-8b62-9a556aabc7b5" xsi:nil="true"/>
    <TrustLevel xmlns="9d035d7d-02e5-4a00-8b62-9a556aabc7b5">1 Microsoft Managed Content</TrustLevel>
    <IsSearchable xmlns="9d035d7d-02e5-4a00-8b62-9a556aabc7b5">false</IsSearchable>
    <TPNamespace xmlns="9d035d7d-02e5-4a00-8b62-9a556aabc7b5">POWERPNT</TPNamespace>
    <Markets xmlns="9d035d7d-02e5-4a00-8b62-9a556aabc7b5"/>
    <IntlLangReview xmlns="9d035d7d-02e5-4a00-8b62-9a556aabc7b5" xsi:nil="true"/>
    <UAProjectedTotalWords xmlns="9d035d7d-02e5-4a00-8b62-9a556aabc7b5" xsi:nil="true"/>
    <AverageRating xmlns="9d035d7d-02e5-4a00-8b62-9a556aabc7b5" xsi:nil="true"/>
    <OutputCachingOn xmlns="9d035d7d-02e5-4a00-8b62-9a556aabc7b5">false</OutputCachingOn>
    <TPCommandLine xmlns="9d035d7d-02e5-4a00-8b62-9a556aabc7b5">{PP} /n {FilePath}</TPCommandLine>
    <TPAppVersion xmlns="9d035d7d-02e5-4a00-8b62-9a556aabc7b5">12</TPAppVersion>
    <APAuthor xmlns="9d035d7d-02e5-4a00-8b62-9a556aabc7b5">
      <UserInfo>
        <DisplayName>REDMOND\cynvey</DisplayName>
        <AccountId>241</AccountId>
        <AccountType/>
      </UserInfo>
    </APAuthor>
    <EditorialStatus xmlns="9d035d7d-02e5-4a00-8b62-9a556aabc7b5" xsi:nil="true"/>
    <TPLaunchHelpLinkType xmlns="9d035d7d-02e5-4a00-8b62-9a556aabc7b5">Template</TPLaunchHelpLinkType>
    <LastModifiedDateTime xmlns="9d035d7d-02e5-4a00-8b62-9a556aabc7b5" xsi:nil="true"/>
    <UACurrentWords xmlns="9d035d7d-02e5-4a00-8b62-9a556aabc7b5">0</UACurrentWords>
    <UALocRecommendation xmlns="9d035d7d-02e5-4a00-8b62-9a556aabc7b5">Localize</UALocRecommendation>
    <ArtSampleDocs xmlns="9d035d7d-02e5-4a00-8b62-9a556aabc7b5" xsi:nil="true"/>
    <UANotes xmlns="9d035d7d-02e5-4a00-8b62-9a556aabc7b5">online only. SEO Pilot 2008, seasonal</UANotes>
    <ShowIn xmlns="9d035d7d-02e5-4a00-8b62-9a556aabc7b5" xsi:nil="true"/>
    <VoteCount xmlns="9d035d7d-02e5-4a00-8b62-9a556aabc7b5" xsi:nil="true"/>
    <CSXHash xmlns="9d035d7d-02e5-4a00-8b62-9a556aabc7b5" xsi:nil="true"/>
    <DSATActionTaken xmlns="9d035d7d-02e5-4a00-8b62-9a556aabc7b5" xsi:nil="true"/>
    <CSXSubmissionMarket xmlns="9d035d7d-02e5-4a00-8b62-9a556aabc7b5" xsi:nil="true"/>
    <AssetExpire xmlns="9d035d7d-02e5-4a00-8b62-9a556aabc7b5">2100-01-01T00:00:00+00:00</AssetExpire>
    <LastPublishResultLookup xmlns="9d035d7d-02e5-4a00-8b62-9a556aabc7b5" xsi:nil="true"/>
    <Component xmlns="91e8d559-4d54-460d-ba58-5d5027f88b4d" xsi:nil="true"/>
    <Description0 xmlns="91e8d559-4d54-460d-ba58-5d5027f88b4d" xsi:nil="true"/>
    <EditorialTags xmlns="9d035d7d-02e5-4a00-8b62-9a556aabc7b5" xsi:nil="true"/>
    <TemplateTemplateType xmlns="9d035d7d-02e5-4a00-8b62-9a556aabc7b5">PowerPoint 12 Default</TemplateTemplateType>
    <OOCacheId xmlns="9d035d7d-02e5-4a00-8b62-9a556aabc7b5" xsi:nil="true"/>
    <Providers xmlns="9d035d7d-02e5-4a00-8b62-9a556aabc7b5" xsi:nil="true"/>
    <PolicheckWords xmlns="9d035d7d-02e5-4a00-8b62-9a556aabc7b5" xsi:nil="true"/>
    <Downloads xmlns="9d035d7d-02e5-4a00-8b62-9a556aabc7b5">0</Downloads>
    <Manager xmlns="9d035d7d-02e5-4a00-8b62-9a556aabc7b5" xsi:nil="true"/>
    <FriendlyTitle xmlns="9d035d7d-02e5-4a00-8b62-9a556aabc7b5" xsi:nil="true"/>
    <LegacyData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70829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03E996-D37D-40D2-874C-DD5F0D5D0988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2.xml><?xml version="1.0" encoding="utf-8"?>
<ds:datastoreItem xmlns:ds="http://schemas.openxmlformats.org/officeDocument/2006/customXml" ds:itemID="{2E334C94-8624-421E-82E3-43B66D699B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C2E612-41BB-411E-9D39-AB2E0F6509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tf10165953</Template>
  <TotalTime>0</TotalTime>
  <Words>470</Words>
  <Application>Microsoft Office PowerPoint</Application>
  <PresentationFormat>Экран (4:3)</PresentationFormat>
  <Paragraphs>73</Paragraphs>
  <Slides>12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Constantia</vt:lpstr>
      <vt:lpstr>tf10165953</vt:lpstr>
      <vt:lpstr>Презентация PowerPoint</vt:lpstr>
      <vt:lpstr>1. Укажи автора стихотворения    «Зима»:</vt:lpstr>
      <vt:lpstr>2. Отметь слово, которым в старину называли крестьянскую обувь:</vt:lpstr>
      <vt:lpstr>3. Отметь сочетание слов, которое является сравнением:</vt:lpstr>
      <vt:lpstr>4. Укажи стихотворение И.С.Никитина:</vt:lpstr>
      <vt:lpstr>5. Отметь слово, которым в старину называли лёгкий ветер:</vt:lpstr>
      <vt:lpstr>6. Отметь строки из стихотворения А.А.Фета:</vt:lpstr>
      <vt:lpstr>7. Отметь, каким словом в поэзии называется созвучие слов:</vt:lpstr>
      <vt:lpstr>8. Укажи строки из стихотворения И.С. Никитина:</vt:lpstr>
      <vt:lpstr>Конец викторины</vt:lpstr>
      <vt:lpstr>Ответы: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2020-07-03T15:30:02Z</dcterms:created>
  <dcterms:modified xsi:type="dcterms:W3CDTF">2021-10-28T08:26:44Z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1049</vt:lpwstr>
  </property>
  <property fmtid="{D5CDD505-2E9C-101B-9397-08002B2CF9AE}" pid="3" name="ContentTypeId">
    <vt:lpwstr>0x010100BB2780C3CC07BD4BAA623FF9571645580400D1570604EA743043A2641365C0E91715</vt:lpwstr>
  </property>
  <property fmtid="{D5CDD505-2E9C-101B-9397-08002B2CF9AE}" pid="4" name="ImageGenCounter">
    <vt:i4>0</vt:i4>
  </property>
  <property fmtid="{D5CDD505-2E9C-101B-9397-08002B2CF9AE}" pid="5" name="ViolationReportStatus">
    <vt:lpwstr>None</vt:lpwstr>
  </property>
  <property fmtid="{D5CDD505-2E9C-101B-9397-08002B2CF9AE}" pid="6" name="ImageGenStatus">
    <vt:i4>0</vt:i4>
  </property>
  <property fmtid="{D5CDD505-2E9C-101B-9397-08002B2CF9AE}" pid="7" name="Applications">
    <vt:lpwstr>67;#Template 12;#53;#PowerPoint 12;#407;#PowerPoint 14</vt:lpwstr>
  </property>
  <property fmtid="{D5CDD505-2E9C-101B-9397-08002B2CF9AE}" pid="8" name="PolicheckCounter">
    <vt:i4>0</vt:i4>
  </property>
  <property fmtid="{D5CDD505-2E9C-101B-9397-08002B2CF9AE}" pid="9" name="PolicheckStatus">
    <vt:i4>0</vt:i4>
  </property>
  <property fmtid="{D5CDD505-2E9C-101B-9397-08002B2CF9AE}" pid="10" name="APTrustLevel">
    <vt:r8>1</vt:r8>
  </property>
  <property fmtid="{D5CDD505-2E9C-101B-9397-08002B2CF9AE}" pid="11" name="Order">
    <vt:r8>6843200</vt:r8>
  </property>
</Properties>
</file>