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28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955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1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4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8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61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46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6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92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5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0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BEE65-B5EB-4DFF-BF1A-7B0FB571A37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A526-EF1D-4675-AB7F-A8C178454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2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4456" y="217714"/>
            <a:ext cx="8389257" cy="4601029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МДОУ «Детский сад № 37»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b="1" dirty="0" smtClean="0">
                <a:solidFill>
                  <a:srgbClr val="C00000"/>
                </a:solidFill>
              </a:rPr>
              <a:t>Нормативы психомоторного развития детей первого года жизни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950856"/>
            <a:ext cx="9144000" cy="55154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Ярославль 2021г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642"/>
          <a:stretch/>
        </p:blipFill>
        <p:spPr>
          <a:xfrm>
            <a:off x="159657" y="217714"/>
            <a:ext cx="2365829" cy="642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94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145143"/>
            <a:ext cx="11625943" cy="641241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900" b="1" dirty="0" smtClean="0">
                <a:latin typeface="+mn-lt"/>
              </a:rPr>
              <a:t>Движение и практическая деятельность. </a:t>
            </a:r>
            <a:r>
              <a:rPr lang="ru-RU" sz="2900" dirty="0" smtClean="0">
                <a:latin typeface="+mn-lt"/>
              </a:rPr>
              <a:t>В развитии речевой активности большое значение имеет </a:t>
            </a:r>
            <a:r>
              <a:rPr lang="ru-RU" sz="2900" dirty="0" err="1" smtClean="0">
                <a:latin typeface="+mn-lt"/>
              </a:rPr>
              <a:t>манипулятивная</a:t>
            </a:r>
            <a:r>
              <a:rPr lang="ru-RU" sz="2900" dirty="0" smtClean="0">
                <a:latin typeface="+mn-lt"/>
              </a:rPr>
              <a:t>, предметная и игровая активность. </a:t>
            </a:r>
            <a:r>
              <a:rPr lang="ru-RU" sz="2900" dirty="0">
                <a:latin typeface="+mn-lt"/>
              </a:rPr>
              <a:t>Д</a:t>
            </a:r>
            <a:r>
              <a:rPr lang="ru-RU" sz="2900" dirty="0" smtClean="0">
                <a:latin typeface="+mn-lt"/>
              </a:rPr>
              <a:t>о 6 месяцев жизни ребенка основное место среди познавательных реакций занимают движения глаз, а после шести месяцев - двигательные реакции руки.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 </a:t>
            </a:r>
            <a:r>
              <a:rPr lang="ru-RU" sz="2900" b="1" i="1" dirty="0">
                <a:latin typeface="+mn-lt"/>
              </a:rPr>
              <a:t>В</a:t>
            </a:r>
            <a:r>
              <a:rPr lang="ru-RU" sz="2900" b="1" i="1" dirty="0" smtClean="0">
                <a:latin typeface="+mn-lt"/>
              </a:rPr>
              <a:t> 3-4 недели </a:t>
            </a:r>
            <a:r>
              <a:rPr lang="ru-RU" sz="2900" dirty="0" smtClean="0">
                <a:latin typeface="+mn-lt"/>
              </a:rPr>
              <a:t>во время импульсных движений появляются хаотичные движения рук. 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 </a:t>
            </a:r>
            <a:r>
              <a:rPr lang="ru-RU" sz="2900" b="1" i="1" dirty="0">
                <a:latin typeface="+mn-lt"/>
              </a:rPr>
              <a:t>В</a:t>
            </a:r>
            <a:r>
              <a:rPr lang="ru-RU" sz="2900" b="1" i="1" dirty="0" smtClean="0">
                <a:latin typeface="+mn-lt"/>
              </a:rPr>
              <a:t> 1-3 месяца </a:t>
            </a:r>
            <a:r>
              <a:rPr lang="ru-RU" sz="2900" dirty="0" smtClean="0">
                <a:latin typeface="+mn-lt"/>
              </a:rPr>
              <a:t>дети приближают руки ко рту, сосут кулачки, фиксируют руки взором, угасает хватательный рефлекс. 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 </a:t>
            </a:r>
            <a:r>
              <a:rPr lang="ru-RU" sz="2900" b="1" i="1" dirty="0" smtClean="0">
                <a:latin typeface="+mn-lt"/>
              </a:rPr>
              <a:t>В 3-4,5 месяца </a:t>
            </a:r>
            <a:r>
              <a:rPr lang="ru-RU" sz="2900" dirty="0" smtClean="0">
                <a:latin typeface="+mn-lt"/>
              </a:rPr>
              <a:t>малыш тянет руки к предмету, ощупывает его.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 </a:t>
            </a:r>
            <a:r>
              <a:rPr lang="ru-RU" sz="2900" dirty="0">
                <a:latin typeface="+mn-lt"/>
              </a:rPr>
              <a:t>После 5-6 месяцев ребенок перекладывает игрушки из одной руки в другую. </a:t>
            </a: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endParaRPr lang="ru-RU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8404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59" y="268942"/>
            <a:ext cx="11777318" cy="644114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> 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900" b="1" i="1" dirty="0" smtClean="0">
                <a:latin typeface="+mn-lt"/>
              </a:rPr>
              <a:t>В </a:t>
            </a:r>
            <a:r>
              <a:rPr lang="ru-RU" sz="2900" b="1" i="1" dirty="0">
                <a:latin typeface="+mn-lt"/>
              </a:rPr>
              <a:t>возрасте одного года </a:t>
            </a:r>
            <a:r>
              <a:rPr lang="ru-RU" sz="2900" dirty="0">
                <a:latin typeface="+mn-lt"/>
              </a:rPr>
              <a:t>здоровый ребенок самостоятельно садится, переворачивается, ползает, стоит, переступает у опоры, а нередко начинает ходить без </a:t>
            </a:r>
            <a:r>
              <a:rPr lang="ru-RU" sz="2900" dirty="0" smtClean="0">
                <a:latin typeface="+mn-lt"/>
              </a:rPr>
              <a:t>поддержки.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Предметно-игровая деятельность у детей     формируется  </a:t>
            </a:r>
            <a:r>
              <a:rPr lang="ru-RU" sz="2900" b="1" i="1" dirty="0" smtClean="0">
                <a:latin typeface="+mn-lt"/>
              </a:rPr>
              <a:t>с 4-7 месяцев</a:t>
            </a:r>
            <a:r>
              <a:rPr lang="ru-RU" sz="2900" dirty="0" smtClean="0">
                <a:latin typeface="+mn-lt"/>
              </a:rPr>
              <a:t>. Малыш повторно   притягивает    случайно  схваченный предмет, а затем ощупывает, </a:t>
            </a:r>
            <a:r>
              <a:rPr lang="ru-RU" sz="2900" dirty="0">
                <a:latin typeface="+mn-lt"/>
              </a:rPr>
              <a:t>рассматривает, обследует его губами и языком. Похлопывает по предмету, стучит им, размахивает      погремушкой, чтобы вызвать </a:t>
            </a:r>
            <a:r>
              <a:rPr lang="ru-RU" sz="2900" dirty="0" smtClean="0">
                <a:latin typeface="+mn-lt"/>
              </a:rPr>
              <a:t>звучание.</a:t>
            </a:r>
            <a:br>
              <a:rPr lang="ru-RU" sz="2900" dirty="0" smtClean="0">
                <a:latin typeface="+mn-lt"/>
              </a:rPr>
            </a:br>
            <a:r>
              <a:rPr lang="ru-RU" sz="2900" b="1" i="1" dirty="0" smtClean="0">
                <a:latin typeface="+mn-lt"/>
              </a:rPr>
              <a:t>В </a:t>
            </a:r>
            <a:r>
              <a:rPr lang="ru-RU" sz="2900" b="1" i="1" dirty="0">
                <a:latin typeface="+mn-lt"/>
              </a:rPr>
              <a:t>7-12 месяцев </a:t>
            </a:r>
            <a:r>
              <a:rPr lang="ru-RU" sz="2900" dirty="0">
                <a:latin typeface="+mn-lt"/>
              </a:rPr>
              <a:t>-может </a:t>
            </a:r>
            <a:r>
              <a:rPr lang="ru-RU" sz="2900" dirty="0" smtClean="0">
                <a:latin typeface="+mn-lt"/>
              </a:rPr>
              <a:t>манипулировать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одновременно </a:t>
            </a:r>
            <a:r>
              <a:rPr lang="ru-RU" sz="2900" dirty="0">
                <a:latin typeface="+mn-lt"/>
              </a:rPr>
              <a:t>двумя предметами                         </a:t>
            </a:r>
            <a:r>
              <a:rPr lang="ru-RU" sz="2900" dirty="0" smtClean="0">
                <a:latin typeface="+mn-lt"/>
              </a:rPr>
              <a:t/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> </a:t>
            </a:r>
            <a:r>
              <a:rPr lang="ru-RU" sz="2900" dirty="0" smtClean="0">
                <a:latin typeface="+mn-lt"/>
              </a:rPr>
              <a:t>                                                        </a:t>
            </a:r>
            <a:br>
              <a:rPr lang="ru-RU" sz="2900" dirty="0" smtClean="0">
                <a:latin typeface="+mn-lt"/>
              </a:rPr>
            </a:br>
            <a:r>
              <a:rPr lang="ru-RU" sz="2900" dirty="0" smtClean="0">
                <a:latin typeface="+mn-lt"/>
              </a:rPr>
              <a:t>. </a:t>
            </a:r>
            <a:r>
              <a:rPr lang="ru-RU" sz="2900" dirty="0">
                <a:latin typeface="+mn-lt"/>
              </a:rPr>
              <a:t/>
            </a:r>
            <a:br>
              <a:rPr lang="ru-RU" sz="2900" dirty="0">
                <a:latin typeface="+mn-lt"/>
              </a:rPr>
            </a:br>
            <a:r>
              <a:rPr lang="ru-RU" sz="2900" dirty="0" smtClean="0">
                <a:latin typeface="+mn-lt"/>
              </a:rPr>
              <a:t>. </a:t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/>
            </a:r>
            <a:br>
              <a:rPr lang="ru-RU" sz="2900" dirty="0">
                <a:latin typeface="+mn-lt"/>
              </a:rPr>
            </a:br>
            <a:endParaRPr lang="ru-RU" sz="29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342" y="4182547"/>
            <a:ext cx="3370046" cy="252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39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346" y="209006"/>
            <a:ext cx="11537576" cy="645305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r>
              <a:rPr lang="ru-RU" sz="2800" b="1" dirty="0" smtClean="0">
                <a:latin typeface="+mn-lt"/>
              </a:rPr>
              <a:t>Становление </a:t>
            </a:r>
            <a:r>
              <a:rPr lang="ru-RU" sz="2800" b="1" dirty="0">
                <a:latin typeface="+mn-lt"/>
              </a:rPr>
              <a:t>речи</a:t>
            </a:r>
            <a:r>
              <a:rPr lang="ru-RU" sz="2400" b="1" dirty="0">
                <a:latin typeface="+mn-lt"/>
              </a:rPr>
              <a:t>. </a:t>
            </a:r>
            <a:r>
              <a:rPr lang="ru-RU" sz="2400" b="1" i="1" dirty="0" smtClean="0">
                <a:latin typeface="+mn-lt"/>
              </a:rPr>
              <a:t>С </a:t>
            </a:r>
            <a:r>
              <a:rPr lang="ru-RU" sz="2400" b="1" i="1" dirty="0">
                <a:latin typeface="+mn-lt"/>
              </a:rPr>
              <a:t>момента рождения</a:t>
            </a:r>
            <a:r>
              <a:rPr lang="ru-RU" sz="2400" dirty="0">
                <a:latin typeface="+mn-lt"/>
              </a:rPr>
              <a:t> у ребенка </a:t>
            </a:r>
            <a:r>
              <a:rPr lang="ru-RU" sz="2400" dirty="0" smtClean="0">
                <a:latin typeface="+mn-lt"/>
              </a:rPr>
              <a:t>появляются голосовые </a:t>
            </a:r>
            <a:r>
              <a:rPr lang="ru-RU" sz="2400" dirty="0">
                <a:latin typeface="+mn-lt"/>
              </a:rPr>
              <a:t>реакции: крик и плач. Правда, они </a:t>
            </a:r>
            <a:r>
              <a:rPr lang="ru-RU" sz="2400" dirty="0" smtClean="0">
                <a:latin typeface="+mn-lt"/>
              </a:rPr>
              <a:t>еще очень </a:t>
            </a:r>
            <a:r>
              <a:rPr lang="ru-RU" sz="2400" dirty="0">
                <a:latin typeface="+mn-lt"/>
              </a:rPr>
              <a:t>далеки от звуков человеческой речи. </a:t>
            </a:r>
            <a:r>
              <a:rPr lang="ru-RU" sz="2400" dirty="0" smtClean="0">
                <a:latin typeface="+mn-lt"/>
              </a:rPr>
              <a:t>Однако и </a:t>
            </a:r>
            <a:r>
              <a:rPr lang="ru-RU" sz="2400" dirty="0">
                <a:latin typeface="+mn-lt"/>
              </a:rPr>
              <a:t>крик, и плач способствуют развитию тонких и разнообразных движений трех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отделов речевого аппарата: дыхательного, голосового, артикуляционного.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Через две недели можно уже заметить, что ребенок начинает реагировать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на голос говорящего: перестает плакать, прислушивается, когда к нему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обращаются. </a:t>
            </a:r>
            <a:r>
              <a:rPr lang="ru-RU" sz="2400" b="1" i="1" dirty="0">
                <a:latin typeface="+mn-lt"/>
              </a:rPr>
              <a:t>К концу первого месяца </a:t>
            </a:r>
            <a:r>
              <a:rPr lang="ru-RU" sz="2400" dirty="0">
                <a:latin typeface="+mn-lt"/>
              </a:rPr>
              <a:t>его уже можно успокоить мелодичной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песней (колыбельной). Далее он начинает поворачивать голову в сторону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говорящего или следить за ним глазами. Вскоре малыш уже реагирует на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интонацию: на ласковую — оживляется, на резкую — плачет.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Около </a:t>
            </a:r>
            <a:r>
              <a:rPr lang="ru-RU" sz="2400" dirty="0">
                <a:latin typeface="+mn-lt"/>
              </a:rPr>
              <a:t>2 мес. появляется </a:t>
            </a:r>
            <a:r>
              <a:rPr lang="ru-RU" sz="2400" dirty="0" err="1">
                <a:latin typeface="+mn-lt"/>
              </a:rPr>
              <a:t>гуление</a:t>
            </a:r>
            <a:r>
              <a:rPr lang="ru-RU" sz="2400" dirty="0">
                <a:latin typeface="+mn-lt"/>
              </a:rPr>
              <a:t> и к началу 3-го мес. — лепет (агу-угу, </a:t>
            </a:r>
            <a:r>
              <a:rPr lang="ru-RU" sz="2400" dirty="0" err="1">
                <a:latin typeface="+mn-lt"/>
              </a:rPr>
              <a:t>тя</a:t>
            </a:r>
            <a:r>
              <a:rPr lang="ru-RU" sz="2400" dirty="0">
                <a:latin typeface="+mn-lt"/>
              </a:rPr>
              <a:t>, ба-ба и т.п.). 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3035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2" y="195943"/>
            <a:ext cx="11051178" cy="646611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С 5 мес</a:t>
            </a:r>
            <a:r>
              <a:rPr lang="ru-RU" sz="2700" dirty="0" smtClean="0">
                <a:latin typeface="+mn-lt"/>
              </a:rPr>
              <a:t>. ребенок слышит звуки, видит у окружающих артикуляционные движения губ и пытается подражать. Многократное повторение какого-то определенного </a:t>
            </a:r>
            <a:r>
              <a:rPr lang="ru-RU" sz="2700" dirty="0">
                <a:latin typeface="+mn-lt"/>
              </a:rPr>
              <a:t>движения ведет к закреплению двигательного навыка.</a:t>
            </a:r>
            <a:br>
              <a:rPr lang="ru-RU" sz="2700" dirty="0">
                <a:latin typeface="+mn-lt"/>
              </a:rPr>
            </a:br>
            <a:r>
              <a:rPr lang="ru-RU" sz="2700" b="1" i="1" dirty="0">
                <a:latin typeface="+mn-lt"/>
              </a:rPr>
              <a:t>С 6 мес</a:t>
            </a:r>
            <a:r>
              <a:rPr lang="ru-RU" sz="2700" dirty="0">
                <a:latin typeface="+mn-lt"/>
              </a:rPr>
              <a:t>. ребенок путем подражания произносит отдельные слоги (</a:t>
            </a:r>
            <a:r>
              <a:rPr lang="ru-RU" sz="2700" dirty="0" err="1" smtClean="0">
                <a:latin typeface="+mn-lt"/>
              </a:rPr>
              <a:t>ма-ма</a:t>
            </a:r>
            <a:r>
              <a:rPr lang="ru-RU" sz="2700" dirty="0" smtClean="0">
                <a:latin typeface="+mn-lt"/>
              </a:rPr>
              <a:t>- </a:t>
            </a:r>
            <a:r>
              <a:rPr lang="ru-RU" sz="2700" dirty="0" err="1" smtClean="0">
                <a:latin typeface="+mn-lt"/>
              </a:rPr>
              <a:t>ма</a:t>
            </a:r>
            <a:r>
              <a:rPr lang="ru-RU" sz="2700" dirty="0">
                <a:latin typeface="+mn-lt"/>
              </a:rPr>
              <a:t>, ба-ба-ба, </a:t>
            </a:r>
            <a:r>
              <a:rPr lang="ru-RU" sz="2700" dirty="0" err="1">
                <a:latin typeface="+mn-lt"/>
              </a:rPr>
              <a:t>тя-тя-тя</a:t>
            </a:r>
            <a:r>
              <a:rPr lang="ru-RU" sz="2700" dirty="0">
                <a:latin typeface="+mn-lt"/>
              </a:rPr>
              <a:t>, па-па-па и др.).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В дальнейшем путем подражания ребенок перенимает постепенно </a:t>
            </a:r>
            <a:r>
              <a:rPr lang="ru-RU" sz="2700" dirty="0" smtClean="0">
                <a:latin typeface="+mn-lt"/>
              </a:rPr>
              <a:t>все элементы </a:t>
            </a:r>
            <a:r>
              <a:rPr lang="ru-RU" sz="2700" dirty="0">
                <a:latin typeface="+mn-lt"/>
              </a:rPr>
              <a:t>звучащей речи: не только фонемы, но и тон, темп, ритм, мелодику</a:t>
            </a:r>
            <a:r>
              <a:rPr lang="ru-RU" sz="2700" dirty="0" smtClean="0">
                <a:latin typeface="+mn-lt"/>
              </a:rPr>
              <a:t>, интонацию</a:t>
            </a:r>
            <a:r>
              <a:rPr lang="ru-RU" sz="2700" dirty="0">
                <a:latin typeface="+mn-lt"/>
              </a:rPr>
              <a:t>.</a:t>
            </a:r>
            <a:br>
              <a:rPr lang="ru-RU" sz="2700" dirty="0">
                <a:latin typeface="+mn-lt"/>
              </a:rPr>
            </a:br>
            <a:r>
              <a:rPr lang="ru-RU" sz="2700" b="1" i="1" dirty="0">
                <a:latin typeface="+mn-lt"/>
              </a:rPr>
              <a:t>Во втором полугодии </a:t>
            </a:r>
            <a:r>
              <a:rPr lang="ru-RU" sz="2700" dirty="0">
                <a:latin typeface="+mn-lt"/>
              </a:rPr>
              <a:t>малыш воспринимает звукосочетания и связывает их с предметами или действиями (тик-так, дай- дай, бух). Но в это время он еще реагирует на весь комплекс воздействия: ситуацию, интонацию и слова. Все это помогает образованию временных связей (запоминание слов и реакция на них).</a:t>
            </a:r>
            <a:br>
              <a:rPr lang="ru-RU" sz="27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1324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248194"/>
            <a:ext cx="11678194" cy="62832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>
                <a:latin typeface="+mn-lt"/>
              </a:rPr>
              <a:t>В возрасте 7 — 9 мес. </a:t>
            </a:r>
            <a:r>
              <a:rPr lang="ru-RU" sz="2400" dirty="0">
                <a:latin typeface="+mn-lt"/>
              </a:rPr>
              <a:t>ребенок начинает повторять за взрослым все </a:t>
            </a:r>
            <a:r>
              <a:rPr lang="ru-RU" sz="2400" dirty="0" smtClean="0">
                <a:latin typeface="+mn-lt"/>
              </a:rPr>
              <a:t>более и </a:t>
            </a:r>
            <a:r>
              <a:rPr lang="ru-RU" sz="2400" dirty="0">
                <a:latin typeface="+mn-lt"/>
              </a:rPr>
              <a:t>более разнообразные сочетания звуков.</a:t>
            </a:r>
            <a:br>
              <a:rPr lang="ru-RU" sz="2400" dirty="0">
                <a:latin typeface="+mn-lt"/>
              </a:rPr>
            </a:br>
            <a:r>
              <a:rPr lang="ru-RU" sz="2400" b="1" i="1" dirty="0">
                <a:latin typeface="+mn-lt"/>
              </a:rPr>
              <a:t>С 10 — 11 мес</a:t>
            </a:r>
            <a:r>
              <a:rPr lang="ru-RU" sz="2400" dirty="0">
                <a:latin typeface="+mn-lt"/>
              </a:rPr>
              <a:t>. появляются реакции на </a:t>
            </a:r>
            <a:r>
              <a:rPr lang="ru-RU" sz="2400" dirty="0" smtClean="0">
                <a:latin typeface="+mn-lt"/>
              </a:rPr>
              <a:t>слова </a:t>
            </a:r>
            <a:r>
              <a:rPr lang="ru-RU" sz="2400" dirty="0">
                <a:latin typeface="+mn-lt"/>
              </a:rPr>
              <a:t>(уже независимо </a:t>
            </a:r>
            <a:r>
              <a:rPr lang="ru-RU" sz="2400" dirty="0" smtClean="0">
                <a:latin typeface="+mn-lt"/>
              </a:rPr>
              <a:t>от ситуации </a:t>
            </a:r>
            <a:r>
              <a:rPr lang="ru-RU" sz="2400" dirty="0">
                <a:latin typeface="+mn-lt"/>
              </a:rPr>
              <a:t>и интонации говорящего).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В это время особо важное значение приобретают условия, в </a:t>
            </a:r>
            <a:r>
              <a:rPr lang="ru-RU" sz="2400" dirty="0" smtClean="0">
                <a:latin typeface="+mn-lt"/>
              </a:rPr>
              <a:t>которых формируется </a:t>
            </a:r>
            <a:r>
              <a:rPr lang="ru-RU" sz="2400" dirty="0">
                <a:latin typeface="+mn-lt"/>
              </a:rPr>
              <a:t>речь ребенка </a:t>
            </a:r>
            <a:r>
              <a:rPr lang="ru-RU" sz="2400" dirty="0" smtClean="0">
                <a:latin typeface="+mn-lt"/>
              </a:rPr>
              <a:t>-правильная </a:t>
            </a:r>
            <a:r>
              <a:rPr lang="ru-RU" sz="2400" dirty="0">
                <a:latin typeface="+mn-lt"/>
              </a:rPr>
              <a:t>речь </a:t>
            </a:r>
            <a:r>
              <a:rPr lang="ru-RU" sz="2400" dirty="0" smtClean="0">
                <a:latin typeface="+mn-lt"/>
              </a:rPr>
              <a:t>окружающих 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1" i="1" dirty="0">
                <a:latin typeface="+mn-lt"/>
              </a:rPr>
              <a:t>К </a:t>
            </a:r>
            <a:r>
              <a:rPr lang="ru-RU" sz="2400" b="1" i="1" dirty="0" smtClean="0">
                <a:latin typeface="+mn-lt"/>
              </a:rPr>
              <a:t>12 месяцам </a:t>
            </a:r>
            <a:r>
              <a:rPr lang="ru-RU" sz="2400" dirty="0" smtClean="0">
                <a:latin typeface="+mn-lt"/>
              </a:rPr>
              <a:t>жизни </a:t>
            </a:r>
            <a:r>
              <a:rPr lang="ru-RU" sz="2400" dirty="0">
                <a:latin typeface="+mn-lt"/>
              </a:rPr>
              <a:t>появляются первые слова.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Итак, к концу первого года жизни у здорового ребенка появляются </a:t>
            </a:r>
            <a:r>
              <a:rPr lang="ru-RU" sz="2400" dirty="0" err="1">
                <a:latin typeface="+mn-lt"/>
              </a:rPr>
              <a:t>импрессивная</a:t>
            </a:r>
            <a:r>
              <a:rPr lang="ru-RU" sz="2400" dirty="0">
                <a:latin typeface="+mn-lt"/>
              </a:rPr>
              <a:t> и экспрессивная речь, развивается игровая деятельность, ребенок самостоятельно передвигается. На этом заканчивается доречевой период и дальше идет период совершенствования и дальнейшего развития всех сторон речи.</a:t>
            </a:r>
          </a:p>
        </p:txBody>
      </p:sp>
    </p:spTree>
    <p:extLst>
      <p:ext uri="{BB962C8B-B14F-4D97-AF65-F5344CB8AC3E}">
        <p14:creationId xmlns:p14="http://schemas.microsoft.com/office/powerpoint/2010/main" val="957717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2905" y="4023359"/>
            <a:ext cx="8626189" cy="21964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7535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 !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67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14" y="290286"/>
            <a:ext cx="10221686" cy="5370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ЧТО ТАКОЕ ПСИХОМОТОРНОЕ РАЗВИТИЕ? 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5143" y="827314"/>
            <a:ext cx="11829143" cy="584925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400" dirty="0" smtClean="0"/>
              <a:t>Оно включает в себя большой комплекс самых разных показателей. Это совершенствование рефлексов, зрения, слуха, двигательных навыков, мелкой моторики, активной и пассивной речи, эмоций, сенсорного восприятия, навыков общения и социализации – в каждом возрасте ведущие линии развития ребенка меняются. Другими словами, психомоторное развитие иллюстрирует степень зрелости разных мозговых центров на разных этапах жизни маленького человека. Так, в возрасте до года более  важное значение имеют  рефлексы крохи, в 2–3 года – речевые навыки и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400" dirty="0" smtClean="0"/>
              <a:t>мелкая моторика, в 4–5 лет – навыки общения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400" dirty="0" smtClean="0"/>
              <a:t>со сверстниками и социализации  в коллективе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400" dirty="0" smtClean="0"/>
              <a:t>малышей. </a:t>
            </a:r>
            <a:endParaRPr lang="ru-RU" sz="3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108" y="4163950"/>
            <a:ext cx="3407527" cy="251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7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Рассмотрим путь становления нервно-психического развития здорового ребенка</a:t>
            </a:r>
            <a:endParaRPr lang="ru-RU" sz="32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32229" y="1306286"/>
            <a:ext cx="11727542" cy="522514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200" b="1" dirty="0" smtClean="0"/>
              <a:t>Зрительный анализатор </a:t>
            </a:r>
            <a:r>
              <a:rPr lang="ru-RU" sz="2600" dirty="0" smtClean="0"/>
              <a:t>– центральный аппарат в познавательной деятельности. У новорожденных детей имеется врожденный рефлекс движения глаз на раздражитель. Движения глаз в этот период скачкообразны, нет устойчивого контакта между глазом и раздражителем. Затем развивается устойчивое прослеживание и  движение головы, которая следует с некоторым опозданием за движением глаз. </a:t>
            </a:r>
            <a:endParaRPr lang="ru-RU" sz="2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981" y="4426857"/>
            <a:ext cx="3367315" cy="21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19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0285" y="246743"/>
            <a:ext cx="11675291" cy="62411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latin typeface="+mn-lt"/>
              </a:rPr>
              <a:t>К </a:t>
            </a:r>
            <a:r>
              <a:rPr lang="ru-RU" sz="2600" b="1" i="1" dirty="0" smtClean="0">
                <a:latin typeface="+mn-lt"/>
              </a:rPr>
              <a:t>концу 1 месяца </a:t>
            </a:r>
            <a:r>
              <a:rPr lang="ru-RU" sz="2600" dirty="0" smtClean="0">
                <a:latin typeface="+mn-lt"/>
              </a:rPr>
              <a:t>малыш может фиксировать взгляд на предмете или  лице взрослого, находящегося сбоку, сверху, снизу. </a:t>
            </a:r>
            <a:br>
              <a:rPr lang="ru-RU" sz="2600" dirty="0" smtClean="0">
                <a:latin typeface="+mn-lt"/>
              </a:rPr>
            </a:br>
            <a:r>
              <a:rPr lang="ru-RU" sz="2600" b="1" i="1" dirty="0" smtClean="0">
                <a:latin typeface="+mn-lt"/>
              </a:rPr>
              <a:t>В первой половине 2-го месяца </a:t>
            </a:r>
            <a:r>
              <a:rPr lang="ru-RU" sz="2600" dirty="0" smtClean="0">
                <a:latin typeface="+mn-lt"/>
              </a:rPr>
              <a:t>жизни у детей формируются все сложные движения глаз: фиксация, прослеживание, малыш четко видит предмет обоими глазами . </a:t>
            </a:r>
            <a:br>
              <a:rPr lang="ru-RU" sz="2600" dirty="0" smtClean="0">
                <a:latin typeface="+mn-lt"/>
              </a:rPr>
            </a:br>
            <a:r>
              <a:rPr lang="ru-RU" sz="2600" b="1" i="1" dirty="0" smtClean="0">
                <a:latin typeface="+mn-lt"/>
              </a:rPr>
              <a:t>У детей 2-3 месяцев</a:t>
            </a:r>
            <a:r>
              <a:rPr lang="ru-RU" sz="2600" i="1" dirty="0" smtClean="0">
                <a:latin typeface="+mn-lt"/>
              </a:rPr>
              <a:t> </a:t>
            </a:r>
            <a:r>
              <a:rPr lang="ru-RU" sz="2600" dirty="0" smtClean="0">
                <a:latin typeface="+mn-lt"/>
              </a:rPr>
              <a:t>жизни длительность фиксации взглядом значительно увеличивается.</a:t>
            </a:r>
            <a:br>
              <a:rPr lang="ru-RU" sz="2600" dirty="0" smtClean="0">
                <a:latin typeface="+mn-lt"/>
              </a:rPr>
            </a:br>
            <a:r>
              <a:rPr lang="ru-RU" sz="2600" dirty="0" smtClean="0">
                <a:latin typeface="+mn-lt"/>
              </a:rPr>
              <a:t> </a:t>
            </a:r>
            <a:r>
              <a:rPr lang="ru-RU" sz="2600" b="1" i="1" dirty="0" smtClean="0">
                <a:latin typeface="+mn-lt"/>
              </a:rPr>
              <a:t>К 4-5 месяцам </a:t>
            </a:r>
            <a:r>
              <a:rPr lang="ru-RU" sz="2600" dirty="0" smtClean="0">
                <a:latin typeface="+mn-lt"/>
              </a:rPr>
              <a:t>появляются  зрительные дифференцировки. Дети первых месяцев жизни уже различают цвета,  величину предметов, пространственные соотношения и другие сенсорные качества предметов. </a:t>
            </a:r>
            <a:endParaRPr lang="ru-RU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6759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4294967295"/>
          </p:nvPr>
        </p:nvSpPr>
        <p:spPr>
          <a:xfrm>
            <a:off x="300447" y="104503"/>
            <a:ext cx="11599816" cy="65836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200" b="1" dirty="0" smtClean="0"/>
              <a:t>Слуховой анализатор</a:t>
            </a:r>
            <a:r>
              <a:rPr lang="ru-RU" sz="3200" dirty="0"/>
              <a:t> </a:t>
            </a:r>
            <a:r>
              <a:rPr lang="ru-RU" sz="2600" dirty="0" smtClean="0"/>
              <a:t>подготовлен к восприятию звуков уже к моменту рождения ребенка, но слух в первые моменты после рождения  несовершенен.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600" b="1" i="1" dirty="0" smtClean="0"/>
              <a:t>К 3-3,5 месяцам</a:t>
            </a:r>
            <a:r>
              <a:rPr lang="ru-RU" sz="2600" dirty="0"/>
              <a:t> </a:t>
            </a:r>
            <a:r>
              <a:rPr lang="ru-RU" sz="2600" dirty="0" smtClean="0"/>
              <a:t>- ребенок направляет взгляд в сторону звука.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600" b="1" i="1" dirty="0" smtClean="0"/>
              <a:t>В 4 месяца </a:t>
            </a:r>
            <a:r>
              <a:rPr lang="ru-RU" sz="2600" dirty="0" smtClean="0"/>
              <a:t>малыш прислушивается к голосу взрослого, ищет его, отвечает улыбкой, смехом, </a:t>
            </a:r>
            <a:r>
              <a:rPr lang="ru-RU" sz="2600" dirty="0" err="1" smtClean="0"/>
              <a:t>гулением</a:t>
            </a:r>
            <a:r>
              <a:rPr lang="ru-RU" sz="2600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600" b="1" i="1" dirty="0" smtClean="0"/>
              <a:t> С 5 месяцев </a:t>
            </a:r>
            <a:r>
              <a:rPr lang="ru-RU" sz="2600" dirty="0" smtClean="0"/>
              <a:t>дети различают тон голоса, адекватно на него реагируют.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600" b="1" i="1" dirty="0"/>
              <a:t>С</a:t>
            </a:r>
            <a:r>
              <a:rPr lang="ru-RU" sz="2600" b="1" i="1" dirty="0" smtClean="0"/>
              <a:t> 6 месяцев </a:t>
            </a:r>
            <a:r>
              <a:rPr lang="ru-RU" sz="2600" dirty="0" smtClean="0"/>
              <a:t>начинает</a:t>
            </a:r>
            <a:r>
              <a:rPr lang="ru-RU" sz="2600" b="1" i="1" dirty="0" smtClean="0"/>
              <a:t> </a:t>
            </a:r>
            <a:r>
              <a:rPr lang="ru-RU" sz="2600" dirty="0" smtClean="0"/>
              <a:t>формироваться фонематический слух, а заканчивается его формирование в норме к  </a:t>
            </a:r>
            <a:r>
              <a:rPr lang="ru-RU" sz="2600" dirty="0"/>
              <a:t>2 годам. </a:t>
            </a:r>
            <a:r>
              <a:rPr lang="ru-RU" sz="2600" dirty="0" smtClean="0"/>
              <a:t>(Показывает </a:t>
            </a:r>
            <a:r>
              <a:rPr lang="ru-RU" sz="2600" dirty="0"/>
              <a:t>игрушку – </a:t>
            </a:r>
            <a:r>
              <a:rPr lang="ru-RU" sz="2600" dirty="0" smtClean="0"/>
              <a:t>мишка-мышка</a:t>
            </a:r>
            <a:r>
              <a:rPr lang="ru-RU" sz="2600" dirty="0"/>
              <a:t>).</a:t>
            </a:r>
            <a:endParaRPr lang="ru-RU" sz="2600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ru-RU" sz="24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437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9007" y="246743"/>
            <a:ext cx="11779794" cy="6135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ru-RU" sz="2600" b="1" i="1" dirty="0">
                <a:solidFill>
                  <a:prstClr val="black"/>
                </a:solidFill>
              </a:rPr>
              <a:t>В возрасте 8-12 месяцев </a:t>
            </a:r>
            <a:r>
              <a:rPr lang="ru-RU" sz="2600" dirty="0">
                <a:solidFill>
                  <a:prstClr val="black"/>
                </a:solidFill>
              </a:rPr>
              <a:t>формируется начальное понимание обращенной речи. </a:t>
            </a:r>
            <a:endParaRPr lang="ru-RU" sz="2600" dirty="0" smtClean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ru-RU" sz="2600" dirty="0" err="1" smtClean="0">
                <a:solidFill>
                  <a:prstClr val="black"/>
                </a:solidFill>
              </a:rPr>
              <a:t>Слухо</a:t>
            </a:r>
            <a:r>
              <a:rPr lang="ru-RU" sz="2600" dirty="0" smtClean="0">
                <a:solidFill>
                  <a:prstClr val="black"/>
                </a:solidFill>
              </a:rPr>
              <a:t>-речевой </a:t>
            </a:r>
            <a:r>
              <a:rPr lang="ru-RU" sz="2600" dirty="0">
                <a:solidFill>
                  <a:prstClr val="black"/>
                </a:solidFill>
              </a:rPr>
              <a:t>анализатор развивается раньше других отделов, связанных с функцией речи, что вызвано созреванием слухового анализатора к моменту рождения ребенка. Но для функционирования </a:t>
            </a:r>
            <a:r>
              <a:rPr lang="ru-RU" sz="2600" dirty="0" err="1">
                <a:solidFill>
                  <a:prstClr val="black"/>
                </a:solidFill>
              </a:rPr>
              <a:t>слухо</a:t>
            </a:r>
            <a:r>
              <a:rPr lang="ru-RU" sz="2600" dirty="0">
                <a:solidFill>
                  <a:prstClr val="black"/>
                </a:solidFill>
              </a:rPr>
              <a:t>-речевого анализатора необходимо развивать у ребенка </a:t>
            </a:r>
            <a:r>
              <a:rPr lang="ru-RU" sz="2600" dirty="0" smtClean="0">
                <a:solidFill>
                  <a:prstClr val="black"/>
                </a:solidFill>
              </a:rPr>
              <a:t>слуховое</a:t>
            </a:r>
          </a:p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ru-RU" sz="2600" dirty="0" smtClean="0">
                <a:solidFill>
                  <a:prstClr val="black"/>
                </a:solidFill>
              </a:rPr>
              <a:t> </a:t>
            </a:r>
            <a:r>
              <a:rPr lang="ru-RU" sz="2600" dirty="0">
                <a:solidFill>
                  <a:prstClr val="black"/>
                </a:solidFill>
              </a:rPr>
              <a:t>сосредоточение, тонкие дифференцировки </a:t>
            </a:r>
            <a:r>
              <a:rPr lang="ru-RU" sz="2600" dirty="0" smtClean="0">
                <a:solidFill>
                  <a:prstClr val="black"/>
                </a:solidFill>
              </a:rPr>
              <a:t>на</a:t>
            </a:r>
          </a:p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ru-RU" sz="2600" dirty="0" smtClean="0">
                <a:solidFill>
                  <a:prstClr val="black"/>
                </a:solidFill>
              </a:rPr>
              <a:t> </a:t>
            </a:r>
            <a:r>
              <a:rPr lang="ru-RU" sz="2600" dirty="0">
                <a:solidFill>
                  <a:prstClr val="black"/>
                </a:solidFill>
              </a:rPr>
              <a:t>человеческий голос</a:t>
            </a:r>
            <a:r>
              <a:rPr lang="ru-RU" sz="2600" dirty="0" smtClean="0">
                <a:solidFill>
                  <a:prstClr val="black"/>
                </a:solidFill>
              </a:rPr>
              <a:t>, </a:t>
            </a:r>
            <a:r>
              <a:rPr lang="ru-RU" sz="2600" dirty="0">
                <a:solidFill>
                  <a:prstClr val="black"/>
                </a:solidFill>
              </a:rPr>
              <a:t>то есть развивать не </a:t>
            </a:r>
            <a:r>
              <a:rPr lang="ru-RU" sz="2600" dirty="0" smtClean="0">
                <a:solidFill>
                  <a:prstClr val="black"/>
                </a:solidFill>
              </a:rPr>
              <a:t>просто</a:t>
            </a:r>
          </a:p>
          <a:p>
            <a:pPr lvl="0" algn="just">
              <a:lnSpc>
                <a:spcPct val="150000"/>
              </a:lnSpc>
              <a:spcBef>
                <a:spcPts val="1000"/>
              </a:spcBef>
            </a:pPr>
            <a:r>
              <a:rPr lang="ru-RU" sz="2600" dirty="0" smtClean="0">
                <a:solidFill>
                  <a:prstClr val="black"/>
                </a:solidFill>
              </a:rPr>
              <a:t> </a:t>
            </a:r>
            <a:r>
              <a:rPr lang="ru-RU" sz="2600" dirty="0">
                <a:solidFill>
                  <a:prstClr val="black"/>
                </a:solidFill>
              </a:rPr>
              <a:t>слух, а </a:t>
            </a:r>
            <a:r>
              <a:rPr lang="ru-RU" sz="2600" dirty="0" smtClean="0">
                <a:solidFill>
                  <a:prstClr val="black"/>
                </a:solidFill>
              </a:rPr>
              <a:t>речевой </a:t>
            </a:r>
            <a:r>
              <a:rPr lang="ru-RU" sz="2600" dirty="0">
                <a:solidFill>
                  <a:prstClr val="black"/>
                </a:solidFill>
              </a:rPr>
              <a:t>слух.</a:t>
            </a:r>
          </a:p>
          <a:p>
            <a:pPr lvl="0" algn="just">
              <a:lnSpc>
                <a:spcPct val="150000"/>
              </a:lnSpc>
              <a:spcBef>
                <a:spcPts val="1000"/>
              </a:spcBef>
            </a:pPr>
            <a:endParaRPr lang="ru-RU" sz="2600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427" y="3991429"/>
            <a:ext cx="3802745" cy="23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2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145143"/>
            <a:ext cx="11625943" cy="65459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+mn-lt"/>
              </a:rPr>
              <a:t>Развитие понимания речи </a:t>
            </a:r>
            <a:r>
              <a:rPr lang="ru-RU" sz="2600" b="1" dirty="0" smtClean="0">
                <a:latin typeface="+mn-lt"/>
              </a:rPr>
              <a:t>– </a:t>
            </a:r>
            <a:r>
              <a:rPr lang="ru-RU" sz="2600" dirty="0" smtClean="0">
                <a:latin typeface="+mn-lt"/>
              </a:rPr>
              <a:t>один показателей развития здорового ребенка. Это очень сложный и длительный процесс. Важность приобретает эмоциональное общение с ребенком с первых дней жизни.</a:t>
            </a:r>
            <a:br>
              <a:rPr lang="ru-RU" sz="2600" dirty="0" smtClean="0">
                <a:latin typeface="+mn-lt"/>
              </a:rPr>
            </a:br>
            <a:r>
              <a:rPr lang="ru-RU" sz="2600" b="1" i="1" dirty="0" smtClean="0">
                <a:latin typeface="+mn-lt"/>
              </a:rPr>
              <a:t>Со второго полугодия жизни </a:t>
            </a:r>
            <a:r>
              <a:rPr lang="ru-RU" sz="2600" dirty="0" smtClean="0">
                <a:latin typeface="+mn-lt"/>
              </a:rPr>
              <a:t>у ребенка резко возрастает интерес ко всему окружающему, </a:t>
            </a:r>
            <a:r>
              <a:rPr lang="ru-RU" sz="2600" b="1" i="1" dirty="0" smtClean="0">
                <a:latin typeface="+mn-lt"/>
              </a:rPr>
              <a:t>в 7-8 месяцев </a:t>
            </a:r>
            <a:r>
              <a:rPr lang="ru-RU" sz="2600" dirty="0" smtClean="0">
                <a:latin typeface="+mn-lt"/>
              </a:rPr>
              <a:t>при правильном воспитании начинает устанавливаться связь некоторых слов с окружающими предметами, то есть формируется первичное понимание речи.</a:t>
            </a:r>
            <a:br>
              <a:rPr lang="ru-RU" sz="2600" dirty="0" smtClean="0">
                <a:latin typeface="+mn-lt"/>
              </a:rPr>
            </a:br>
            <a:r>
              <a:rPr lang="ru-RU" sz="2600" b="1" i="1" dirty="0" smtClean="0">
                <a:latin typeface="+mn-lt"/>
              </a:rPr>
              <a:t>К концу первого года </a:t>
            </a:r>
            <a:r>
              <a:rPr lang="ru-RU" sz="2600" dirty="0" smtClean="0">
                <a:latin typeface="+mn-lt"/>
              </a:rPr>
              <a:t>в результате установления большого количества разнообразных сочетаний с одним и тем же словом оно становится обобщенным. </a:t>
            </a:r>
            <a:endParaRPr lang="ru-RU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6745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2" y="145143"/>
            <a:ext cx="11297919" cy="45444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+mn-lt"/>
              </a:rPr>
              <a:t>Эмоциональное состояние</a:t>
            </a:r>
            <a:r>
              <a:rPr lang="ru-RU" sz="2600" b="1" dirty="0" smtClean="0">
                <a:latin typeface="+mn-lt"/>
              </a:rPr>
              <a:t>. </a:t>
            </a:r>
            <a:r>
              <a:rPr lang="ru-RU" sz="2600" dirty="0" smtClean="0">
                <a:latin typeface="+mn-lt"/>
              </a:rPr>
              <a:t>Эмоционально-положительные выразительные реакции возникают и развиваются под влиянием внешних воздействий на органы чувств в моменты эмоционального общения с ребенком. При установлении эмоционального контакта с ребенком уже в первые месяцы жизни можно вызвать у него улыбку. Улыбка не является прирожденной реакцией, а появляется при фиксации взора ребенка на лице взрослого или предмете. </a:t>
            </a:r>
            <a:endParaRPr lang="ru-RU" sz="26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281" y="4057504"/>
            <a:ext cx="3542083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27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1" y="145142"/>
            <a:ext cx="11625943" cy="639934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600" dirty="0" smtClean="0">
                <a:latin typeface="+mn-lt"/>
              </a:rPr>
              <a:t>                                                                             </a:t>
            </a:r>
            <a:r>
              <a:rPr lang="ru-RU" sz="2900" dirty="0" smtClean="0">
                <a:latin typeface="+mn-lt"/>
              </a:rPr>
              <a:t>Уже </a:t>
            </a:r>
            <a:r>
              <a:rPr lang="ru-RU" sz="2900" dirty="0">
                <a:latin typeface="+mn-lt"/>
              </a:rPr>
              <a:t>на втором месяце жизни ребенка </a:t>
            </a:r>
            <a:r>
              <a:rPr lang="ru-RU" sz="2900" dirty="0" smtClean="0">
                <a:latin typeface="+mn-lt"/>
              </a:rPr>
              <a:t/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> </a:t>
            </a:r>
            <a:r>
              <a:rPr lang="ru-RU" sz="2900" dirty="0" smtClean="0">
                <a:latin typeface="+mn-lt"/>
              </a:rPr>
              <a:t>                                                                    появляются          простейшие </a:t>
            </a:r>
            <a:r>
              <a:rPr lang="ru-RU" sz="2900" dirty="0">
                <a:latin typeface="+mn-lt"/>
              </a:rPr>
              <a:t>формы </a:t>
            </a:r>
            <a:r>
              <a:rPr lang="ru-RU" sz="2900" dirty="0" smtClean="0">
                <a:latin typeface="+mn-lt"/>
              </a:rPr>
              <a:t/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> </a:t>
            </a:r>
            <a:r>
              <a:rPr lang="ru-RU" sz="2900" dirty="0" smtClean="0">
                <a:latin typeface="+mn-lt"/>
              </a:rPr>
              <a:t>                                                                    доречевого </a:t>
            </a:r>
            <a:r>
              <a:rPr lang="ru-RU" sz="2900" dirty="0">
                <a:latin typeface="+mn-lt"/>
              </a:rPr>
              <a:t>общения со взрослым </a:t>
            </a:r>
            <a:r>
              <a:rPr lang="ru-RU" sz="2900" dirty="0" smtClean="0">
                <a:latin typeface="+mn-lt"/>
              </a:rPr>
              <a:t>в</a:t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> </a:t>
            </a:r>
            <a:r>
              <a:rPr lang="ru-RU" sz="2900" dirty="0" smtClean="0">
                <a:latin typeface="+mn-lt"/>
              </a:rPr>
              <a:t>                                                                    виде улыбки,  </a:t>
            </a:r>
            <a:r>
              <a:rPr lang="ru-RU" sz="2900" dirty="0">
                <a:latin typeface="+mn-lt"/>
              </a:rPr>
              <a:t>хаотичных общих движений, звуков, зрительного прослеживания за взрослым, так называемого «комплекса оживления</a:t>
            </a:r>
            <a:r>
              <a:rPr lang="ru-RU" sz="2900" dirty="0" smtClean="0">
                <a:latin typeface="+mn-lt"/>
              </a:rPr>
              <a:t>». Развитие эмоциональной сферы начинается с первых дней жизни и быстро совершенствуется. Маленькому ребенку свойственны такие реакции, как удивление, страх, смех, радость, внимание, и каждому из этих проявлений соответствуют определенные мимические движения.</a:t>
            </a:r>
            <a:endParaRPr lang="ru-RU" sz="290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05" y="326571"/>
            <a:ext cx="3745412" cy="249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797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1271</Words>
  <Application>Microsoft Office PowerPoint</Application>
  <PresentationFormat>Широкоэкранный</PresentationFormat>
  <Paragraphs>31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    МДОУ «Детский сад № 37»     Нормативы психомоторного развития детей первого года жизни </vt:lpstr>
      <vt:lpstr> ЧТО ТАКОЕ ПСИХОМОТОРНОЕ РАЗВИТИЕ?  </vt:lpstr>
      <vt:lpstr>Рассмотрим путь становления нервно-психического развития здорового ребенка</vt:lpstr>
      <vt:lpstr>К концу 1 месяца малыш может фиксировать взгляд на предмете или  лице взрослого, находящегося сбоку, сверху, снизу.  В первой половине 2-го месяца жизни у детей формируются все сложные движения глаз: фиксация, прослеживание, малыш четко видит предмет обоими глазами .  У детей 2-3 месяцев жизни длительность фиксации взглядом значительно увеличивается.  К 4-5 месяцам появляются  зрительные дифференцировки. Дети первых месяцев жизни уже различают цвета,  величину предметов, пространственные соотношения и другие сенсорные качества предметов. </vt:lpstr>
      <vt:lpstr>Презентация PowerPoint</vt:lpstr>
      <vt:lpstr>Презентация PowerPoint</vt:lpstr>
      <vt:lpstr>Развитие понимания речи – один показателей развития здорового ребенка. Это очень сложный и длительный процесс. Важность приобретает эмоциональное общение с ребенком с первых дней жизни. Со второго полугодия жизни у ребенка резко возрастает интерес ко всему окружающему, в 7-8 месяцев при правильном воспитании начинает устанавливаться связь некоторых слов с окружающими предметами, то есть формируется первичное понимание речи. К концу первого года в результате установления большого количества разнообразных сочетаний с одним и тем же словом оно становится обобщенным. </vt:lpstr>
      <vt:lpstr>Эмоциональное состояние. Эмоционально-положительные выразительные реакции возникают и развиваются под влиянием внешних воздействий на органы чувств в моменты эмоционального общения с ребенком. При установлении эмоционального контакта с ребенком уже в первые месяцы жизни можно вызвать у него улыбку. Улыбка не является прирожденной реакцией, а появляется при фиксации взора ребенка на лице взрослого или предмете. </vt:lpstr>
      <vt:lpstr>                                                                             Уже на втором месяце жизни ребенка                                                                       появляются          простейшие формы                                                                       доречевого общения со взрослым в                                                                      виде улыбки,  хаотичных общих движений, звуков, зрительного прослеживания за взрослым, так называемого «комплекса оживления». Развитие эмоциональной сферы начинается с первых дней жизни и быстро совершенствуется. Маленькому ребенку свойственны такие реакции, как удивление, страх, смех, радость, внимание, и каждому из этих проявлений соответствуют определенные мимические движения.</vt:lpstr>
      <vt:lpstr>Движение и практическая деятельность. В развитии речевой активности большое значение имеет манипулятивная, предметная и игровая активность. До 6 месяцев жизни ребенка основное место среди познавательных реакций занимают движения глаз, а после шести месяцев - двигательные реакции руки.  В 3-4 недели во время импульсных движений появляются хаотичные движения рук.   В 1-3 месяца дети приближают руки ко рту, сосут кулачки, фиксируют руки взором, угасает хватательный рефлекс.   В 3-4,5 месяца малыш тянет руки к предмету, ощупывает его.  После 5-6 месяцев ребенок перекладывает игрушки из одной руки в другую.  </vt:lpstr>
      <vt:lpstr>    В возрасте одного года здоровый ребенок самостоятельно садится, переворачивается, ползает, стоит, переступает у опоры, а нередко начинает ходить без поддержки. Предметно-игровая деятельность у детей     формируется  с 4-7 месяцев. Малыш повторно   притягивает    случайно  схваченный предмет, а затем ощупывает, рассматривает, обследует его губами и языком. Похлопывает по предмету, стучит им, размахивает      погремушкой, чтобы вызвать звучание. В 7-12 месяцев -может манипулировать одновременно двумя предметами                                                                                    .  .   </vt:lpstr>
      <vt:lpstr>     Становление речи. С момента рождения у ребенка появляются голосовые реакции: крик и плач. Правда, они еще очень далеки от звуков человеческой речи. Однако и крик, и плач способствуют развитию тонких и разнообразных движений трех отделов речевого аппарата: дыхательного, голосового, артикуляционного. Через две недели можно уже заметить, что ребенок начинает реагировать на голос говорящего: перестает плакать, прислушивается, когда к нему обращаются. К концу первого месяца его уже можно успокоить мелодичной песней (колыбельной). Далее он начинает поворачивать голову в сторону говорящего или следить за ним глазами. Вскоре малыш уже реагирует на интонацию: на ласковую — оживляется, на резкую — плачет. Около 2 мес. появляется гуление и к началу 3-го мес. — лепет (агу-угу, тя, ба-ба и т.п.).       </vt:lpstr>
      <vt:lpstr> С 5 мес. ребенок слышит звуки, видит у окружающих артикуляционные движения губ и пытается подражать. Многократное повторение какого-то определенного движения ведет к закреплению двигательного навыка. С 6 мес. ребенок путем подражания произносит отдельные слоги (ма-ма- ма, ба-ба-ба, тя-тя-тя, па-па-па и др.). В дальнейшем путем подражания ребенок перенимает постепенно все элементы звучащей речи: не только фонемы, но и тон, темп, ритм, мелодику, интонацию. Во втором полугодии малыш воспринимает звукосочетания и связывает их с предметами или действиями (тик-так, дай- дай, бух). Но в это время он еще реагирует на весь комплекс воздействия: ситуацию, интонацию и слова. Все это помогает образованию временных связей (запоминание слов и реакция на них).  </vt:lpstr>
      <vt:lpstr>В возрасте 7 — 9 мес. ребенок начинает повторять за взрослым все более и более разнообразные сочетания звуков. С 10 — 11 мес. появляются реакции на слова (уже независимо от ситуации и интонации говорящего). В это время особо важное значение приобретают условия, в которых формируется речь ребенка -правильная речь окружающих  К 12 месяцам жизни появляются первые слова. Итак, к концу первого года жизни у здорового ребенка появляются импрессивная и экспрессивная речь, развивается игровая деятельность, ребенок самостоятельно передвигается. На этом заканчивается доречевой период и дальше идет период совершенствования и дальнейшего развития всех сторон речи.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детский сад № 37 2 Морячок»     Нормативы психомоторного развития детей первого года жизни</dc:title>
  <dc:creator>Ирунька</dc:creator>
  <cp:lastModifiedBy>Ирунька</cp:lastModifiedBy>
  <cp:revision>36</cp:revision>
  <dcterms:created xsi:type="dcterms:W3CDTF">2021-04-17T11:33:26Z</dcterms:created>
  <dcterms:modified xsi:type="dcterms:W3CDTF">2021-10-28T09:17:07Z</dcterms:modified>
</cp:coreProperties>
</file>