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3" r:id="rId4"/>
    <p:sldId id="264" r:id="rId5"/>
    <p:sldId id="265" r:id="rId6"/>
    <p:sldId id="266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4221088"/>
            <a:ext cx="4357718" cy="156536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>
              <a:spcBef>
                <a:spcPts val="0"/>
              </a:spcBef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4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Гыту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Татьяна Петровна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548680"/>
            <a:ext cx="6408712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Деревья</a:t>
            </a:r>
            <a:r>
              <a:rPr kumimoji="0" lang="ru-RU" sz="6600" b="1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baseline="0" dirty="0">
                <a:solidFill>
                  <a:srgbClr val="C00000"/>
                </a:solidFill>
                <a:ea typeface="+mj-ea"/>
                <a:cs typeface="+mj-cs"/>
              </a:rPr>
              <a:t>осенью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7" name="Рисунок 6" descr="http://i.allday.ru/c5/a4/12/1316460501_autumn-tree-1.jpg"/>
          <p:cNvPicPr/>
          <p:nvPr/>
        </p:nvPicPr>
        <p:blipFill>
          <a:blip r:embed="rId2"/>
          <a:srcRect l="12200" t="9600" r="16600" b="10600"/>
          <a:stretch>
            <a:fillRect/>
          </a:stretch>
        </p:blipFill>
        <p:spPr bwMode="auto">
          <a:xfrm>
            <a:off x="357158" y="2857496"/>
            <a:ext cx="33909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cliparts.co/cliparts/pc5/rpk/pc5rpknXi.jpg"/>
          <p:cNvPicPr/>
          <p:nvPr/>
        </p:nvPicPr>
        <p:blipFill>
          <a:blip r:embed="rId3"/>
          <a:srcRect l="7917" t="6250" r="9167" b="6042"/>
          <a:stretch>
            <a:fillRect/>
          </a:stretch>
        </p:blipFill>
        <p:spPr bwMode="auto">
          <a:xfrm>
            <a:off x="5214942" y="357166"/>
            <a:ext cx="3648074" cy="3724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1.bp.blogspot.com/-svR-mb-Zlek/VgQuOnnV32I/AAAAAAAAFZs/MB8a5BN6Pb4/s1600/%25D0%25BE%25D1%2581%25D0%25B5%25D0%25BD%25D1%258C%252C%2B%25D0%25B4%25D0%25B5%25D1%2580%25D0%25B5%25D0%25B2%25D1%258C%25D1%258F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071966" cy="53578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38714" y="938194"/>
            <a:ext cx="38576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Лес, точно терем расписной,</a:t>
            </a:r>
            <a:br>
              <a:rPr lang="ru-RU" sz="2000" b="1" dirty="0"/>
            </a:br>
            <a:r>
              <a:rPr lang="ru-RU" sz="2000" b="1" dirty="0"/>
              <a:t>Лиловый, золотой, багряный,</a:t>
            </a:r>
            <a:br>
              <a:rPr lang="ru-RU" sz="2000" b="1" dirty="0"/>
            </a:br>
            <a:r>
              <a:rPr lang="ru-RU" sz="2000" b="1" dirty="0"/>
              <a:t>Веселой, пестрою стеной</a:t>
            </a:r>
            <a:br>
              <a:rPr lang="ru-RU" sz="2000" b="1" dirty="0"/>
            </a:br>
            <a:r>
              <a:rPr lang="ru-RU" sz="2000" b="1" dirty="0"/>
              <a:t>Стоит над светлою поляной.</a:t>
            </a:r>
            <a:br>
              <a:rPr lang="ru-RU" sz="2000" b="1" dirty="0"/>
            </a:br>
            <a:r>
              <a:rPr lang="ru-RU" sz="2000" b="1" dirty="0"/>
              <a:t>Березы желтою резьбой</a:t>
            </a:r>
            <a:br>
              <a:rPr lang="ru-RU" sz="2000" b="1" dirty="0"/>
            </a:br>
            <a:r>
              <a:rPr lang="ru-RU" sz="2000" b="1" dirty="0"/>
              <a:t>Блестят в лазури </a:t>
            </a:r>
            <a:r>
              <a:rPr lang="ru-RU" sz="2000" b="1" dirty="0" err="1"/>
              <a:t>голубой</a:t>
            </a:r>
            <a:r>
              <a:rPr lang="ru-RU" sz="2000" b="1" dirty="0"/>
              <a:t>,</a:t>
            </a:r>
            <a:br>
              <a:rPr lang="ru-RU" sz="2000" b="1" dirty="0"/>
            </a:br>
            <a:r>
              <a:rPr lang="ru-RU" sz="2000" b="1" dirty="0"/>
              <a:t>Как вышки, елочки темнеют,</a:t>
            </a:r>
            <a:br>
              <a:rPr lang="ru-RU" sz="2000" b="1" dirty="0"/>
            </a:br>
            <a:r>
              <a:rPr lang="ru-RU" sz="2000" b="1" dirty="0"/>
              <a:t>А между кленами синеют</a:t>
            </a:r>
            <a:br>
              <a:rPr lang="ru-RU" sz="2000" b="1" dirty="0"/>
            </a:br>
            <a:r>
              <a:rPr lang="ru-RU" sz="2000" b="1" dirty="0"/>
              <a:t>То там, то здесь в листве сквозной</a:t>
            </a:r>
            <a:br>
              <a:rPr lang="ru-RU" sz="2000" b="1" dirty="0"/>
            </a:br>
            <a:r>
              <a:rPr lang="ru-RU" sz="2000" b="1" dirty="0"/>
              <a:t>Просветы в небо, что оконца.</a:t>
            </a:r>
            <a:br>
              <a:rPr lang="ru-RU" sz="2000" b="1" dirty="0"/>
            </a:br>
            <a:r>
              <a:rPr lang="ru-RU" sz="2000" b="1" dirty="0"/>
              <a:t>Лес пахнет дубом и сосной,</a:t>
            </a:r>
            <a:br>
              <a:rPr lang="ru-RU" sz="2000" b="1" dirty="0"/>
            </a:br>
            <a:r>
              <a:rPr lang="ru-RU" sz="2000" b="1" dirty="0"/>
              <a:t>За лето высох он от солнца,</a:t>
            </a:r>
            <a:br>
              <a:rPr lang="ru-RU" sz="2000" b="1" dirty="0"/>
            </a:br>
            <a:r>
              <a:rPr lang="ru-RU" sz="2000" b="1" dirty="0"/>
              <a:t>И Осень тихою вдовой</a:t>
            </a:r>
            <a:br>
              <a:rPr lang="ru-RU" sz="2000" b="1" dirty="0"/>
            </a:br>
            <a:r>
              <a:rPr lang="ru-RU" sz="2000" b="1" dirty="0"/>
              <a:t>Вступает в пестрый терем свой.</a:t>
            </a:r>
          </a:p>
          <a:p>
            <a:r>
              <a:rPr lang="ru-RU" sz="2000" b="1" dirty="0"/>
              <a:t>                             И.Бунин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332656"/>
            <a:ext cx="71287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/>
          </a:p>
          <a:p>
            <a:endParaRPr lang="ru-RU" sz="2400" i="1" dirty="0"/>
          </a:p>
        </p:txBody>
      </p:sp>
      <p:pic>
        <p:nvPicPr>
          <p:cNvPr id="8194" name="Picture 2" descr="http://www.litsovet.ru/images/galleries/5140/3162/7a268cb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285860"/>
            <a:ext cx="3792569" cy="52149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1071546"/>
            <a:ext cx="4000528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ru-RU" dirty="0"/>
            </a:br>
            <a:r>
              <a:rPr lang="ru-RU" sz="2200" b="1" dirty="0"/>
              <a:t>Как прекрасен листопад!</a:t>
            </a:r>
            <a:br>
              <a:rPr lang="ru-RU" sz="2200" b="1" dirty="0"/>
            </a:br>
            <a:r>
              <a:rPr lang="ru-RU" sz="2200" b="1" dirty="0"/>
              <a:t>Листья жёлтые летят!</a:t>
            </a:r>
            <a:br>
              <a:rPr lang="ru-RU" sz="2200" b="1" dirty="0"/>
            </a:br>
            <a:r>
              <a:rPr lang="ru-RU" sz="2200" b="1" dirty="0"/>
              <a:t>Над землёй и над водой</a:t>
            </a:r>
            <a:br>
              <a:rPr lang="ru-RU" sz="2200" b="1" dirty="0"/>
            </a:br>
            <a:r>
              <a:rPr lang="ru-RU" sz="2200" b="1" dirty="0"/>
              <a:t>Вихрь кружится золотой!</a:t>
            </a:r>
            <a:br>
              <a:rPr lang="ru-RU" sz="2200" b="1" dirty="0"/>
            </a:br>
            <a:r>
              <a:rPr lang="ru-RU" sz="2200" b="1" dirty="0"/>
              <a:t>Осень дождички роняет</a:t>
            </a:r>
            <a:br>
              <a:rPr lang="ru-RU" sz="2200" b="1" dirty="0"/>
            </a:br>
            <a:r>
              <a:rPr lang="ru-RU" sz="2200" b="1" dirty="0"/>
              <a:t>И деревья раздевает,</a:t>
            </a:r>
            <a:br>
              <a:rPr lang="ru-RU" sz="2200" b="1" dirty="0"/>
            </a:br>
            <a:r>
              <a:rPr lang="ru-RU" sz="2200" b="1" dirty="0"/>
              <a:t>Устилая всё кругом</a:t>
            </a:r>
            <a:br>
              <a:rPr lang="ru-RU" sz="2200" b="1" dirty="0"/>
            </a:br>
            <a:r>
              <a:rPr lang="ru-RU" sz="2200" b="1" dirty="0"/>
              <a:t>Пышным сказочным ковром!</a:t>
            </a:r>
          </a:p>
          <a:p>
            <a:r>
              <a:rPr lang="ru-RU" sz="2200" b="1" dirty="0"/>
              <a:t>                                    </a:t>
            </a:r>
            <a:r>
              <a:rPr lang="ru-RU" sz="2200" b="1" dirty="0" err="1"/>
              <a:t>Е.Груданов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571480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Почему осенью с деревьев опадают листья?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332656"/>
            <a:ext cx="71287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/>
          </a:p>
          <a:p>
            <a:endParaRPr lang="ru-RU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929190" y="642918"/>
            <a:ext cx="38576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/>
              <a:t>Осенью холодно и ветрено. Солнце светит мало, и листья не могут работать так же как в теплые дни.  </a:t>
            </a:r>
          </a:p>
          <a:p>
            <a:r>
              <a:rPr lang="ru-RU" sz="2200" b="1" dirty="0"/>
              <a:t>До падения вокруг ножки листа образуется пробковый слой - тонкий слой клеток. Вода не может проникнуть в лист. Лист засыхает и отмирает. </a:t>
            </a:r>
          </a:p>
          <a:p>
            <a:r>
              <a:rPr lang="ru-RU" sz="2200" b="1" dirty="0"/>
              <a:t>Ветер срывает его с дерева. И мы наблюдаем листопад.</a:t>
            </a:r>
          </a:p>
        </p:txBody>
      </p:sp>
      <p:pic>
        <p:nvPicPr>
          <p:cNvPr id="8" name="Рисунок 7" descr="http://333v.ru/uploads/94/94957eabcad46a58c5abf1e041cb18f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91759">
            <a:off x="648131" y="514425"/>
            <a:ext cx="155099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cliparthut.com/clip-arts/1719/fall-leaves-clip-art-1719087.jpg"/>
          <p:cNvPicPr/>
          <p:nvPr/>
        </p:nvPicPr>
        <p:blipFill>
          <a:blip r:embed="rId3"/>
          <a:srcRect l="54677" t="34382" b="30070"/>
          <a:stretch>
            <a:fillRect/>
          </a:stretch>
        </p:blipFill>
        <p:spPr bwMode="auto">
          <a:xfrm rot="1966485">
            <a:off x="2778685" y="1078692"/>
            <a:ext cx="1466850" cy="1428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cliparthut.com/clip-arts/1719/fall-leaves-clip-art-1719087.jpg"/>
          <p:cNvPicPr/>
          <p:nvPr/>
        </p:nvPicPr>
        <p:blipFill>
          <a:blip r:embed="rId3"/>
          <a:srcRect l="78087" t="73893" b="1748"/>
          <a:stretch>
            <a:fillRect/>
          </a:stretch>
        </p:blipFill>
        <p:spPr bwMode="auto">
          <a:xfrm rot="1814686">
            <a:off x="715856" y="2506944"/>
            <a:ext cx="1509719" cy="149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static.freepik.com/free-photo/autumn-leaves-vector_15-10984.jpg"/>
          <p:cNvPicPr/>
          <p:nvPr/>
        </p:nvPicPr>
        <p:blipFill>
          <a:blip r:embed="rId4"/>
          <a:srcRect l="59891" t="69307" r="18693" b="7426"/>
          <a:stretch>
            <a:fillRect/>
          </a:stretch>
        </p:blipFill>
        <p:spPr bwMode="auto">
          <a:xfrm rot="1713559">
            <a:off x="2686960" y="3073390"/>
            <a:ext cx="1419231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playing-field.ru/img/2015/052121/2128821"/>
          <p:cNvPicPr/>
          <p:nvPr/>
        </p:nvPicPr>
        <p:blipFill>
          <a:blip r:embed="rId5"/>
          <a:srcRect t="31313" r="75590" b="24683"/>
          <a:stretch>
            <a:fillRect/>
          </a:stretch>
        </p:blipFill>
        <p:spPr bwMode="auto">
          <a:xfrm rot="12468722">
            <a:off x="2388059" y="4810075"/>
            <a:ext cx="1374669" cy="143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332656"/>
            <a:ext cx="71287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/>
          </a:p>
          <a:p>
            <a:endParaRPr lang="ru-RU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500694" y="642918"/>
            <a:ext cx="314327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/>
              <a:t>Большинство вечнозеленых деревьев не сбрасывают свой покров целиков с приближением холодов. </a:t>
            </a:r>
          </a:p>
          <a:p>
            <a:r>
              <a:rPr lang="ru-RU" sz="2200" b="1" dirty="0"/>
              <a:t>Это происходит постепенно и незаметно в течение всего года, поэтому мы всегда видим их зелеными.</a:t>
            </a:r>
          </a:p>
          <a:p>
            <a:endParaRPr lang="ru-RU" sz="2200" b="1" dirty="0"/>
          </a:p>
          <a:p>
            <a:endParaRPr lang="ru-RU" sz="2200" b="1" dirty="0"/>
          </a:p>
          <a:p>
            <a:endParaRPr lang="ru-RU" sz="2200" b="1" dirty="0"/>
          </a:p>
          <a:p>
            <a:endParaRPr lang="ru-RU" sz="2200" b="1" dirty="0"/>
          </a:p>
        </p:txBody>
      </p:sp>
      <p:pic>
        <p:nvPicPr>
          <p:cNvPr id="6" name="Рисунок 5" descr="http://parnasse.ru/images/photos/medium/article77055.jpg"/>
          <p:cNvPicPr/>
          <p:nvPr/>
        </p:nvPicPr>
        <p:blipFill>
          <a:blip r:embed="rId2"/>
          <a:srcRect l="31526" t="17421" r="33735"/>
          <a:stretch>
            <a:fillRect/>
          </a:stretch>
        </p:blipFill>
        <p:spPr bwMode="auto">
          <a:xfrm>
            <a:off x="357158" y="357166"/>
            <a:ext cx="350046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332656"/>
            <a:ext cx="71287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/>
          </a:p>
          <a:p>
            <a:endParaRPr lang="ru-RU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500042"/>
            <a:ext cx="84296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/>
              <a:t>Почему осенью листья окрашены по-разному?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1214423"/>
            <a:ext cx="485778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Осенью листья приобретают различную окраску. Откуда берутся</a:t>
            </a:r>
          </a:p>
          <a:p>
            <a:r>
              <a:rPr lang="ru-RU" sz="2000" b="1" dirty="0"/>
              <a:t> эти цвета? </a:t>
            </a:r>
          </a:p>
          <a:p>
            <a:r>
              <a:rPr lang="ru-RU" sz="2000" b="1" dirty="0"/>
              <a:t>Летом листья имеют зеленый цвет </a:t>
            </a:r>
          </a:p>
          <a:p>
            <a:r>
              <a:rPr lang="ru-RU" sz="2000" b="1" dirty="0"/>
              <a:t>из-за большого количества пигмента </a:t>
            </a:r>
            <a:r>
              <a:rPr lang="ru-RU" sz="2000" b="1" dirty="0">
                <a:solidFill>
                  <a:srgbClr val="92D050"/>
                </a:solidFill>
              </a:rPr>
              <a:t>хлорофилла</a:t>
            </a:r>
            <a:r>
              <a:rPr lang="ru-RU" sz="2000" b="1" dirty="0"/>
              <a:t>. В живом листе этот пигмент постоянно разрушается и вновь образуется, но происходит это только на свету.</a:t>
            </a:r>
          </a:p>
          <a:p>
            <a:r>
              <a:rPr lang="ru-RU" sz="2000" b="1" dirty="0"/>
              <a:t> Осенью же в листе хлорофилл постепенно разрушается, но из-за недостатка света разрушенный хлорофилл не успевает вновь образоваться. Тут-то и проявляются</a:t>
            </a:r>
          </a:p>
          <a:p>
            <a:r>
              <a:rPr lang="ru-RU" sz="2000" b="1" dirty="0"/>
              <a:t> в листе желтые и красные оттенки  других пигментов – </a:t>
            </a:r>
            <a:r>
              <a:rPr lang="ru-RU" sz="2000" b="1" dirty="0">
                <a:solidFill>
                  <a:srgbClr val="FFFF00"/>
                </a:solidFill>
              </a:rPr>
              <a:t>ксантофилла</a:t>
            </a:r>
            <a:r>
              <a:rPr lang="ru-RU" sz="2000" b="1" dirty="0"/>
              <a:t>, </a:t>
            </a:r>
            <a:r>
              <a:rPr lang="ru-RU" sz="2000" b="1" dirty="0">
                <a:solidFill>
                  <a:srgbClr val="FFC000"/>
                </a:solidFill>
              </a:rPr>
              <a:t>каротина</a:t>
            </a:r>
            <a:r>
              <a:rPr lang="ru-RU" sz="2000" b="1" dirty="0"/>
              <a:t>, </a:t>
            </a:r>
            <a:r>
              <a:rPr lang="ru-RU" sz="2000" b="1" dirty="0">
                <a:solidFill>
                  <a:srgbClr val="C00000"/>
                </a:solidFill>
              </a:rPr>
              <a:t>антоциана</a:t>
            </a:r>
            <a:r>
              <a:rPr lang="ru-RU" sz="2000" b="1" dirty="0"/>
              <a:t>.</a:t>
            </a:r>
          </a:p>
        </p:txBody>
      </p:sp>
      <p:pic>
        <p:nvPicPr>
          <p:cNvPr id="5122" name="Picture 2" descr="http://bestfons.ru/_ph/3/2/517653624.jpg?1473315253"/>
          <p:cNvPicPr>
            <a:picLocks noChangeAspect="1" noChangeArrowheads="1"/>
          </p:cNvPicPr>
          <p:nvPr/>
        </p:nvPicPr>
        <p:blipFill>
          <a:blip r:embed="rId2"/>
          <a:srcRect l="3295"/>
          <a:stretch>
            <a:fillRect/>
          </a:stretch>
        </p:blipFill>
        <p:spPr bwMode="auto">
          <a:xfrm>
            <a:off x="5000628" y="1500175"/>
            <a:ext cx="3806836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332656"/>
            <a:ext cx="71287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/>
          </a:p>
          <a:p>
            <a:endParaRPr lang="ru-RU" sz="2400" i="1" dirty="0"/>
          </a:p>
        </p:txBody>
      </p:sp>
      <p:pic>
        <p:nvPicPr>
          <p:cNvPr id="5" name="Рисунок 4" descr="http://steshka.ru/wp-content/uploads/2012/10/%D0%91%D0%B5%D0%B7-%D0%B8%D0%BC%D0%B5%D0%BD%D0%B8-22.jpg"/>
          <p:cNvPicPr/>
          <p:nvPr/>
        </p:nvPicPr>
        <p:blipFill>
          <a:blip r:embed="rId2"/>
          <a:srcRect l="2726" t="3401" r="16666" b="7483"/>
          <a:stretch>
            <a:fillRect/>
          </a:stretch>
        </p:blipFill>
        <p:spPr bwMode="auto">
          <a:xfrm>
            <a:off x="357158" y="357166"/>
            <a:ext cx="47910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510218" y="343852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662618" y="359092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071934" y="4143380"/>
            <a:ext cx="46434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Клен – фаворит осеннего пейзажа. </a:t>
            </a:r>
          </a:p>
          <a:p>
            <a:r>
              <a:rPr lang="ru-RU" sz="2000" b="1" dirty="0"/>
              <a:t>Это лидер по разнообразию </a:t>
            </a:r>
          </a:p>
          <a:p>
            <a:r>
              <a:rPr lang="ru-RU" sz="2000" b="1" dirty="0"/>
              <a:t>осенней окраски листьев </a:t>
            </a:r>
          </a:p>
          <a:p>
            <a:r>
              <a:rPr lang="ru-RU" sz="2000" b="1" dirty="0"/>
              <a:t>от желтого до багряно-красного цвета.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332656"/>
            <a:ext cx="71287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/>
          </a:p>
          <a:p>
            <a:endParaRPr lang="ru-RU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357818" y="1214422"/>
            <a:ext cx="35719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Осина осенью выглядит красочнее других. Этот вид может обладать самым разнообразным цветом кроны, создает неописуемо чудную картину, которую природа дарит всем. </a:t>
            </a:r>
          </a:p>
          <a:p>
            <a:r>
              <a:rPr lang="ru-RU" sz="2000" b="1" dirty="0"/>
              <a:t>Пройтись по осеннему парку или лесу, где растут осины </a:t>
            </a:r>
          </a:p>
          <a:p>
            <a:r>
              <a:rPr lang="ru-RU" sz="2000" b="1" dirty="0"/>
              <a:t>и другие деревья, будет просто замечательной идеей. </a:t>
            </a:r>
          </a:p>
          <a:p>
            <a:r>
              <a:rPr lang="ru-RU" sz="2000" b="1" dirty="0"/>
              <a:t>Наблюдая красоту окружающего мира, можно получить массу положительных эмоций </a:t>
            </a:r>
          </a:p>
          <a:p>
            <a:r>
              <a:rPr lang="ru-RU" sz="2000" b="1" dirty="0"/>
              <a:t>и зарядиться позитивным настроем.</a:t>
            </a:r>
          </a:p>
        </p:txBody>
      </p:sp>
      <p:pic>
        <p:nvPicPr>
          <p:cNvPr id="8" name="Рисунок 7" descr="http://www.stihi.ru/pics/2014/09/12/8761.jpg"/>
          <p:cNvPicPr/>
          <p:nvPr/>
        </p:nvPicPr>
        <p:blipFill>
          <a:blip r:embed="rId2"/>
          <a:srcRect l="10743" t="3632" r="38780" b="25427"/>
          <a:stretch>
            <a:fillRect/>
          </a:stretch>
        </p:blipFill>
        <p:spPr bwMode="auto">
          <a:xfrm>
            <a:off x="357158" y="357166"/>
            <a:ext cx="492922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grafamania.net/uploads/posts/2013-08/1376705526_gl-1.jpg"/>
          <p:cNvPicPr/>
          <p:nvPr/>
        </p:nvPicPr>
        <p:blipFill>
          <a:blip r:embed="rId3"/>
          <a:srcRect l="3367" t="4620" r="2083" b="10231"/>
          <a:stretch>
            <a:fillRect/>
          </a:stretch>
        </p:blipFill>
        <p:spPr bwMode="auto">
          <a:xfrm>
            <a:off x="2928926" y="357166"/>
            <a:ext cx="235745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332656"/>
            <a:ext cx="71287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/>
          </a:p>
          <a:p>
            <a:endParaRPr lang="ru-RU" sz="2400" i="1" dirty="0"/>
          </a:p>
        </p:txBody>
      </p:sp>
      <p:pic>
        <p:nvPicPr>
          <p:cNvPr id="5" name="Рисунок 4" descr="http://zodorov.ru/les-nashe-bogatstvo-dlya-detej-starshej-gruppi/9164_html_460a0973.jpg"/>
          <p:cNvPicPr/>
          <p:nvPr/>
        </p:nvPicPr>
        <p:blipFill>
          <a:blip r:embed="rId2"/>
          <a:srcRect l="4754" t="6355" r="10164" b="6916"/>
          <a:stretch>
            <a:fillRect/>
          </a:stretch>
        </p:blipFill>
        <p:spPr bwMode="auto">
          <a:xfrm>
            <a:off x="285720" y="357166"/>
            <a:ext cx="514353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thumbs.dreamstime.com/z/%D0%B2%D0%B5%D1%82%D0%B2%D1%8C-%D1%80%D1%8F%D0%B1%D0%B8%D0%BD%D1%8B-%D1%81-rowanberries-%D0%B8-%D0%BB%D0%B8%D1%81%D1%82%D1%8C%D1%8F%D0%BC%D0%B8-%D0%B2%D0%B5%D0%BA%D1%82%D0%BE%D1%80-26733733.jpg"/>
          <p:cNvPicPr/>
          <p:nvPr/>
        </p:nvPicPr>
        <p:blipFill>
          <a:blip r:embed="rId3"/>
          <a:srcRect l="3046" t="1906" r="35042" b="43243"/>
          <a:stretch>
            <a:fillRect/>
          </a:stretch>
        </p:blipFill>
        <p:spPr bwMode="auto">
          <a:xfrm rot="16200000">
            <a:off x="3102750" y="254775"/>
            <a:ext cx="2143145" cy="2347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572132" y="1000108"/>
            <a:ext cx="32861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Листья рябины осенью проходят три стадии окрашивания. </a:t>
            </a:r>
          </a:p>
          <a:p>
            <a:r>
              <a:rPr lang="ru-RU" sz="2000" b="1" dirty="0"/>
              <a:t>Желтые вначале, они плавно приобретают оттенки оранжевого </a:t>
            </a:r>
          </a:p>
          <a:p>
            <a:r>
              <a:rPr lang="ru-RU" sz="2000" b="1" dirty="0"/>
              <a:t>(от легкого до интенсивного). </a:t>
            </a:r>
          </a:p>
          <a:p>
            <a:r>
              <a:rPr lang="ru-RU" sz="2000" b="1" dirty="0"/>
              <a:t>И в конце окрашиваются в багряную цветовую палитру. </a:t>
            </a:r>
          </a:p>
          <a:p>
            <a:r>
              <a:rPr lang="ru-RU" sz="2000" b="1" dirty="0"/>
              <a:t>Осенняя крона растения пылает золотистыми, оранжевыми и терракотовыми тонами.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445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Артем Бежин</cp:lastModifiedBy>
  <cp:revision>61</cp:revision>
  <dcterms:created xsi:type="dcterms:W3CDTF">2013-07-29T17:42:42Z</dcterms:created>
  <dcterms:modified xsi:type="dcterms:W3CDTF">2021-10-28T10:17:43Z</dcterms:modified>
</cp:coreProperties>
</file>