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D334-5AFD-4528-8DCA-9A47A84286CC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D5502-53E5-41E8-9967-2B38908D1B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D25B6-014C-49B4-9B6F-5D937A4D592D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0ACB-70B6-41A9-9977-0D313DD72B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5470C-BCE8-4D58-916D-00F13D9AB303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94512-BC2F-4F4B-896E-70E3DFF9ED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6D8E4-0D0C-451F-BFA1-2AB98C730425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9CF81-AC4D-4767-B487-BDEB5558D8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99A48-0191-4F65-8702-0A60CFEA5047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E10F-3361-43D0-B893-C39672330F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F1CDB-7A6A-4AF7-A566-AA5A0B8C4307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EB3C3-07BB-47CA-BCC2-46E609B61A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126B-652D-4C65-9896-3EAF393EC171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6C3A-9194-4C7B-97B7-3916B0AE28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983B6-42E0-443E-8526-D593E48C6135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5412E-6EC8-4D1C-8F8E-5DB8587068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C222F-A7A2-48DE-8930-9F9DFCC81D8D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0899-3DAB-4497-B09B-BE848A32A5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7015B-7A9B-4E26-817E-702B708C5E09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EF222-9FB8-44F9-B529-DBFBE55CA9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BB30A-9FFC-4E90-8A9A-CB5BA90DBAC3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421CA-85B7-43FB-A16B-88EF192C7D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62276-A34E-42FD-B83F-982D3A2E4BFE}" type="datetimeFigureOut">
              <a:rPr lang="ru-RU"/>
              <a:pPr>
                <a:defRPr/>
              </a:pPr>
              <a:t>08.11.2016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FED266-DACD-4F8F-BEB7-E88D8651DD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188" y="3789363"/>
            <a:ext cx="7772400" cy="1470025"/>
          </a:xfrm>
        </p:spPr>
        <p:txBody>
          <a:bodyPr rtlCol="0">
            <a:normAutofit fontScale="90000"/>
          </a:bodyPr>
          <a:lstStyle/>
          <a:p>
            <a:pPr algn="r">
              <a:spcAft>
                <a:spcPts val="0"/>
              </a:spcAft>
              <a:defRPr/>
            </a:pPr>
            <a:r>
              <a:rPr lang="ru-RU" b="1" cap="all" dirty="0"/>
              <a:t> 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200" dirty="0">
                <a:solidFill>
                  <a:srgbClr val="0000FF"/>
                </a:solidFill>
              </a:rPr>
              <a:t>Воспитатели: </a:t>
            </a:r>
            <a:br>
              <a:rPr lang="ru-RU" sz="2200" dirty="0">
                <a:solidFill>
                  <a:srgbClr val="0000FF"/>
                </a:solidFill>
              </a:rPr>
            </a:br>
            <a:r>
              <a:rPr lang="ru-RU" sz="2200" dirty="0">
                <a:solidFill>
                  <a:srgbClr val="0000FF"/>
                </a:solidFill>
              </a:rPr>
              <a:t>Колесникова Екатерина Васильевна</a:t>
            </a:r>
            <a:br>
              <a:rPr lang="ru-RU" sz="2200" dirty="0">
                <a:solidFill>
                  <a:srgbClr val="0000FF"/>
                </a:solidFill>
              </a:rPr>
            </a:br>
            <a:r>
              <a:rPr lang="ru-RU" sz="2200" dirty="0">
                <a:solidFill>
                  <a:srgbClr val="0000FF"/>
                </a:solidFill>
              </a:rPr>
              <a:t>Фролова Татьяна Борисовна</a:t>
            </a:r>
            <a:r>
              <a:rPr lang="ru-RU" sz="4000" dirty="0">
                <a:solidFill>
                  <a:srgbClr val="0000FF"/>
                </a:solidFill>
              </a:rPr>
              <a:t/>
            </a:r>
            <a:br>
              <a:rPr lang="ru-RU" sz="4000" dirty="0">
                <a:solidFill>
                  <a:srgbClr val="0000FF"/>
                </a:solidFill>
              </a:rPr>
            </a:b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204864"/>
            <a:ext cx="691224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solidFill>
                  <a:srgbClr val="0000FF"/>
                </a:solidFill>
                <a:latin typeface="+mn-lt"/>
                <a:cs typeface="+mn-cs"/>
              </a:rPr>
              <a:t>Пособия ДЛЯ РАЗВИТИЯ ДЕТСКОГО ТВОРЧЕСТВА ПОСРЕДСТВОМ </a:t>
            </a: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/>
            </a:r>
            <a:b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</a:br>
            <a:r>
              <a:rPr lang="ru-RU" sz="2800" b="1" cap="all" dirty="0">
                <a:solidFill>
                  <a:srgbClr val="0000FF"/>
                </a:solidFill>
                <a:latin typeface="+mn-lt"/>
                <a:cs typeface="+mn-cs"/>
              </a:rPr>
              <a:t>МЕТОДОВ ТРИЗ</a:t>
            </a:r>
            <a:endParaRPr lang="ru-RU" sz="2800" dirty="0">
              <a:solidFill>
                <a:srgbClr val="0000FF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28700"/>
            <a:ext cx="8043490" cy="1143000"/>
          </a:xfrm>
        </p:spPr>
        <p:txBody>
          <a:bodyPr rtlCol="0">
            <a:noAutofit/>
          </a:bodyPr>
          <a:lstStyle/>
          <a:p>
            <a:pPr>
              <a:spcAft>
                <a:spcPts val="0"/>
              </a:spcAft>
              <a:defRPr/>
            </a:pPr>
            <a:r>
              <a:rPr lang="ru-RU" sz="2000" b="1" cap="all" dirty="0" smtClean="0">
                <a:solidFill>
                  <a:srgbClr val="0000FF"/>
                </a:solidFill>
              </a:rPr>
              <a:t>Пособие</a:t>
            </a:r>
            <a:r>
              <a:rPr lang="ru-RU" sz="2000" b="1" i="1" dirty="0">
                <a:solidFill>
                  <a:srgbClr val="0000FF"/>
                </a:solidFill>
              </a:rPr>
              <a:t/>
            </a:r>
            <a:br>
              <a:rPr lang="ru-RU" sz="2000" b="1" i="1" dirty="0">
                <a:solidFill>
                  <a:srgbClr val="0000FF"/>
                </a:solidFill>
              </a:rPr>
            </a:br>
            <a:r>
              <a:rPr lang="ru-RU" sz="2000" b="1" cap="all" dirty="0">
                <a:solidFill>
                  <a:srgbClr val="0000FF"/>
                </a:solidFill>
              </a:rPr>
              <a:t>имена признаков «Пароход»</a:t>
            </a:r>
            <a:r>
              <a:rPr lang="ru-RU" sz="2000" b="1" dirty="0">
                <a:solidFill>
                  <a:srgbClr val="0000FF"/>
                </a:solidFill>
              </a:rPr>
              <a:t/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Цель</a:t>
            </a:r>
            <a:r>
              <a:rPr lang="ru-RU" sz="2000" b="1" dirty="0">
                <a:solidFill>
                  <a:srgbClr val="0000FF"/>
                </a:solidFill>
              </a:rPr>
              <a:t>: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i="1" dirty="0">
                <a:solidFill>
                  <a:srgbClr val="0000FF"/>
                </a:solidFill>
              </a:rPr>
              <a:t>с</a:t>
            </a:r>
            <a:r>
              <a:rPr lang="ru-RU" sz="2000" i="1" dirty="0" smtClean="0">
                <a:solidFill>
                  <a:srgbClr val="0000FF"/>
                </a:solidFill>
              </a:rPr>
              <a:t>оздание </a:t>
            </a:r>
            <a:r>
              <a:rPr lang="ru-RU" sz="2000" i="1" dirty="0">
                <a:solidFill>
                  <a:srgbClr val="0000FF"/>
                </a:solidFill>
              </a:rPr>
              <a:t>дидактических условий для становления коммуникативной компетентности дошкольников, через усвоение ими набора Имен признаков объектов материального мира. </a:t>
            </a:r>
            <a:r>
              <a:rPr lang="ru-RU" i="1" dirty="0">
                <a:solidFill>
                  <a:srgbClr val="0000FF"/>
                </a:solidFill>
              </a:rPr>
              <a:t/>
            </a:r>
            <a:br>
              <a:rPr lang="ru-RU" i="1" dirty="0">
                <a:solidFill>
                  <a:srgbClr val="0000FF"/>
                </a:solidFill>
              </a:rPr>
            </a:br>
            <a:endParaRPr lang="ru-RU" i="1" dirty="0">
              <a:solidFill>
                <a:srgbClr val="0000FF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1259632" y="2132856"/>
            <a:ext cx="6264696" cy="3672408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0850" y="549275"/>
            <a:ext cx="8081963" cy="1050925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00FF"/>
                </a:solidFill>
              </a:rPr>
              <a:t>ПОСОБИЕ </a:t>
            </a:r>
            <a:r>
              <a:rPr lang="ru-RU" sz="2200" b="1" i="1" dirty="0" smtClean="0">
                <a:solidFill>
                  <a:srgbClr val="0000FF"/>
                </a:solidFill>
              </a:rPr>
              <a:t/>
            </a:r>
            <a:br>
              <a:rPr lang="ru-RU" sz="2200" b="1" i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«ЗАГАДОЧНАЯ КОРОБОЧКА»</a:t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Цель:  </a:t>
            </a:r>
            <a:r>
              <a:rPr lang="ru-RU" sz="2200" i="1" dirty="0">
                <a:solidFill>
                  <a:srgbClr val="0000FF"/>
                </a:solidFill>
              </a:rPr>
              <a:t>п</a:t>
            </a:r>
            <a:r>
              <a:rPr lang="ru-RU" sz="2200" i="1" dirty="0" smtClean="0">
                <a:solidFill>
                  <a:srgbClr val="0000FF"/>
                </a:solidFill>
              </a:rPr>
              <a:t>омочь </a:t>
            </a:r>
            <a:r>
              <a:rPr lang="ru-RU" sz="2200" i="1" dirty="0" smtClean="0">
                <a:solidFill>
                  <a:srgbClr val="0000FF"/>
                </a:solidFill>
              </a:rPr>
              <a:t>детям осознать возможности тактильного анализатора</a:t>
            </a:r>
            <a:r>
              <a:rPr lang="ru-RU" sz="2000" i="1" dirty="0" smtClean="0">
                <a:solidFill>
                  <a:srgbClr val="0000FF"/>
                </a:solidFill>
              </a:rPr>
              <a:t>.</a:t>
            </a:r>
            <a:r>
              <a:rPr lang="ru-RU" sz="4000" i="1" dirty="0" smtClean="0">
                <a:solidFill>
                  <a:srgbClr val="0000FF"/>
                </a:solidFill>
              </a:rPr>
              <a:t/>
            </a:r>
            <a:br>
              <a:rPr lang="ru-RU" sz="4000" i="1" dirty="0" smtClean="0">
                <a:solidFill>
                  <a:srgbClr val="0000FF"/>
                </a:solidFill>
              </a:rPr>
            </a:br>
            <a:endParaRPr lang="ru-RU" sz="4000" i="1" dirty="0" smtClean="0">
              <a:solidFill>
                <a:srgbClr val="0000FF"/>
              </a:solidFill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1691680" y="1484784"/>
            <a:ext cx="5976664" cy="4565104"/>
          </a:xfr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376"/>
            <a:ext cx="8362950" cy="2290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00FF"/>
                </a:solidFill>
              </a:rPr>
              <a:t>ПОСОБИЕ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«СИСТЕМНЫЙ ОПЕРАТОР»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Цель:</a:t>
            </a:r>
            <a:r>
              <a:rPr lang="ru-RU" sz="2000" dirty="0">
                <a:solidFill>
                  <a:srgbClr val="0000FF"/>
                </a:solidFill>
              </a:rPr>
              <a:t> </a:t>
            </a:r>
            <a:r>
              <a:rPr lang="ru-RU" sz="2000" i="1" dirty="0" smtClean="0">
                <a:solidFill>
                  <a:srgbClr val="0000FF"/>
                </a:solidFill>
              </a:rPr>
              <a:t>формировать </a:t>
            </a:r>
            <a:r>
              <a:rPr lang="ru-RU" sz="2000" i="1" dirty="0">
                <a:solidFill>
                  <a:srgbClr val="0000FF"/>
                </a:solidFill>
              </a:rPr>
              <a:t>у ребёнка умение анализировать </a:t>
            </a:r>
            <a:r>
              <a:rPr lang="ru-RU" sz="2000" i="1" dirty="0" smtClean="0">
                <a:solidFill>
                  <a:srgbClr val="0000FF"/>
                </a:solidFill>
              </a:rPr>
              <a:t>и описывать </a:t>
            </a:r>
            <a:r>
              <a:rPr lang="ru-RU" sz="2000" i="1" dirty="0">
                <a:solidFill>
                  <a:srgbClr val="0000FF"/>
                </a:solidFill>
              </a:rPr>
              <a:t>систему связей любого объекта материального мира: его назначение, динамику развития в определённый отрезок времени, признаки и строение </a:t>
            </a:r>
            <a:r>
              <a:rPr lang="ru-RU" sz="2000" i="1" dirty="0" smtClean="0">
                <a:solidFill>
                  <a:srgbClr val="0000FF"/>
                </a:solidFill>
              </a:rPr>
              <a:t>и др.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16386" name="Объект 3"/>
          <p:cNvPicPr>
            <a:picLocks noGrp="1"/>
          </p:cNvPicPr>
          <p:nvPr>
            <p:ph idx="1"/>
          </p:nvPr>
        </p:nvPicPr>
        <p:blipFill>
          <a:blip r:embed="rId2"/>
          <a:srcRect t="6178" r="1350" b="15569"/>
          <a:stretch>
            <a:fillRect/>
          </a:stretch>
        </p:blipFill>
        <p:spPr>
          <a:xfrm>
            <a:off x="2411760" y="2132856"/>
            <a:ext cx="4608512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00FF"/>
                </a:solidFill>
              </a:rPr>
              <a:t>«АРИЗ» </a:t>
            </a:r>
            <a:r>
              <a:rPr lang="ru-RU" sz="2200" dirty="0" smtClean="0">
                <a:solidFill>
                  <a:srgbClr val="0000FF"/>
                </a:solidFill>
              </a:rPr>
              <a:t/>
            </a:r>
            <a:br>
              <a:rPr lang="ru-RU" sz="2200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(алгоритм решения изобретательских задач)</a:t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Цель -</a:t>
            </a:r>
            <a:r>
              <a:rPr lang="ru-RU" sz="2200" dirty="0" smtClean="0">
                <a:solidFill>
                  <a:srgbClr val="0000FF"/>
                </a:solidFill>
              </a:rPr>
              <a:t> </a:t>
            </a:r>
            <a:r>
              <a:rPr lang="ru-RU" sz="2200" i="1" dirty="0" smtClean="0">
                <a:solidFill>
                  <a:srgbClr val="0000FF"/>
                </a:solidFill>
              </a:rPr>
              <a:t>научить детей при решении творческой задачи наделять объект противоположными значениями одного признака с точки зрения двух разных требований (согласно способам разрешения противоречия). </a:t>
            </a:r>
            <a:br>
              <a:rPr lang="ru-RU" sz="2200" i="1" dirty="0" smtClean="0">
                <a:solidFill>
                  <a:srgbClr val="0000FF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635896" y="2420888"/>
            <a:ext cx="1911350" cy="3095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ПОСОБИЕ </a:t>
            </a:r>
            <a:r>
              <a:rPr lang="ru-RU" sz="2000" b="1" i="1" dirty="0" smtClean="0">
                <a:solidFill>
                  <a:srgbClr val="0000FF"/>
                </a:solidFill>
              </a:rPr>
              <a:t/>
            </a:r>
            <a:br>
              <a:rPr lang="ru-RU" sz="2000" b="1" i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«ВРЕМЕННАЯ МАТРЕШКА»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Цель: </a:t>
            </a:r>
            <a:r>
              <a:rPr lang="ru-RU" sz="2000" i="1" dirty="0" smtClean="0">
                <a:solidFill>
                  <a:srgbClr val="0000FF"/>
                </a:solidFill>
              </a:rPr>
              <a:t>создание дидактических условий для становления знания и овладения детьми качественной характеристикой временных эталонов («кусочков времени»).</a:t>
            </a:r>
            <a:r>
              <a:rPr lang="ru-RU" sz="2000" b="1" i="1" dirty="0" smtClean="0">
                <a:solidFill>
                  <a:srgbClr val="0000FF"/>
                </a:solidFill>
              </a:rPr>
              <a:t/>
            </a:r>
            <a:br>
              <a:rPr lang="ru-RU" sz="2000" b="1" i="1" dirty="0" smtClean="0">
                <a:solidFill>
                  <a:srgbClr val="0000FF"/>
                </a:solidFill>
              </a:rPr>
            </a:br>
            <a:r>
              <a:rPr lang="ru-RU" sz="1600" b="1" dirty="0" smtClean="0">
                <a:solidFill>
                  <a:srgbClr val="0000FF"/>
                </a:solidFill>
              </a:rPr>
              <a:t/>
            </a:r>
            <a:br>
              <a:rPr lang="ru-RU" sz="1600" b="1" dirty="0" smtClean="0">
                <a:solidFill>
                  <a:srgbClr val="0000FF"/>
                </a:solidFill>
              </a:rPr>
            </a:br>
            <a:endParaRPr lang="ru-RU" sz="1600" b="1" dirty="0" smtClean="0">
              <a:solidFill>
                <a:srgbClr val="0000FF"/>
              </a:solidFill>
            </a:endParaRPr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331640" y="2132856"/>
            <a:ext cx="6769100" cy="304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DSC_13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1" t="8535" r="7968"/>
          <a:stretch/>
        </p:blipFill>
        <p:spPr bwMode="auto">
          <a:xfrm>
            <a:off x="1403648" y="1772816"/>
            <a:ext cx="5974955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FF"/>
                </a:solidFill>
                <a:latin typeface="+mj-lt"/>
              </a:rPr>
              <a:t>ПОСОБИЕ </a:t>
            </a:r>
            <a:r>
              <a:rPr lang="ru-RU" sz="2000" b="1" i="1" dirty="0">
                <a:solidFill>
                  <a:srgbClr val="0000FF"/>
                </a:solidFill>
                <a:latin typeface="+mj-lt"/>
              </a:rPr>
              <a:t/>
            </a:r>
            <a:br>
              <a:rPr lang="ru-RU" sz="2000" b="1" i="1" dirty="0">
                <a:solidFill>
                  <a:srgbClr val="0000FF"/>
                </a:solidFill>
                <a:latin typeface="+mj-lt"/>
              </a:rPr>
            </a:br>
            <a:r>
              <a:rPr lang="ru-RU" sz="2000" b="1" dirty="0">
                <a:solidFill>
                  <a:srgbClr val="0000FF"/>
                </a:solidFill>
                <a:latin typeface="+mj-lt"/>
              </a:rPr>
              <a:t>«КРУГИ ЛУЛЛИЯ»</a:t>
            </a:r>
            <a:br>
              <a:rPr lang="ru-RU" sz="2000" b="1" dirty="0">
                <a:solidFill>
                  <a:srgbClr val="0000FF"/>
                </a:solidFill>
                <a:latin typeface="+mj-lt"/>
              </a:rPr>
            </a:br>
            <a:r>
              <a:rPr lang="ru-RU" sz="2000" b="1" dirty="0">
                <a:solidFill>
                  <a:srgbClr val="0000FF"/>
                </a:solidFill>
                <a:latin typeface="+mj-lt"/>
              </a:rPr>
              <a:t>Цель: </a:t>
            </a:r>
            <a:r>
              <a:rPr lang="ru-RU" sz="2000" i="1" dirty="0">
                <a:solidFill>
                  <a:srgbClr val="0000FF"/>
                </a:solidFill>
                <a:latin typeface="+mj-lt"/>
              </a:rPr>
              <a:t>уточнять знания дошкольников в различных предметных областях;  развивать вариативность воображаемых образов.</a:t>
            </a:r>
            <a:r>
              <a:rPr lang="ru-RU" sz="2000" i="1" dirty="0">
                <a:latin typeface="+mj-lt"/>
              </a:rPr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ДИДАКТИЧЕСКАЯ ИГРА </a:t>
            </a:r>
            <a:r>
              <a:rPr lang="ru-RU" sz="2000" b="1" i="1" dirty="0">
                <a:solidFill>
                  <a:srgbClr val="0000FF"/>
                </a:solidFill>
              </a:rPr>
              <a:t/>
            </a:r>
            <a:br>
              <a:rPr lang="ru-RU" sz="2000" b="1" i="1" dirty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«МАЛЕНЬКИЕ ЧЕЛОВЕЧЬКИ (МЧ)»</a:t>
            </a:r>
            <a:r>
              <a:rPr lang="ru-RU" sz="2000" b="1" dirty="0">
                <a:solidFill>
                  <a:srgbClr val="0000FF"/>
                </a:solidFill>
              </a:rPr>
              <a:t/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Цель: </a:t>
            </a:r>
            <a:r>
              <a:rPr lang="ru-RU" sz="2000" i="1" dirty="0" smtClean="0">
                <a:solidFill>
                  <a:srgbClr val="0000FF"/>
                </a:solidFill>
              </a:rPr>
              <a:t>формировать </a:t>
            </a:r>
            <a:r>
              <a:rPr lang="ru-RU" sz="2000" i="1" dirty="0">
                <a:solidFill>
                  <a:srgbClr val="0000FF"/>
                </a:solidFill>
              </a:rPr>
              <a:t>представления детей о свойствах </a:t>
            </a:r>
            <a:r>
              <a:rPr lang="ru-RU" sz="2000" i="1" dirty="0" smtClean="0">
                <a:solidFill>
                  <a:srgbClr val="0000FF"/>
                </a:solidFill>
              </a:rPr>
              <a:t>жидких, твердых и газообразных веществах; обучать </a:t>
            </a:r>
            <a:r>
              <a:rPr lang="ru-RU" sz="2000" i="1" dirty="0">
                <a:solidFill>
                  <a:srgbClr val="0000FF"/>
                </a:solidFill>
              </a:rPr>
              <a:t>умению сравнивать и анализировать свойства </a:t>
            </a:r>
            <a:r>
              <a:rPr lang="ru-RU" sz="2000" i="1" dirty="0" smtClean="0">
                <a:solidFill>
                  <a:srgbClr val="0000FF"/>
                </a:solidFill>
              </a:rPr>
              <a:t>объектов.</a:t>
            </a:r>
            <a:r>
              <a:rPr lang="ru-RU" sz="2000" i="1" dirty="0">
                <a:solidFill>
                  <a:srgbClr val="0000FF"/>
                </a:solidFill>
              </a:rPr>
              <a:t/>
            </a:r>
            <a:br>
              <a:rPr lang="ru-RU" sz="2000" i="1" dirty="0">
                <a:solidFill>
                  <a:srgbClr val="0000FF"/>
                </a:solidFill>
              </a:rPr>
            </a:br>
            <a:endParaRPr lang="ru-RU" sz="2000" i="1" dirty="0">
              <a:solidFill>
                <a:srgbClr val="0000FF"/>
              </a:solidFill>
            </a:endParaRPr>
          </a:p>
        </p:txBody>
      </p:sp>
      <p:pic>
        <p:nvPicPr>
          <p:cNvPr id="2050" name="Picture 2" descr="C:\Users\Татьяна\Desktop\DSC_13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400" y="3573015"/>
            <a:ext cx="3779912" cy="2125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ьяна\Desktop\DSC_13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4101" r="14533" b="28264"/>
          <a:stretch/>
        </p:blipFill>
        <p:spPr bwMode="auto">
          <a:xfrm>
            <a:off x="1907704" y="1988840"/>
            <a:ext cx="5331304" cy="1843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701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  Воспитатели:  Колесникова Екатерина Васильевна Фролова Татьяна Борисовна </vt:lpstr>
      <vt:lpstr>Пособие имена признаков «Пароход» Цель: создание дидактических условий для становления коммуникативной компетентности дошкольников, через усвоение ими набора Имен признаков объектов материального мира.  </vt:lpstr>
      <vt:lpstr>ПОСОБИЕ  «ЗАГАДОЧНАЯ КОРОБОЧКА» Цель:  помочь детям осознать возможности тактильного анализатора. </vt:lpstr>
      <vt:lpstr>ПОСОБИЕ «СИСТЕМНЫЙ ОПЕРАТОР» Цель: формировать у ребёнка умение анализировать и описывать систему связей любого объекта материального мира: его назначение, динамику развития в определённый отрезок времени, признаки и строение и др.</vt:lpstr>
      <vt:lpstr>«АРИЗ»  (алгоритм решения изобретательских задач) Цель - научить детей при решении творческой задачи наделять объект противоположными значениями одного признака с точки зрения двух разных требований (согласно способам разрешения противоречия).   </vt:lpstr>
      <vt:lpstr>ПОСОБИЕ  «ВРЕМЕННАЯ МАТРЕШКА» Цель: создание дидактических условий для становления знания и овладения детьми качественной характеристикой временных эталонов («кусочков времени»).  </vt:lpstr>
      <vt:lpstr>Презентация PowerPoint</vt:lpstr>
      <vt:lpstr>ДИДАКТИЧЕСКАЯ ИГРА  «МАЛЕНЬКИЕ ЧЕЛОВЕЧЬКИ (МЧ)» Цель: формировать представления детей о свойствах жидких, твердых и газообразных веществах; обучать умению сравнивать и анализировать свойства объектов.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литературе</dc:title>
  <dc:creator>Наталья</dc:creator>
  <cp:lastModifiedBy>Татьяна</cp:lastModifiedBy>
  <cp:revision>13</cp:revision>
  <dcterms:created xsi:type="dcterms:W3CDTF">2014-10-17T02:15:58Z</dcterms:created>
  <dcterms:modified xsi:type="dcterms:W3CDTF">2016-11-08T15:53:27Z</dcterms:modified>
</cp:coreProperties>
</file>