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95A3B-C800-4278-87A7-EEFFBA179692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CA688-1B14-4745-8592-4C3C6DA34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439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CA688-1B14-4745-8592-4C3C6DA349A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7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444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2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5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41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49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12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951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40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63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3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0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F9AC9-E3B2-424C-B131-6ECFAE583713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1B605-C5C8-4B6D-BD8C-37845AAC18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7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go.mail.ru/redir?src=7891b2&amp;via_page=1&amp;type=sr&amp;redir=eJzLKCkpsNLXLyotLk5KzCnRKy5I0isq1c9OLCrJzMvO1E3JqUzULShKrUrNK0lMzszUTcvP080vTs3TyyjJzWFgMDQ1szAxsDA3NWHY87L-QVRV2Lwsvx7jhiUTNgMAEekib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o.mail.ru/redir?src=8ad3e4&amp;via_page=1&amp;type=sr&amp;redir=eJzLKCkpsNLXLy8v10tJLcnOLMhPSc3JztQrKtW3MDTXzawqTc5ITM3VTS_KTKrUyyjJzWFgMDQ1szAxMLW0tGRYxHT3ckdMxf_N_itqNTcyeAAAZogci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redir?src=7891b2&amp;via_page=1&amp;type=sr&amp;redir=eJzLKCkpsNLXLyotLk5KzCnRKy5I0isq1c9OLCrJzMvO1E3JqUzULShKrUrNK0lMzszUTcvP080vTs3TyyjJzWFgMDQ1szAxsDA3NWHY87L-QVRV2Lwsvx7jhiUTNgMAEekib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o.mail.ru/redir?src=52d854&amp;via_page=1&amp;type=sr&amp;redir=eJzLKCkpsNLXT8vVKyjQKyrVT0otSk3PLEnVLSjKLMpPKdXNTiwqyczLztQt1s1LTCnILK5MzM3UyyjJzWFgMDQ1szQyMTY3N2M4rBV8yDy4m6Vh7oIdHi7mfwGDzh_C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http://7oom.ru/powerpoint/fon-dlya-prezentacii-osen-5.jpg?ver=3.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0" y="0"/>
            <a:ext cx="9079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624736" cy="792088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    </a:t>
            </a:r>
            <a:r>
              <a:rPr lang="ru-RU" sz="3600" b="1" dirty="0" smtClean="0">
                <a:latin typeface="Bahnschrift Light Condensed" panose="020B0502040204020203" pitchFamily="34" charset="0"/>
              </a:rPr>
              <a:t>Ядовитые ягоды,   грибы и растения.</a:t>
            </a:r>
            <a:endParaRPr lang="ru-RU" sz="3600" b="1" dirty="0">
              <a:latin typeface="Bahnschrift Light Condensed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4398496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0" algn="just">
              <a:buFont typeface="Georgia" pitchFamily="18" charset="0"/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Воспитатель:</a:t>
            </a:r>
            <a:r>
              <a:rPr lang="ru-RU" dirty="0">
                <a:latin typeface="Monotype Corsiva" panose="03010101010201010101" pitchFamily="66" charset="0"/>
              </a:rPr>
              <a:t/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>Никитина Е. Н.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227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736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755576" y="116632"/>
            <a:ext cx="7560840" cy="103327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Bahnschrift Light Condensed" panose="020B0502040204020203" pitchFamily="34" charset="0"/>
              </a:rPr>
              <a:t/>
            </a:r>
            <a:br>
              <a:rPr lang="ru-RU" b="1" dirty="0" smtClean="0">
                <a:latin typeface="Bahnschrift Light Condensed" panose="020B0502040204020203" pitchFamily="34" charset="0"/>
              </a:rPr>
            </a:br>
            <a:r>
              <a:rPr lang="ru-RU" b="1" dirty="0" smtClean="0">
                <a:latin typeface="Bahnschrift Light Condensed" panose="020B0502040204020203" pitchFamily="34" charset="0"/>
              </a:rPr>
              <a:t>Ядовитые </a:t>
            </a:r>
            <a:r>
              <a:rPr lang="ru-RU" b="1" dirty="0">
                <a:latin typeface="Bahnschrift Light Condensed" panose="020B0502040204020203" pitchFamily="34" charset="0"/>
              </a:rPr>
              <a:t>ягоды: меры предосторожности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-108520" y="1149904"/>
            <a:ext cx="4824536" cy="5303432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4716016" y="1149904"/>
            <a:ext cx="4320480" cy="5303432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endParaRPr lang="ru-RU" sz="1600" dirty="0" smtClean="0"/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Bahnschrift Light Condensed" panose="020B0502040204020203" pitchFamily="34" charset="0"/>
              </a:rPr>
              <a:t>По </a:t>
            </a:r>
            <a:r>
              <a:rPr lang="ru-RU" dirty="0">
                <a:solidFill>
                  <a:schemeClr val="tx1"/>
                </a:solidFill>
                <a:latin typeface="Bahnschrift Light Condensed" panose="020B0502040204020203" pitchFamily="34" charset="0"/>
              </a:rPr>
              <a:t>внешнему виду отличить такие ягоды очень не просто. Однако есть ряд признаков, на которые нужно обращать внимание: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Bahnschrift Light Condensed" panose="020B0502040204020203" pitchFamily="34" charset="0"/>
              </a:rPr>
              <a:t>Ядовитые ягоды чаще всего горькие на вкус, не ядовитые имеют приятный вкус, сочные;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Bahnschrift Light Condensed" panose="020B0502040204020203" pitchFamily="34" charset="0"/>
              </a:rPr>
              <a:t>Перед тем как пробовать ягоду нужно внимательно рассмотреть пространство рядом с кустарником или деревом. Если видны следы того, что ягоды клевали птицы, то высока вероятность того, что их можно употреблять в пищу;</a:t>
            </a:r>
          </a:p>
          <a:p>
            <a:pPr fontAlgn="base"/>
            <a:r>
              <a:rPr lang="ru-RU" dirty="0">
                <a:solidFill>
                  <a:schemeClr val="tx1"/>
                </a:solidFill>
                <a:latin typeface="Bahnschrift Light Condensed" panose="020B0502040204020203" pitchFamily="34" charset="0"/>
              </a:rPr>
              <a:t>Ядовитые ягоды, как правило, мелкие, имеют блестящую поверхность и красно-черный окрас.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1"/>
            <a:ext cx="3744416" cy="4392487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3800" b="1" dirty="0" smtClean="0">
              <a:latin typeface="Bahnschrift Light Condensed" panose="020B0502040204020203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800" b="1" dirty="0">
                <a:latin typeface="Bahnschrift Light Condensed" panose="020B0502040204020203" pitchFamily="34" charset="0"/>
              </a:rPr>
              <a:t> </a:t>
            </a:r>
            <a:r>
              <a:rPr lang="ru-RU" sz="3800" b="1" dirty="0" smtClean="0">
                <a:latin typeface="Bahnschrift Light Condensed" panose="020B0502040204020203" pitchFamily="34" charset="0"/>
              </a:rPr>
              <a:t>   Наступает </a:t>
            </a:r>
            <a:r>
              <a:rPr lang="ru-RU" sz="3800" b="1" dirty="0">
                <a:latin typeface="Bahnschrift Light Condensed" panose="020B0502040204020203" pitchFamily="34" charset="0"/>
              </a:rPr>
              <a:t>летнее время, </a:t>
            </a:r>
            <a:endParaRPr lang="ru-RU" sz="3800" b="1" dirty="0" smtClean="0">
              <a:latin typeface="Bahnschrift Light Condensed" panose="020B0502040204020203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800" b="1" dirty="0" smtClean="0">
                <a:latin typeface="Bahnschrift Light Condensed" panose="020B0502040204020203" pitchFamily="34" charset="0"/>
              </a:rPr>
              <a:t>     когда </a:t>
            </a:r>
            <a:r>
              <a:rPr lang="ru-RU" sz="3800" b="1" dirty="0">
                <a:latin typeface="Bahnschrift Light Condensed" panose="020B0502040204020203" pitchFamily="34" charset="0"/>
              </a:rPr>
              <a:t>отравление лесными </a:t>
            </a:r>
            <a:endParaRPr lang="ru-RU" sz="3800" b="1" dirty="0" smtClean="0">
              <a:latin typeface="Bahnschrift Light Condensed" panose="020B0502040204020203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800" b="1" dirty="0" smtClean="0">
                <a:latin typeface="Bahnschrift Light Condensed" panose="020B0502040204020203" pitchFamily="34" charset="0"/>
              </a:rPr>
              <a:t>     ягодами </a:t>
            </a:r>
            <a:r>
              <a:rPr lang="ru-RU" sz="3800" b="1" dirty="0">
                <a:latin typeface="Bahnschrift Light Condensed" panose="020B0502040204020203" pitchFamily="34" charset="0"/>
              </a:rPr>
              <a:t>бывает </a:t>
            </a:r>
            <a:r>
              <a:rPr lang="ru-RU" sz="3800" b="1" dirty="0" smtClean="0">
                <a:latin typeface="Bahnschrift Light Condensed" panose="020B0502040204020203" pitchFamily="34" charset="0"/>
              </a:rPr>
              <a:t>самым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800" b="1" dirty="0" smtClean="0">
                <a:latin typeface="Bahnschrift Light Condensed" panose="020B0502040204020203" pitchFamily="34" charset="0"/>
              </a:rPr>
              <a:t>     частным</a:t>
            </a:r>
            <a:r>
              <a:rPr lang="ru-RU" sz="3800" b="1" dirty="0">
                <a:latin typeface="Bahnschrift Light Condensed" panose="020B0502040204020203" pitchFamily="34" charset="0"/>
              </a:rPr>
              <a:t>. А они как </a:t>
            </a:r>
            <a:endParaRPr lang="ru-RU" sz="3800" b="1" dirty="0" smtClean="0">
              <a:latin typeface="Bahnschrift Light Condensed" panose="020B0502040204020203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800" b="1" dirty="0" smtClean="0">
                <a:latin typeface="Bahnschrift Light Condensed" panose="020B0502040204020203" pitchFamily="34" charset="0"/>
              </a:rPr>
              <a:t>      специально </a:t>
            </a:r>
            <a:r>
              <a:rPr lang="ru-RU" sz="3800" b="1" dirty="0">
                <a:latin typeface="Bahnschrift Light Condensed" panose="020B0502040204020203" pitchFamily="34" charset="0"/>
              </a:rPr>
              <a:t>расцветают </a:t>
            </a:r>
            <a:endParaRPr lang="ru-RU" sz="3800" b="1" dirty="0" smtClean="0">
              <a:latin typeface="Bahnschrift Light Condensed" panose="020B0502040204020203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800" b="1" dirty="0" smtClean="0">
                <a:latin typeface="Bahnschrift Light Condensed" panose="020B0502040204020203" pitchFamily="34" charset="0"/>
              </a:rPr>
              <a:t>  яркими ягодами на </a:t>
            </a:r>
            <a:r>
              <a:rPr lang="ru-RU" sz="3800" b="1" dirty="0">
                <a:latin typeface="Bahnschrift Light Condensed" panose="020B0502040204020203" pitchFamily="34" charset="0"/>
              </a:rPr>
              <a:t>полянке. </a:t>
            </a:r>
            <a:endParaRPr lang="ru-RU" sz="3800" b="1" dirty="0" smtClean="0">
              <a:latin typeface="Bahnschrift Light Condensed" panose="020B0502040204020203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800" b="1" dirty="0" smtClean="0">
                <a:latin typeface="Bahnschrift Light Condensed" panose="020B0502040204020203" pitchFamily="34" charset="0"/>
              </a:rPr>
              <a:t>    Детям </a:t>
            </a:r>
            <a:r>
              <a:rPr lang="ru-RU" sz="3800" b="1" dirty="0">
                <a:latin typeface="Bahnschrift Light Condensed" panose="020B0502040204020203" pitchFamily="34" charset="0"/>
              </a:rPr>
              <a:t>нужно </a:t>
            </a:r>
            <a:r>
              <a:rPr lang="ru-RU" sz="3800" b="1" dirty="0" smtClean="0">
                <a:latin typeface="Bahnschrift Light Condensed" panose="020B0502040204020203" pitchFamily="34" charset="0"/>
              </a:rPr>
              <a:t>рассказать </a:t>
            </a:r>
            <a:r>
              <a:rPr lang="ru-RU" sz="3800" b="1" dirty="0">
                <a:latin typeface="Bahnschrift Light Condensed" panose="020B0502040204020203" pitchFamily="34" charset="0"/>
              </a:rPr>
              <a:t>о </a:t>
            </a:r>
            <a:r>
              <a:rPr lang="ru-RU" sz="3800" b="1" dirty="0" smtClean="0">
                <a:latin typeface="Bahnschrift Light Condensed" panose="020B0502040204020203" pitchFamily="34" charset="0"/>
              </a:rPr>
              <a:t>     вреде </a:t>
            </a:r>
            <a:r>
              <a:rPr lang="ru-RU" sz="3800" b="1" dirty="0">
                <a:latin typeface="Bahnschrift Light Condensed" panose="020B0502040204020203" pitchFamily="34" charset="0"/>
              </a:rPr>
              <a:t>этих ягод, </a:t>
            </a:r>
            <a:r>
              <a:rPr lang="ru-RU" sz="3800" b="1" dirty="0" smtClean="0">
                <a:latin typeface="Bahnschrift Light Condensed" panose="020B0502040204020203" pitchFamily="34" charset="0"/>
              </a:rPr>
              <a:t>обязательно    советоваться </a:t>
            </a:r>
            <a:r>
              <a:rPr lang="ru-RU" sz="3800" b="1" dirty="0">
                <a:latin typeface="Bahnschrift Light Condensed" panose="020B0502040204020203" pitchFamily="34" charset="0"/>
              </a:rPr>
              <a:t>со взрослыми, </a:t>
            </a:r>
            <a:endParaRPr lang="ru-RU" sz="3800" b="1" dirty="0" smtClean="0">
              <a:latin typeface="Bahnschrift Light Condensed" panose="020B0502040204020203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800" b="1" dirty="0" smtClean="0">
                <a:latin typeface="Bahnschrift Light Condensed" panose="020B0502040204020203" pitchFamily="34" charset="0"/>
              </a:rPr>
              <a:t>   можно ли</a:t>
            </a:r>
            <a:r>
              <a:rPr lang="ru-RU" sz="3800" b="1" dirty="0">
                <a:latin typeface="Bahnschrift Light Condensed" panose="020B0502040204020203" pitchFamily="34" charset="0"/>
              </a:rPr>
              <a:t> </a:t>
            </a:r>
            <a:r>
              <a:rPr lang="ru-RU" sz="3800" b="1" dirty="0" smtClean="0">
                <a:latin typeface="Bahnschrift Light Condensed" panose="020B0502040204020203" pitchFamily="34" charset="0"/>
              </a:rPr>
              <a:t>срывать </a:t>
            </a:r>
            <a:r>
              <a:rPr lang="ru-RU" sz="3800" b="1" dirty="0">
                <a:latin typeface="Bahnschrift Light Condensed" panose="020B0502040204020203" pitchFamily="34" charset="0"/>
              </a:rPr>
              <a:t>ягоду, </a:t>
            </a:r>
            <a:r>
              <a:rPr lang="ru-RU" sz="3800" b="1" dirty="0" smtClean="0">
                <a:latin typeface="Bahnschrift Light Condensed" panose="020B0502040204020203" pitchFamily="34" charset="0"/>
              </a:rPr>
              <a:t>    которую </a:t>
            </a:r>
            <a:r>
              <a:rPr lang="ru-RU" sz="3800" b="1" dirty="0">
                <a:latin typeface="Bahnschrift Light Condensed" panose="020B0502040204020203" pitchFamily="34" charset="0"/>
              </a:rPr>
              <a:t>вы не знаете.</a:t>
            </a:r>
            <a:endParaRPr lang="ru-RU" sz="3800" b="1" dirty="0" smtClean="0">
              <a:latin typeface="Bahnschrift Light Condensed" panose="020B0502040204020203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532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detkipodelki.ru/upload/001/u130/167/9e34998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960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ертикальный свиток 7"/>
          <p:cNvSpPr/>
          <p:nvPr/>
        </p:nvSpPr>
        <p:spPr>
          <a:xfrm>
            <a:off x="0" y="1556792"/>
            <a:ext cx="8856984" cy="4610252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931224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Bahnschrift Light Condensed" panose="020B0502040204020203" pitchFamily="34" charset="0"/>
              </a:rPr>
              <a:t>      </a:t>
            </a:r>
          </a:p>
          <a:p>
            <a:endParaRPr lang="ru-RU" sz="2400" b="1" dirty="0">
              <a:latin typeface="Bahnschrift Light Condensed" panose="020B0502040204020203" pitchFamily="34" charset="0"/>
            </a:endParaRPr>
          </a:p>
          <a:p>
            <a:r>
              <a:rPr lang="ru-RU" sz="2400" b="1" dirty="0" smtClean="0">
                <a:latin typeface="Bahnschrift Light Condensed" panose="020B0502040204020203" pitchFamily="34" charset="0"/>
              </a:rPr>
              <a:t>     Пришла </a:t>
            </a:r>
            <a:r>
              <a:rPr lang="ru-RU" sz="2400" b="1" dirty="0">
                <a:latin typeface="Bahnschrift Light Condensed" panose="020B0502040204020203" pitchFamily="34" charset="0"/>
              </a:rPr>
              <a:t>осень, и начался сезон сбора грибов (тихая охота). </a:t>
            </a:r>
          </a:p>
          <a:p>
            <a:r>
              <a:rPr lang="ru-RU" sz="2400" b="1" dirty="0" smtClean="0">
                <a:latin typeface="Bahnschrift Light Condensed" panose="020B0502040204020203" pitchFamily="34" charset="0"/>
              </a:rPr>
              <a:t>      Перед </a:t>
            </a:r>
            <a:r>
              <a:rPr lang="ru-RU" sz="2400" b="1" dirty="0">
                <a:latin typeface="Bahnschrift Light Condensed" panose="020B0502040204020203" pitchFamily="34" charset="0"/>
              </a:rPr>
              <a:t>тем как оправится собирать дары леса, следует </a:t>
            </a:r>
            <a:r>
              <a:rPr lang="ru-RU" sz="2400" b="1" dirty="0" smtClean="0">
                <a:latin typeface="Bahnschrift Light Condensed" panose="020B0502040204020203" pitchFamily="34" charset="0"/>
              </a:rPr>
              <a:t>ещё </a:t>
            </a:r>
            <a:r>
              <a:rPr lang="ru-RU" sz="2400" b="1" dirty="0">
                <a:latin typeface="Bahnschrift Light Condensed" panose="020B0502040204020203" pitchFamily="34" charset="0"/>
              </a:rPr>
              <a:t>раз напомнить себе, как отличить ядовитые виды грибов от тех, которые пригодны в пищу и не забывать самое главное правило: если есть сомнения </a:t>
            </a:r>
            <a:r>
              <a:rPr lang="ru-RU" sz="2400" b="1" dirty="0" smtClean="0">
                <a:latin typeface="Bahnschrift Light Condensed" panose="020B0502040204020203" pitchFamily="34" charset="0"/>
              </a:rPr>
              <a:t>насчёт </a:t>
            </a:r>
            <a:r>
              <a:rPr lang="ru-RU" sz="2400" b="1" dirty="0">
                <a:latin typeface="Bahnschrift Light Condensed" panose="020B0502040204020203" pitchFamily="34" charset="0"/>
              </a:rPr>
              <a:t>того, съедобный ли найденный гриб, лучше не рисковать и оставить его дальше расти в лесу.</a:t>
            </a:r>
          </a:p>
          <a:p>
            <a:r>
              <a:rPr lang="ru-RU" sz="2400" b="1" dirty="0" smtClean="0">
                <a:latin typeface="Bahnschrift Light Condensed" panose="020B0502040204020203" pitchFamily="34" charset="0"/>
              </a:rPr>
              <a:t>     Любой </a:t>
            </a:r>
            <a:r>
              <a:rPr lang="ru-RU" sz="2400" b="1" dirty="0">
                <a:latin typeface="Bahnschrift Light Condensed" panose="020B0502040204020203" pitchFamily="34" charset="0"/>
              </a:rPr>
              <a:t>грибник должен хорошо разбираться в их видах, уметь распознавать ядовитые грибы и быстро оказывать первую медицинскую помощь в случае отравления. </a:t>
            </a:r>
          </a:p>
          <a:p>
            <a:pPr marL="0" indent="0">
              <a:buNone/>
            </a:pPr>
            <a:endParaRPr lang="ru-RU" sz="24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r>
              <a:rPr lang="ru-RU" b="1" dirty="0" smtClean="0">
                <a:latin typeface="Bahnschrift Light Condensed" panose="020B0502040204020203" pitchFamily="34" charset="0"/>
              </a:rPr>
              <a:t>Ядовитые грибы: меры предосторожности</a:t>
            </a:r>
            <a:endParaRPr lang="ru-RU" b="1" dirty="0">
              <a:latin typeface="Bahnschrift Light Condensed" panose="020B05020402040202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764705"/>
            <a:ext cx="574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752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Ядовитые раст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2" y="0"/>
            <a:ext cx="90961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327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ертикальный свиток 8"/>
          <p:cNvSpPr/>
          <p:nvPr/>
        </p:nvSpPr>
        <p:spPr>
          <a:xfrm>
            <a:off x="4319972" y="1352478"/>
            <a:ext cx="4608512" cy="4956842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179512" y="1293920"/>
            <a:ext cx="4608512" cy="4799376"/>
          </a:xfrm>
          <a:prstGeom prst="vertic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03548" y="260648"/>
            <a:ext cx="8136904" cy="103327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Bahnschrift Light Condensed" panose="020B0502040204020203" pitchFamily="34" charset="0"/>
              </a:rPr>
              <a:t>Ядовитые растения: меры предосторожности:</a:t>
            </a:r>
            <a:endParaRPr lang="ru-RU" b="1" dirty="0">
              <a:latin typeface="Bahnschrift Light 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88840"/>
            <a:ext cx="3312368" cy="424847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Bahnschrift Light Condensed" panose="020B0502040204020203" pitchFamily="34" charset="0"/>
              </a:rPr>
              <a:t>Среди </a:t>
            </a:r>
            <a:r>
              <a:rPr lang="ru-RU" sz="2800" b="1" dirty="0">
                <a:latin typeface="Bahnschrift Light Condensed" panose="020B0502040204020203" pitchFamily="34" charset="0"/>
              </a:rPr>
              <a:t>луговых и лесных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трав  </a:t>
            </a:r>
            <a:r>
              <a:rPr lang="ru-RU" sz="2800" b="1" dirty="0">
                <a:latin typeface="Bahnschrift Light Condensed" panose="020B0502040204020203" pitchFamily="34" charset="0"/>
              </a:rPr>
              <a:t>можно встретить не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только </a:t>
            </a:r>
            <a:r>
              <a:rPr lang="ru-RU" sz="2800" b="1" dirty="0">
                <a:latin typeface="Bahnschrift Light Condensed" panose="020B0502040204020203" pitchFamily="34" charset="0"/>
              </a:rPr>
              <a:t>обычные растения, но и ядовитые.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 </a:t>
            </a:r>
            <a:r>
              <a:rPr lang="ru-RU" sz="2800" b="1" dirty="0">
                <a:latin typeface="Bahnschrift Light Condensed" panose="020B0502040204020203" pitchFamily="34" charset="0"/>
              </a:rPr>
              <a:t>Опасными могут оказаться даже самые обычные и привычные растения, такие как ландыш, бузина или борец.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1916832"/>
            <a:ext cx="3528392" cy="4545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>
                <a:latin typeface="Bahnschrift Light Condensed" panose="020B0502040204020203" pitchFamily="34" charset="0"/>
              </a:rPr>
              <a:t>Отличать ядовитые растения от других должен уметь каждый и не только уметь сам, но и научить этому своих детей. Ведь зачастую именно дети становятся жертвами опасных растений в силу своей природной любознательности и отсутствия элементарных знаний.</a:t>
            </a:r>
          </a:p>
          <a:p>
            <a:pPr fontAlgn="base"/>
            <a:r>
              <a:rPr lang="ru-RU" sz="2000" b="1" dirty="0">
                <a:latin typeface="Bahnschrift Light Condensed" panose="020B0502040204020203" pitchFamily="34" charset="0"/>
              </a:rPr>
              <a:t>Но мало просто узнавать ядовитые растения, необходимо иметь </a:t>
            </a:r>
            <a:r>
              <a:rPr lang="ru-RU" sz="2000" b="1" dirty="0" smtClean="0">
                <a:latin typeface="Bahnschrift Light Condensed" panose="020B0502040204020203" pitchFamily="34" charset="0"/>
              </a:rPr>
              <a:t>чёткие </a:t>
            </a:r>
            <a:r>
              <a:rPr lang="ru-RU" sz="2000" b="1" dirty="0">
                <a:latin typeface="Bahnschrift Light Condensed" panose="020B0502040204020203" pitchFamily="34" charset="0"/>
              </a:rPr>
              <a:t>представления о том, как оказывать первую помощь при отравлении или поражении тем и или иным опасным растением.</a:t>
            </a:r>
          </a:p>
        </p:txBody>
      </p:sp>
    </p:spTree>
    <p:extLst>
      <p:ext uri="{BB962C8B-B14F-4D97-AF65-F5344CB8AC3E}">
        <p14:creationId xmlns:p14="http://schemas.microsoft.com/office/powerpoint/2010/main" val="3042386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7oom.ru/powerpoint/fon-dlya-prezentacii-osen-5.jpg?ver=3.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" y="-4727"/>
            <a:ext cx="9079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084982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latin typeface="Bahnschrift Light Condensed" panose="020B0502040204020203" pitchFamily="34" charset="0"/>
              </a:rPr>
              <a:t>Запомни</a:t>
            </a:r>
            <a:r>
              <a:rPr lang="ru-RU" sz="2800" b="1" dirty="0">
                <a:latin typeface="Bahnschrift Light Condensed" panose="020B0502040204020203" pitchFamily="34" charset="0"/>
              </a:rPr>
              <a:t>!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/>
            </a:r>
            <a:br>
              <a:rPr lang="ru-RU" sz="2800" b="1" dirty="0" smtClean="0">
                <a:latin typeface="Bahnschrift Light Condensed" panose="020B0502040204020203" pitchFamily="34" charset="0"/>
              </a:rPr>
            </a:br>
            <a:r>
              <a:rPr lang="ru-RU" sz="2800" b="1" dirty="0" smtClean="0">
                <a:latin typeface="Bahnschrift Light Condensed" panose="020B0502040204020203" pitchFamily="34" charset="0"/>
              </a:rPr>
              <a:t>Собирай </a:t>
            </a:r>
            <a:r>
              <a:rPr lang="ru-RU" sz="2800" b="1" dirty="0">
                <a:latin typeface="Bahnschrift Light Condensed" panose="020B0502040204020203" pitchFamily="34" charset="0"/>
              </a:rPr>
              <a:t>только знакомые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 растения, ягоды </a:t>
            </a:r>
            <a:r>
              <a:rPr lang="ru-RU" sz="2800" b="1" dirty="0">
                <a:latin typeface="Bahnschrift Light Condensed" panose="020B0502040204020203" pitchFamily="34" charset="0"/>
              </a:rPr>
              <a:t>и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грибы.</a:t>
            </a:r>
            <a:br>
              <a:rPr lang="ru-RU" sz="2800" b="1" dirty="0" smtClean="0">
                <a:latin typeface="Bahnschrift Light Condensed" panose="020B0502040204020203" pitchFamily="34" charset="0"/>
              </a:rPr>
            </a:br>
            <a:r>
              <a:rPr lang="ru-RU" sz="2800" b="1" dirty="0" smtClean="0">
                <a:latin typeface="Bahnschrift Light Condensed" panose="020B0502040204020203" pitchFamily="34" charset="0"/>
              </a:rPr>
              <a:t> </a:t>
            </a:r>
            <a:r>
              <a:rPr lang="ru-RU" sz="2800" b="1" dirty="0">
                <a:latin typeface="Bahnschrift Light Condensed" panose="020B0502040204020203" pitchFamily="34" charset="0"/>
              </a:rPr>
              <a:t>Ни в коем случае не пробуй их на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вкус.</a:t>
            </a:r>
            <a:br>
              <a:rPr lang="ru-RU" sz="2800" b="1" dirty="0" smtClean="0">
                <a:latin typeface="Bahnschrift Light Condensed" panose="020B0502040204020203" pitchFamily="34" charset="0"/>
              </a:rPr>
            </a:br>
            <a:r>
              <a:rPr lang="ru-RU" sz="2800" b="1" dirty="0" smtClean="0">
                <a:latin typeface="Bahnschrift Light Condensed" panose="020B0502040204020203" pitchFamily="34" charset="0"/>
              </a:rPr>
              <a:t> </a:t>
            </a:r>
            <a:r>
              <a:rPr lang="ru-RU" sz="2800" b="1" dirty="0">
                <a:latin typeface="Bahnschrift Light Condensed" panose="020B0502040204020203" pitchFamily="34" charset="0"/>
              </a:rPr>
              <a:t>Всегда спрашивай взрослых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/>
            </a:r>
            <a:br>
              <a:rPr lang="ru-RU" sz="2800" b="1" dirty="0" smtClean="0">
                <a:latin typeface="Bahnschrift Light Condensed" panose="020B0502040204020203" pitchFamily="34" charset="0"/>
              </a:rPr>
            </a:br>
            <a:r>
              <a:rPr lang="ru-RU" sz="2800" b="1" dirty="0" smtClean="0">
                <a:latin typeface="Bahnschrift Light Condensed" panose="020B0502040204020203" pitchFamily="34" charset="0"/>
              </a:rPr>
              <a:t>о незнакомых  растениях, ягодах </a:t>
            </a:r>
            <a:r>
              <a:rPr lang="ru-RU" sz="2800" b="1" dirty="0">
                <a:latin typeface="Bahnschrift Light Condensed" panose="020B0502040204020203" pitchFamily="34" charset="0"/>
              </a:rPr>
              <a:t>и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грибах.</a:t>
            </a:r>
            <a:br>
              <a:rPr lang="ru-RU" sz="2800" b="1" dirty="0" smtClean="0">
                <a:latin typeface="Bahnschrift Light Condensed" panose="020B0502040204020203" pitchFamily="34" charset="0"/>
              </a:rPr>
            </a:br>
            <a:r>
              <a:rPr lang="ru-RU" sz="2800" b="1" dirty="0" smtClean="0">
                <a:latin typeface="Bahnschrift Light Condensed" panose="020B0502040204020203" pitchFamily="34" charset="0"/>
              </a:rPr>
              <a:t> </a:t>
            </a:r>
            <a:r>
              <a:rPr lang="ru-RU" sz="2800" b="1" dirty="0">
                <a:latin typeface="Bahnschrift Light Condensed" panose="020B0502040204020203" pitchFamily="34" charset="0"/>
              </a:rPr>
              <a:t>Старайся запомнить ядовитые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растения, грибы </a:t>
            </a:r>
            <a:r>
              <a:rPr lang="ru-RU" sz="2800" b="1" dirty="0">
                <a:latin typeface="Bahnschrift Light Condensed" panose="020B0502040204020203" pitchFamily="34" charset="0"/>
              </a:rPr>
              <a:t>и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ягоды.</a:t>
            </a:r>
            <a:br>
              <a:rPr lang="ru-RU" sz="2800" b="1" dirty="0" smtClean="0">
                <a:latin typeface="Bahnschrift Light Condensed" panose="020B0502040204020203" pitchFamily="34" charset="0"/>
              </a:rPr>
            </a:br>
            <a:r>
              <a:rPr lang="ru-RU" sz="2800" b="1" dirty="0" smtClean="0">
                <a:latin typeface="Bahnschrift Light Condensed" panose="020B0502040204020203" pitchFamily="34" charset="0"/>
              </a:rPr>
              <a:t>    Не </a:t>
            </a:r>
            <a:r>
              <a:rPr lang="ru-RU" sz="2800" b="1" dirty="0">
                <a:latin typeface="Bahnschrift Light Condensed" panose="020B0502040204020203" pitchFamily="34" charset="0"/>
              </a:rPr>
              <a:t>срывай просто так не знакомые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/>
            </a:r>
            <a:br>
              <a:rPr lang="ru-RU" sz="2800" b="1" dirty="0" smtClean="0">
                <a:latin typeface="Bahnschrift Light Condensed" panose="020B0502040204020203" pitchFamily="34" charset="0"/>
              </a:rPr>
            </a:br>
            <a:r>
              <a:rPr lang="ru-RU" sz="2800" b="1" dirty="0">
                <a:latin typeface="Bahnschrift Light Condensed" panose="020B0502040204020203" pitchFamily="34" charset="0"/>
              </a:rPr>
              <a:t>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     растения, грибы </a:t>
            </a:r>
            <a:r>
              <a:rPr lang="ru-RU" sz="2800" b="1" dirty="0">
                <a:latin typeface="Bahnschrift Light Condensed" panose="020B0502040204020203" pitchFamily="34" charset="0"/>
              </a:rPr>
              <a:t>и ягоды, ядовитый сок может остаться на </a:t>
            </a:r>
            <a:r>
              <a:rPr lang="ru-RU" sz="2800" b="1" dirty="0" smtClean="0">
                <a:latin typeface="Bahnschrift Light Condensed" panose="020B0502040204020203" pitchFamily="34" charset="0"/>
              </a:rPr>
              <a:t>рука.</a:t>
            </a:r>
            <a:endParaRPr lang="ru-RU" sz="2800" b="1" dirty="0">
              <a:latin typeface="Bahnschrift Light 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229200"/>
            <a:ext cx="6480720" cy="896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262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8" name="Picture 4" descr="http://imagetext.ru/pics_max/images_1131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12482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5607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299</Words>
  <Application>Microsoft Office PowerPoint</Application>
  <PresentationFormat>Экран (4:3)</PresentationFormat>
  <Paragraphs>32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Ядовитые ягоды,   грибы и растения.</vt:lpstr>
      <vt:lpstr>Презентация PowerPoint</vt:lpstr>
      <vt:lpstr> Ядовитые ягоды: меры предосторожности. </vt:lpstr>
      <vt:lpstr>Презентация PowerPoint</vt:lpstr>
      <vt:lpstr>Ядовитые грибы: меры предосторожности</vt:lpstr>
      <vt:lpstr>Презентация PowerPoint</vt:lpstr>
      <vt:lpstr>Ядовитые растения: меры предосторожности:</vt:lpstr>
      <vt:lpstr>           Запомни!  Собирай только знакомые  растения, ягоды и грибы.  Ни в коем случае не пробуй их на вкус.  Всегда спрашивай взрослых  о незнакомых  растениях, ягодах и грибах.  Старайся запомнить ядовитые растения, грибы и ягоды.     Не срывай просто так не знакомые        растения, грибы и ягоды, ядовитый сок может остаться на рука.</vt:lpstr>
      <vt:lpstr>СПАСИБО ЗА ВНИМАНИЕ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Ядовитые ягоды, грибы и растения.</dc:title>
  <dc:creator>Ольга</dc:creator>
  <cp:lastModifiedBy>K-17</cp:lastModifiedBy>
  <cp:revision>19</cp:revision>
  <dcterms:created xsi:type="dcterms:W3CDTF">2019-09-12T20:17:41Z</dcterms:created>
  <dcterms:modified xsi:type="dcterms:W3CDTF">2021-10-28T10:41:38Z</dcterms:modified>
</cp:coreProperties>
</file>