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2" r:id="rId5"/>
    <p:sldId id="264" r:id="rId6"/>
    <p:sldId id="269" r:id="rId7"/>
    <p:sldId id="270" r:id="rId8"/>
    <p:sldId id="260" r:id="rId9"/>
    <p:sldId id="266" r:id="rId10"/>
    <p:sldId id="261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39EBB-3C0A-4E56-8138-6240E19FA0B8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AB29-ADEB-4083-9D98-DD1AAF7F431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8960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39EBB-3C0A-4E56-8138-6240E19FA0B8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AB29-ADEB-4083-9D98-DD1AAF7F4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979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39EBB-3C0A-4E56-8138-6240E19FA0B8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AB29-ADEB-4083-9D98-DD1AAF7F4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443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39EBB-3C0A-4E56-8138-6240E19FA0B8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AB29-ADEB-4083-9D98-DD1AAF7F431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444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39EBB-3C0A-4E56-8138-6240E19FA0B8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AB29-ADEB-4083-9D98-DD1AAF7F4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8242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39EBB-3C0A-4E56-8138-6240E19FA0B8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AB29-ADEB-4083-9D98-DD1AAF7F431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417472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39EBB-3C0A-4E56-8138-6240E19FA0B8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AB29-ADEB-4083-9D98-DD1AAF7F4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207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39EBB-3C0A-4E56-8138-6240E19FA0B8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AB29-ADEB-4083-9D98-DD1AAF7F4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170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39EBB-3C0A-4E56-8138-6240E19FA0B8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AB29-ADEB-4083-9D98-DD1AAF7F4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331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39EBB-3C0A-4E56-8138-6240E19FA0B8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AB29-ADEB-4083-9D98-DD1AAF7F4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27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39EBB-3C0A-4E56-8138-6240E19FA0B8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AB29-ADEB-4083-9D98-DD1AAF7F4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710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39EBB-3C0A-4E56-8138-6240E19FA0B8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AB29-ADEB-4083-9D98-DD1AAF7F4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90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39EBB-3C0A-4E56-8138-6240E19FA0B8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AB29-ADEB-4083-9D98-DD1AAF7F4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38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39EBB-3C0A-4E56-8138-6240E19FA0B8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AB29-ADEB-4083-9D98-DD1AAF7F4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360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39EBB-3C0A-4E56-8138-6240E19FA0B8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AB29-ADEB-4083-9D98-DD1AAF7F4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954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39EBB-3C0A-4E56-8138-6240E19FA0B8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AB29-ADEB-4083-9D98-DD1AAF7F4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169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39EBB-3C0A-4E56-8138-6240E19FA0B8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AB29-ADEB-4083-9D98-DD1AAF7F4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331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A039EBB-3C0A-4E56-8138-6240E19FA0B8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A29AB29-ADEB-4083-9D98-DD1AAF7F4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7763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hdphoto1.wdp" Type="http://schemas.microsoft.com/office/2007/relationships/hdphoto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774464"/>
            <a:ext cx="8487809" cy="1812508"/>
          </a:xfrm>
        </p:spPr>
        <p:txBody>
          <a:bodyPr/>
          <a:lstStyle/>
          <a:p>
            <a:pPr algn="ctr"/>
            <a:r>
              <a:rPr lang="ru-RU" dirty="0" smtClean="0"/>
              <a:t>Проект «Волшебная бумага»</a:t>
            </a:r>
            <a:endParaRPr lang="ru-RU" dirty="0"/>
          </a:p>
        </p:txBody>
      </p:sp>
      <p:pic>
        <p:nvPicPr>
          <p:cNvPr id="9218" name="Picture 2" descr="Картинки по запросу &quot;клипарт дети клеят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594" y="1774464"/>
            <a:ext cx="4929043" cy="5083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80448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1576" y="317114"/>
            <a:ext cx="7658388" cy="150706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Аппликация в технике торцевание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s://lh3.googleusercontent.com/dU_rQLpiK_0EHLxRmILXgXtNJ-g-MAakH_JX-6ZnNa6oRvCPDJFpmJspYLPIFJSnDWV3f6TP6j0Wav4y4ImyPAMM1IlL2mWnazWhx-1K2cur1UxYz1-kLb5PTQaCsPKMsNVC3JHFJlO9N_lC78cDmLO1a6WQYQU3XP33JiTk-JISIEucvc6DTg7F1frtmOXafNcGfmZBFIX14liKJBqiVglJMHcI9D_NCijA7CNUymRqmw-Rzk7e0UO68R_R5NKXUlFva0sRqAqegmRMRfBhgFx6UiL4I3Fdv3Yq1wi5DaYwM1WlVK_IKNiTIVJD5sHpAizPADeT6snk4SXIfxXx7nhcramjUI9iEY92OPFa7kSJaL97KnVybJYASjCHTe_uaPhn2OVjfhfw_HJYJRgN_4o_h77mCwyT6YMBDDwH6usdSx9FE7qffvSAZp1m2GHmuvuDVvvULdOeewVGLgXb_crP9m3iZsYgLgvGYURpWJqqXEMVg0vtGW-3CbobfamsCCFujYD7qy8d_USjKkpFFEBWV0tlCu6NQSNmr2_CRBfZ3pCBBctS4iH0BHC6_-zLSvz3diUHZARI9Gs4zpA6keE5-fp_qmOzvO2WRPfM84u-jFltSsTLhw_igTuIYVjRCgh94SPGimuPEkIgbIKYPLs_Xz6ynd1wpbEPorERcehWSmnKbNe1SSA=w811-h608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87" y="1824181"/>
            <a:ext cx="5661139" cy="4244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lh3.googleusercontent.com/Z5zs1cU2gkQJuMHiKtdzOqji2gpKvzGW2CeGqubTO-AdXOxYFBJd8c14nMN3p8nobwfMo_Nzk0b9xYRAsGWYNw7xYMHpcor7pU1MpVJ37mrv_J6o02XSqAQYxVA41Y_WsL_FjjNY2E1hXcLil8JJrx1iEWJMsJnPjLHm4CDIyLQg9wBl-yds80A9gvUBhq33ZxfYP6XOf5IBivlPofr1EVHhB5F8KgwlnvYGEv_KdkmC82fIUnG5YyNc3w9goSgNdruAl97tGVL5sIkV9RiTiyxSNm6XtzXXOM1QDDmnpDG5V-u1T7D09vG_-2EaL1lW__xdjpm7UoQ5Hnzq_a67tEByiT9qr11VyLWtN39s5GI47iMofyJABx6hYjsHGnlYtYbi3AZrVOR-7-xRYmiGGxnREuX2HlZwHHxj0-IgHa0gasaa1z5R4WCE6gEVtX3tXqq_tKlo8VkLzxS0XIbZo6qGkesqZij-YHvMJiDboFe2PVhLZFULhxnCPLF9_-Fs1SNLDlgZZzkHGOgbvr6cG-uxENc9lAqwtEE0qYOX6aw42MZDMBSvotWpLpgaUk37WRhOappPHBS6GJe_iaawGCXwY9JWqhBzZCdF0mCD-6-XgmqlJPoVNJWMk265LN8qeZAf7OWaeb9D0Bf5wxuh0iMIlvxcvX-_l36__6M_nx6YLXYTjNq3V9w=w876-h657-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012" y="2438400"/>
            <a:ext cx="5671375" cy="4253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1109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4066" y="109296"/>
            <a:ext cx="8534400" cy="1507067"/>
          </a:xfrm>
        </p:spPr>
        <p:txBody>
          <a:bodyPr/>
          <a:lstStyle/>
          <a:p>
            <a:r>
              <a:rPr lang="ru-RU" dirty="0" smtClean="0"/>
              <a:t>Заключительный этап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72836" y="1510145"/>
            <a:ext cx="104047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chemeClr val="bg1"/>
                </a:solidFill>
              </a:rPr>
              <a:t>Итоговое ООД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 smtClean="0">
                <a:solidFill>
                  <a:schemeClr val="bg1"/>
                </a:solidFill>
              </a:rPr>
              <a:t>Папка </a:t>
            </a:r>
            <a:r>
              <a:rPr lang="ru-RU" sz="3600" dirty="0">
                <a:solidFill>
                  <a:schemeClr val="bg1"/>
                </a:solidFill>
              </a:rPr>
              <a:t>– передвижка </a:t>
            </a:r>
            <a:r>
              <a:rPr lang="ru-RU" sz="3600" dirty="0" smtClean="0">
                <a:solidFill>
                  <a:schemeClr val="bg1"/>
                </a:solidFill>
              </a:rPr>
              <a:t>«Бумажные затеи»</a:t>
            </a:r>
            <a:endParaRPr lang="ru-RU" sz="3600" dirty="0">
              <a:solidFill>
                <a:schemeClr val="bg1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chemeClr val="bg1"/>
                </a:solidFill>
              </a:rPr>
              <a:t>Изготовление альбома «Виды бумаги»</a:t>
            </a:r>
          </a:p>
        </p:txBody>
      </p:sp>
      <p:pic>
        <p:nvPicPr>
          <p:cNvPr id="1026" name="Picture 2" descr="Картинки по запросу &quot;клипарт дети вырезают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866" y="3726873"/>
            <a:ext cx="5450462" cy="3000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12857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11085" y="263236"/>
            <a:ext cx="5273243" cy="688108"/>
          </a:xfrm>
        </p:spPr>
        <p:txBody>
          <a:bodyPr/>
          <a:lstStyle/>
          <a:p>
            <a:r>
              <a:rPr lang="ru-RU" dirty="0" smtClean="0"/>
              <a:t>Результат: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5667" y="1461654"/>
            <a:ext cx="9692842" cy="4094019"/>
          </a:xfrm>
        </p:spPr>
        <p:txBody>
          <a:bodyPr/>
          <a:lstStyle/>
          <a:p>
            <a:r>
              <a:rPr lang="ru-RU" sz="2400" dirty="0">
                <a:solidFill>
                  <a:schemeClr val="bg1"/>
                </a:solidFill>
              </a:rPr>
              <a:t>- проявление интереса к поисковой деятельности в процессе проведения элементарных опытов;</a:t>
            </a:r>
          </a:p>
          <a:p>
            <a:r>
              <a:rPr lang="ru-RU" sz="2400" dirty="0">
                <a:solidFill>
                  <a:schemeClr val="bg1"/>
                </a:solidFill>
              </a:rPr>
              <a:t>- повышение уровня мотивации по развитию у детей познавательной сферы об окружающем мире, повышение эрудиции;</a:t>
            </a:r>
          </a:p>
          <a:p>
            <a:r>
              <a:rPr lang="ru-RU" sz="2400" dirty="0">
                <a:solidFill>
                  <a:schemeClr val="bg1"/>
                </a:solidFill>
              </a:rPr>
              <a:t>- применение знаний в практической деятельности;</a:t>
            </a:r>
          </a:p>
          <a:p>
            <a:r>
              <a:rPr lang="ru-RU" sz="2400" dirty="0">
                <a:solidFill>
                  <a:schemeClr val="bg1"/>
                </a:solidFill>
              </a:rPr>
              <a:t>- проявление интереса к декоративно-прикладному искусству и дизайну из бумаги.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832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648" y="1662545"/>
            <a:ext cx="8335097" cy="700808"/>
          </a:xfrm>
        </p:spPr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2648" y="2543463"/>
            <a:ext cx="11064756" cy="4032827"/>
          </a:xfrm>
        </p:spPr>
        <p:txBody>
          <a:bodyPr>
            <a:normAutofit fontScale="92500" lnSpcReduction="10000"/>
          </a:bodyPr>
          <a:lstStyle/>
          <a:p>
            <a:r>
              <a:rPr lang="ru-RU" sz="2200" dirty="0" smtClean="0">
                <a:solidFill>
                  <a:schemeClr val="bg1"/>
                </a:solidFill>
              </a:rPr>
              <a:t>Формировать </a:t>
            </a:r>
            <a:r>
              <a:rPr lang="ru-RU" sz="2200" dirty="0">
                <a:solidFill>
                  <a:schemeClr val="bg1"/>
                </a:solidFill>
              </a:rPr>
              <a:t>у детей старшего дошкольного возраста элементарные представления о бумаге, её разнообразии;</a:t>
            </a:r>
          </a:p>
          <a:p>
            <a:r>
              <a:rPr lang="ru-RU" sz="2200" dirty="0" smtClean="0">
                <a:solidFill>
                  <a:schemeClr val="bg1"/>
                </a:solidFill>
              </a:rPr>
              <a:t>Совершенствовать </a:t>
            </a:r>
            <a:r>
              <a:rPr lang="ru-RU" sz="2200" dirty="0">
                <a:solidFill>
                  <a:schemeClr val="bg1"/>
                </a:solidFill>
              </a:rPr>
              <a:t>навыки поисково-исследовательской деятельности и речевую активность детей;</a:t>
            </a:r>
          </a:p>
          <a:p>
            <a:r>
              <a:rPr lang="ru-RU" sz="2200" dirty="0" smtClean="0">
                <a:solidFill>
                  <a:schemeClr val="bg1"/>
                </a:solidFill>
              </a:rPr>
              <a:t>Познакомить </a:t>
            </a:r>
            <a:r>
              <a:rPr lang="ru-RU" sz="2200" dirty="0">
                <a:solidFill>
                  <a:schemeClr val="bg1"/>
                </a:solidFill>
              </a:rPr>
              <a:t>детей со свойствами и особенностями бумаги в различных изделиях и постараться открыть ее новые возможности;</a:t>
            </a:r>
          </a:p>
          <a:p>
            <a:r>
              <a:rPr lang="ru-RU" sz="2200" dirty="0" smtClean="0">
                <a:solidFill>
                  <a:schemeClr val="bg1"/>
                </a:solidFill>
              </a:rPr>
              <a:t>Учить </a:t>
            </a:r>
            <a:r>
              <a:rPr lang="ru-RU" sz="2200" dirty="0">
                <a:solidFill>
                  <a:schemeClr val="bg1"/>
                </a:solidFill>
              </a:rPr>
              <a:t>детей создавать разнообразные поделки в технике «оригами», </a:t>
            </a:r>
            <a:r>
              <a:rPr lang="ru-RU" sz="2200" dirty="0" smtClean="0">
                <a:solidFill>
                  <a:schemeClr val="bg1"/>
                </a:solidFill>
              </a:rPr>
              <a:t>«</a:t>
            </a:r>
            <a:r>
              <a:rPr lang="ru-RU" sz="2200" dirty="0">
                <a:solidFill>
                  <a:schemeClr val="bg1"/>
                </a:solidFill>
              </a:rPr>
              <a:t>объёмная аппликация».</a:t>
            </a:r>
          </a:p>
          <a:p>
            <a:r>
              <a:rPr lang="ru-RU" sz="2200" dirty="0" smtClean="0">
                <a:solidFill>
                  <a:schemeClr val="bg1"/>
                </a:solidFill>
              </a:rPr>
              <a:t>Развивать </a:t>
            </a:r>
            <a:r>
              <a:rPr lang="ru-RU" sz="2200" dirty="0">
                <a:solidFill>
                  <a:schemeClr val="bg1"/>
                </a:solidFill>
              </a:rPr>
              <a:t>свободную творческую личность;</a:t>
            </a:r>
          </a:p>
          <a:p>
            <a:r>
              <a:rPr lang="ru-RU" sz="2200" dirty="0" smtClean="0">
                <a:solidFill>
                  <a:schemeClr val="bg1"/>
                </a:solidFill>
              </a:rPr>
              <a:t>Обратить </a:t>
            </a:r>
            <a:r>
              <a:rPr lang="ru-RU" sz="2200" dirty="0">
                <a:solidFill>
                  <a:schemeClr val="bg1"/>
                </a:solidFill>
              </a:rPr>
              <a:t>внимание на необходимость бережного использования бумаги, на связь охраны 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42648" y="-4618"/>
            <a:ext cx="5217824" cy="882071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776248" y="527049"/>
            <a:ext cx="11064756" cy="40328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648" y="877453"/>
            <a:ext cx="108761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всестороннее </a:t>
            </a:r>
            <a:r>
              <a:rPr lang="ru-RU" dirty="0">
                <a:solidFill>
                  <a:schemeClr val="bg1"/>
                </a:solidFill>
              </a:rPr>
              <a:t>интеллектуальное и эстетическое развитие детей в процессе овладения элементарными приемами конструирования из бумаги.</a:t>
            </a:r>
          </a:p>
        </p:txBody>
      </p:sp>
    </p:spTree>
    <p:extLst>
      <p:ext uri="{BB962C8B-B14F-4D97-AF65-F5344CB8AC3E}">
        <p14:creationId xmlns:p14="http://schemas.microsoft.com/office/powerpoint/2010/main" val="1971155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195514"/>
            <a:ext cx="8534400" cy="1507067"/>
          </a:xfrm>
        </p:spPr>
        <p:txBody>
          <a:bodyPr/>
          <a:lstStyle/>
          <a:p>
            <a:r>
              <a:rPr lang="ru-RU" dirty="0" smtClean="0"/>
              <a:t>Подготовительный этап: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9098" y="1204190"/>
            <a:ext cx="10649119" cy="2979882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Работа с методическим материалом, литературой по данной теме.</a:t>
            </a:r>
          </a:p>
          <a:p>
            <a:r>
              <a:rPr lang="ru-RU" sz="3200" dirty="0">
                <a:solidFill>
                  <a:schemeClr val="bg1"/>
                </a:solidFill>
              </a:rPr>
              <a:t>Изготовление наглядных пособий.</a:t>
            </a:r>
          </a:p>
          <a:p>
            <a:r>
              <a:rPr lang="ru-RU" sz="3200" dirty="0">
                <a:solidFill>
                  <a:schemeClr val="bg1"/>
                </a:solidFill>
              </a:rPr>
              <a:t>Подбор материала в уголок для </a:t>
            </a:r>
            <a:r>
              <a:rPr lang="ru-RU" sz="3200" dirty="0" smtClean="0">
                <a:solidFill>
                  <a:schemeClr val="bg1"/>
                </a:solidFill>
              </a:rPr>
              <a:t>родителей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5122" name="Picture 2" descr="Картинки по запросу &quot;клипарт книги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9091" y="4167511"/>
            <a:ext cx="3134891" cy="2418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5272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9753" y="0"/>
            <a:ext cx="8534400" cy="1507067"/>
          </a:xfrm>
        </p:spPr>
        <p:txBody>
          <a:bodyPr/>
          <a:lstStyle/>
          <a:p>
            <a:r>
              <a:rPr lang="ru-RU" dirty="0" smtClean="0"/>
              <a:t>Основной этап: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1085" y="1507067"/>
            <a:ext cx="6658698" cy="4090169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1-2 неделя – Тайна бумажного </a:t>
            </a:r>
            <a:r>
              <a:rPr lang="ru-RU" sz="3200" dirty="0" smtClean="0">
                <a:solidFill>
                  <a:schemeClr val="bg1"/>
                </a:solidFill>
              </a:rPr>
              <a:t>листа</a:t>
            </a:r>
          </a:p>
          <a:p>
            <a:r>
              <a:rPr lang="ru-RU" sz="3200" dirty="0">
                <a:solidFill>
                  <a:schemeClr val="bg1"/>
                </a:solidFill>
              </a:rPr>
              <a:t>3 неделя – Превращения </a:t>
            </a:r>
            <a:r>
              <a:rPr lang="ru-RU" sz="3200" dirty="0" smtClean="0">
                <a:solidFill>
                  <a:schemeClr val="bg1"/>
                </a:solidFill>
              </a:rPr>
              <a:t>полоски</a:t>
            </a:r>
          </a:p>
          <a:p>
            <a:r>
              <a:rPr lang="ru-RU" sz="3200" dirty="0">
                <a:solidFill>
                  <a:schemeClr val="bg1"/>
                </a:solidFill>
              </a:rPr>
              <a:t>4 неделя – Сказка из бумаги</a:t>
            </a:r>
          </a:p>
        </p:txBody>
      </p:sp>
      <p:pic>
        <p:nvPicPr>
          <p:cNvPr id="6146" name="Picture 2" descr="Картинки по запросу &quot;клипарт дети клеят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6668" y="1385454"/>
            <a:ext cx="4013801" cy="4821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259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798" y="665018"/>
            <a:ext cx="4876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Аппликация «Лебеди в пруду»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63311" y="1159042"/>
            <a:ext cx="48877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Просмотр м/ф «Профессор </a:t>
            </a:r>
            <a:r>
              <a:rPr lang="ru-RU" sz="2400" b="1" dirty="0" err="1" smtClean="0">
                <a:solidFill>
                  <a:schemeClr val="bg1"/>
                </a:solidFill>
              </a:rPr>
              <a:t>Почемучкин</a:t>
            </a:r>
            <a:r>
              <a:rPr lang="ru-RU" sz="2400" b="1" dirty="0">
                <a:solidFill>
                  <a:schemeClr val="bg1"/>
                </a:solidFill>
              </a:rPr>
              <a:t>. Изготовление первой бумаги»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8515" y="2535382"/>
            <a:ext cx="5437331" cy="4077998"/>
          </a:xfrm>
          <a:prstGeom prst="rect">
            <a:avLst/>
          </a:prstGeom>
        </p:spPr>
      </p:pic>
      <p:pic>
        <p:nvPicPr>
          <p:cNvPr id="4098" name="Picture 2" descr="https://lh3.googleusercontent.com/IzVHExCpfVBJQzKWFw4qRbI6SK3ooKedbdUenh-HqdE5Vyaq-kbiX6qrM2kd0Sn_Sqo21BOXv3a0LNkuDVec_s2z7endK8T1lYaEBeObt3cbeXD3GZphs6ytnDw8woVyCTf8r0rKVuf-Glpa9pHDj7PNDvjzyG9ZEJtCuuuhudxZ4wHgGmCk6l0ux12OZ_L-skmQleSyh7OF6Ton7b0W2JI6aigZpDK4fl6UnugI_ADP3IuvUXyQ2SDISHkt4DxqsEciepwFdct6EKZ3IQWF_NcicAa789vFqMgdBjA241sR6R7y8XXtEx7myCahIkJlGTXYheiVFRbe74341DPM7yo0g7iSxx1vndeXRaQAy6qrqY9lFVhAU0lbItkq3WkzY_iBam-HMkKYgcX3m7kdDPcoi_O3cJ1vXt8TVU1QWQwFhNsNhNde7RnszeDC7l9_2-CSKfcs_WLFrPteIR_khvruWz0VpHJGA5RlhzT59iyZYX2MUn-q062QMFuoDPj5I0ilkSLC88Pn-F40gThFK5LpaH8ro7y6T1g1PLnYS1dtVVWwb0oxGxGXKPV2s6CQ16Of_1Ho-YeOe-KsIwB9pPkLA8etVfdJ3lxSIaRTWFql-vWjM2D9RG8IwlqI2UltfANODA31a276liBKw2abF3WT0COeH4r9RQmD1A40q2GH2IYe3qsL21Q=w876-h657-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07" y="1390104"/>
            <a:ext cx="5583383" cy="4187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2301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91586" y="457199"/>
            <a:ext cx="509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Конструирование «Бумажная фабрика»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s://lh3.googleusercontent.com/30eVTcOpbEDh6g2VsiZVWzHZB8JazInekscLNui3SkUtMnc5nSdV8SKtuDDdmbWo9CAVzg2JiPhx4qvC7EJdhQlE5TdKFeLhNKcmlz6X2kZSUHfmYAa3qfO29IbBKO-0pMlKid6bDDq6Bho88G6a6Tf-3AzP4ejFLDBnj9QWO4FU_vbymr51YmYNss79d0ugdm-iNpdH3xEfCE_0PIECZE7ho5mPy_3VERmdW11EBfXaPzG_6LvbDFj5jJ87-ukKgjjQG39BroIXaIl1_Q_EV7xoP5E_t7IkhHBiQ51pgsQKgAISaOLf0WFCfbXndTk2MmRl_mkW_LzCG1aecDGA5UiNPl0ffVhp_Ha319CN7hr6T3GNOg5AezHhS0CeDVwsSm15YFIWH1B_vbQw7c9tK7_wmqeOS0oZFeR80adNdnf4JCJPUYTBm_foPR1P6zdQChqQ_Dg8BhEpTzWP_U0SR9siLPk8QUaGfF07UInMOOi9MwW_GGymp8z1X0BW1BgNo_5b_WyX51BMdcXvDRopPk6UsRuTkk9-NiM36bnxnH-8siPID2nghfOLcgNlTeb2_P8Xy4cCROwUNqMd-uQORIttU0NsE8NRBYSdx2DeSSmbjl6UT7ej0qSUOd9h-nYRWu9bXpJ0az5NBLme_LwCGkKrTWK6G1Yg363-co1sygNvKcqU5_3KBd9pauTzpw=w876-h657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350" y="1322171"/>
            <a:ext cx="6383770" cy="4787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776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lh3.googleusercontent.com/QA0NUwjwQ75hgzcZiTKmoUb3GuV_xr0JXJyE6dQqpKRdxt5EQOcnhxzV9p62j-5jVyGIPr3fkzFOgaPQYrGnsdHDXubJFxKRi9ETQWqA6KETk3R88kPNZPpwIreQtCJbGvw8r-fpRZXBKNo5UAA7Gk2OSa4kJebe9qw29Wqjn68sUlrdL0ABOr8Tb9-uAWAbCKieGzvunL-r8FGVhlE0HdtWoFXdankb9Xm1-5AlAnOopdvqZSLHL5cr9NoXNOG2aWLMRpz_xmqwcWq6QN-1OzCKpKR3FPLnp84NaX_7l7Vdm6GC6NO1ct1vMRFaDDvgIZXKCetrzmVJKPkF50Z9EP2bOACZdqt0mAeduQrYN-dAKOLsoVviH4bBzs2M54Xa0xZr5S9f_jXeo_GgZ6VZhEH_AV49Lck_NUNRmEypLZvkb558Z-cQQsHo315bA8bno-G_D6TNybR5dlk74BboT3CQr-cf6Z7GCemQ-XiSEKLQXAzfm370xVR1ASppO4qKRYC20NESPQo8U2hIrnEmdwHgZW1wUi14SIalk5J2etoHHaEq85BhzrLe3Mz7f300-qgzdhtzeNxkGMg4gzFQlATRIh5oUoWGbPTzMo9Ef-cZQxjbF3nl4jS4RN1ueOXYn8l92Of2o22go6TXy_wQtydyHGtQVhxivTdZIJdhAdBMPvQFfKl_HdieWdm9Cg=w493-h657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764" y="1136073"/>
            <a:ext cx="4037308" cy="5380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39491" y="235619"/>
            <a:ext cx="4253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Обрывная аппликация «Солнышко весеннее»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s://lh3.googleusercontent.com/ewX8vl1ZjPqPes2tUzIS74Ke1dC6VFbSOShnu7fhl3xyyYEf3nu2U4SEIgmSWnhJdlBSjwb_jjMzjSsj3-eQPJhv2eCepjdXQKV7S9bRTh-kvzwG-0oKJuAb6aAXKwB6k6mR5gRkYKdyOnTOxuyNCIqk-F3elnkjuFiOEy8iAw1T9QvjNoSIJI7J7p_AtXK9cuvkk8SEP9Q9R2aQiTxaIBrD-Kal4TXk_LA5p5IV9N6IZzcsrehHYcNx0L7DvNQ-dmxW5B91BnKOQKmwPqLU0rmDLPDNcIPtc-2OsHb_n2BNzXWovMjXNsuqKhqHASip4DdFNhEay5X112L8YYR4Ior7ucIEQSNfmz5Lm1c9uXwwS_a8EsQbCXQ0p2F6x-IU-NVBkfD0HkWrhjzPHkfXzldrXHf5DiedovVZMSuYBV9kBKB8RaTy86gdnSTtXcMAGTmwPvCr4boGYNC3ADJ68J5vHfsMrAlATFq7HGMihTHcg8877b3Hl24xHyVytRfdmwzJ7_zb61s8RRcf1JFJh_heIQXFjXwCQzapjSZD7y3y8sFFqdpAG2n7yaqD-7Zr8w2515K3J8dZF_Slp-zJfTm94-6lzJ1IymVhofF46otFRuRaXr1gcfj8hA1RiSW4RItTcQITauhZEGct9gwreaY0srisdOyKoHmZhVY9Z6uZjDqQ0IXPxj9Prq8Ezg=w493-h657-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963" y="1136073"/>
            <a:ext cx="4037065" cy="538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07283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15137" y="286967"/>
            <a:ext cx="90221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Изготовление цветов для украшения раздевалки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s://lh3.googleusercontent.com/UYmuwRZFftUb-4peuXB8C125njBrYQPTF5OnoJ2W6yBK_uVC3FKt-KyB3S8lhX1kljNecLDc8DOB6gwjt4wLEML_4KqmMlEDikGBjFUIIc35D7HCHDqmCp8PobePIs67we4sXDBx4TXMx_3X77sUpDbJDW3-4NNqpLMAvRbbx9L6_nGdrBWqmllkKXsP62wkshQVMtPLoBYN90WfiGrXfv1U_1HZbKezAlNv1WL0pwBMsJGoSg_7C_DW7t7qZZNuG_ePbJCkhZe02jVh4FJbkcGDDVl3o1ByZOvbXjoLt4YBMiSfdx1eMuX-9ik-wqA1a78Fd8aua7Z0lbsq3gtT0UYJRoUVTCehsKYbT08b20qVL6BQK4F6FL7Kpp4LdKfsEz3GPC5SqWPbivqfeQZdyoeRA2mjFs77QI-AxIg7n8lREarkXIAPiOH_Q8ExGY6Pi6NleNOwgXkZkYVzFrEkImOtx3OZ1cW5stRm00smvka06KdRijtu2wsD8OMUu4m5nc3iWllf6bY2QCcja02LV2Z6g8nceLwUPO6X3rzexvVO2suHNrcgpePtF9L_ED6KIssuJ3-GEYMgcjg1wjtpHJqVHdYq67vz-6a2VLLgqBN-ISxSKiAm2HLpOVRgbD2Zyt94KYdAG8DohLgmUmZ88R7rIKnrUCU6keCpnDPe0SEiGHrNCb82w0U=w811-h608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69" y="1664565"/>
            <a:ext cx="6194221" cy="4643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lh3.googleusercontent.com/DVia8wbxqtSXQ-bWGtROIVRf7bAdPq3pgKDfXoWe_BYotcnSri1LfWkYkQteSC73cpS5vgaZirx-jk9SCvobXVU4uNYrtYvqEmqtnt4A5Q9Rrd72IFWaqYJtfoUiWvndzH2_hCFzrBdCr-F-A8c0amayZ3jLbQvRd1Ke-lG8hVQjOgIEs62ltPTmqet_D5Z2PFvYb6JRfxekWyQg7mGmx2PnQdPYlAnw9O4_slvQybcEMfVZkvIJDlcKKL6_LuXELcYi2PLBzzARF2RysUwEw-9CWjWiFaw-LNMmukA7iWBFJcSfCY0lMswSzR_pMme_qBiOleQdpMnEz8klCU2IaSsqO_uZlVjfmjEpTU41XB0d-3aE_Xtuu2cfPb48Zviex573nMJoCzac8MO-LTwL0XHpu89RFAaRGnnDbZqYz_AzQURfTatp7QX3LJGHyvdQEFVRPq3E12V-7e2NAaqDcftzjvwVeKfWqqsnqFplmnKq7yH5umCjTx0XPuYPKL41n15X6ph2fybHmrgQ-sf-cCfHYkezrjTAXbzyT5XjlamdycENPNxLlCxPrJyOkk32diTyCXRMPfhWWLlHP40X8uJ2UwKSQkANR185jCcoksWTQwB_7pNpwpCybAU_KVyN7kiMrpNM1KQjPaiNvIQx3nemYA30tQLhNrBAitNwe5PSffYZPfhWbg0=w493-h657-no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9044" y="1664565"/>
            <a:ext cx="3693943" cy="492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1476522"/>
      </p:ext>
    </p:extLst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5085" y="0"/>
            <a:ext cx="7531533" cy="775855"/>
          </a:xfrm>
        </p:spPr>
        <p:txBody>
          <a:bodyPr/>
          <a:lstStyle/>
          <a:p>
            <a:r>
              <a:rPr dirty="0" lang="ru-RU" smtClean="0">
                <a:solidFill>
                  <a:schemeClr val="bg1"/>
                </a:solidFill>
              </a:rPr>
              <a:t>Аппликация «Букет сирени»</a:t>
            </a:r>
            <a:endParaRPr dirty="0" lang="ru-RU">
              <a:solidFill>
                <a:schemeClr val="bg1"/>
              </a:solidFill>
            </a:endParaRPr>
          </a:p>
        </p:txBody>
      </p:sp>
      <p:pic>
        <p:nvPicPr>
          <p:cNvPr descr="https://lh3.googleusercontent.com/IRPGnkKPTVyXcsmOggYaaFOSugbXKqw8iCIqiqWCE60zzkwzoBWM3S28uMkC5r70uLBk53TFdN7s9IZXQu2Qwp6X7fWdOC5pSBz9ovKWov6DWpu1RLPUfWe4oqGYz46vyQGnTrIJu_8pz0vnpnpbIUqW43btqGVH_s3yDM7uyANaEEZErPKBqu7pboLSJwu5BXpyOedlJTzJvO59yKlYsb3h_6_yzXs70Lwv3BsWUTso7ScmR3Abj7Z-HasNUOaNzd2bTnL99Ekv3EQtGRIpQyXqZGbue7ZW2yS1EmJWAp0aPUSyn8lSR_-iGPHGbRkZuuFJorXS0jyHRL0TJ-kGSDPl9BguhNDJLIt4oiBWfRsdmu9pkHb4GWXLYkZCrGPDw3W4etiWOeXMbPbyy1vzdI89AgKRjXreFzeGBb808J0cUR1aPRr8JVNhglkYfD9_zHpEpOXrHaVrNhbDZdquTcLi6sdoDs1irV7nyc_g3HHh3aO0RKbCFS8Q2ITLne5LdeYVHQ_1OqzNcdDOUrk0yBIm6fAzMPQEVzpNW7amn_DEnHevsEXPCo4pfffM6p_ieLHWNPq-cFfdO3sLCfXoczzZLOtGUa3nrkcLJz7Ozv6sJ7Dd5k2Go3gI1ojRvbEF1qbevvx6S952QamIOcM31EjAUKsCy4NMVpXag14w2BXpRMjKvckfUns=w876-h657-no" id="8194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"/>
          <a:stretch/>
        </p:blipFill>
        <p:spPr bwMode="auto">
          <a:xfrm>
            <a:off x="2325831" y="928255"/>
            <a:ext cx="7130040" cy="5686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096854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107</TotalTime>
  <Words>244</Words>
  <Application>Microsoft Office PowerPoint</Application>
  <PresentationFormat>Широкоэкранный</PresentationFormat>
  <Paragraphs>34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Сектор</vt:lpstr>
      <vt:lpstr>Проект «Волшебная бумага»</vt:lpstr>
      <vt:lpstr>Задачи:</vt:lpstr>
      <vt:lpstr>Подготовительный этап:</vt:lpstr>
      <vt:lpstr>Основной этап:</vt:lpstr>
      <vt:lpstr>Презентация PowerPoint</vt:lpstr>
      <vt:lpstr>Презентация PowerPoint</vt:lpstr>
      <vt:lpstr>Презентация PowerPoint</vt:lpstr>
      <vt:lpstr>Презентация PowerPoint</vt:lpstr>
      <vt:lpstr>Аппликация «Букет сирени»</vt:lpstr>
      <vt:lpstr>Аппликация в технике торцевание</vt:lpstr>
      <vt:lpstr>Заключительный этап</vt:lpstr>
      <vt:lpstr>Результат: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«Волшебная бумага»</dc:title>
  <dc:creator>Admin</dc:creator>
  <cp:lastModifiedBy>Admin</cp:lastModifiedBy>
  <cp:revision>13</cp:revision>
  <dcterms:created xsi:type="dcterms:W3CDTF">2020-03-11T03:06:39Z</dcterms:created>
  <dcterms:modified xsi:type="dcterms:W3CDTF">2020-03-19T23:52:25Z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691891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