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67" r:id="rId5"/>
    <p:sldId id="266" r:id="rId6"/>
    <p:sldId id="265" r:id="rId7"/>
    <p:sldId id="263" r:id="rId8"/>
    <p:sldId id="259" r:id="rId9"/>
    <p:sldId id="260" r:id="rId10"/>
    <p:sldId id="261" r:id="rId11"/>
    <p:sldId id="26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28.10.2021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t>28.10.2021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t>28.10.2021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t>28.10.2021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28.10.2021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28.10.2021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14" y="0"/>
            <a:ext cx="915201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115616" y="260648"/>
            <a:ext cx="6912768" cy="5478423"/>
          </a:xfrm>
          <a:prstGeom prst="rect">
            <a:avLst/>
          </a:prstGeom>
          <a:noFill/>
        </p:spPr>
        <p:txBody>
          <a:bodyPr wrap="square" rtlCol="0">
            <a:spAutoFit/>
          </a:bodyPr>
          <a:lstStyle/>
          <a:p>
            <a:pPr algn="ctr"/>
            <a:r>
              <a:rPr lang="ru-RU" b="1" dirty="0">
                <a:solidFill>
                  <a:srgbClr val="002060"/>
                </a:solidFill>
                <a:latin typeface="Times New Roman" panose="02020603050405020304" pitchFamily="18" charset="0"/>
                <a:cs typeface="Times New Roman" panose="02020603050405020304" pitchFamily="18" charset="0"/>
              </a:rPr>
              <a:t>Детский дом интернат для умственно отсталых детей «Маленькая страна»</a:t>
            </a:r>
          </a:p>
          <a:p>
            <a:pPr algn="ctr"/>
            <a:endParaRPr lang="ru-RU" b="1" dirty="0">
              <a:solidFill>
                <a:srgbClr val="002060"/>
              </a:solidFill>
              <a:latin typeface="Times New Roman" panose="02020603050405020304" pitchFamily="18" charset="0"/>
              <a:cs typeface="Times New Roman" panose="02020603050405020304" pitchFamily="18" charset="0"/>
            </a:endParaRPr>
          </a:p>
          <a:p>
            <a:pPr algn="ctr"/>
            <a:endParaRPr lang="ru-RU" b="1" dirty="0">
              <a:solidFill>
                <a:srgbClr val="002060"/>
              </a:solidFill>
              <a:latin typeface="Times New Roman" panose="02020603050405020304" pitchFamily="18" charset="0"/>
              <a:cs typeface="Times New Roman" panose="02020603050405020304" pitchFamily="18" charset="0"/>
            </a:endParaRPr>
          </a:p>
          <a:p>
            <a:pPr algn="ctr"/>
            <a:endParaRPr lang="ru-RU" b="1" dirty="0">
              <a:solidFill>
                <a:srgbClr val="002060"/>
              </a:solidFill>
              <a:latin typeface="Times New Roman" panose="02020603050405020304" pitchFamily="18" charset="0"/>
              <a:cs typeface="Times New Roman" panose="02020603050405020304" pitchFamily="18" charset="0"/>
            </a:endParaRPr>
          </a:p>
          <a:p>
            <a:pPr algn="ctr"/>
            <a:r>
              <a:rPr lang="ru-RU" sz="3200" b="1" dirty="0">
                <a:solidFill>
                  <a:srgbClr val="FF0000"/>
                </a:solidFill>
                <a:latin typeface="Times New Roman" panose="02020603050405020304" pitchFamily="18" charset="0"/>
                <a:cs typeface="Times New Roman" panose="02020603050405020304" pitchFamily="18" charset="0"/>
              </a:rPr>
              <a:t>Презентация открытого занятия </a:t>
            </a:r>
          </a:p>
          <a:p>
            <a:pPr algn="ctr">
              <a:spcAft>
                <a:spcPts val="0"/>
              </a:spcAft>
            </a:pPr>
            <a:r>
              <a:rPr lang="ru-RU" sz="3200" b="1" dirty="0">
                <a:solidFill>
                  <a:srgbClr val="FF0000"/>
                </a:solidFill>
                <a:latin typeface="Times New Roman"/>
                <a:ea typeface="Times New Roman"/>
              </a:rPr>
              <a:t>«Поможем кукле Маше </a:t>
            </a:r>
          </a:p>
          <a:p>
            <a:pPr algn="ctr">
              <a:spcAft>
                <a:spcPts val="0"/>
              </a:spcAft>
            </a:pPr>
            <a:r>
              <a:rPr lang="ru-RU" sz="3200" b="1" dirty="0">
                <a:solidFill>
                  <a:srgbClr val="FF0000"/>
                </a:solidFill>
                <a:latin typeface="Times New Roman"/>
                <a:ea typeface="Times New Roman"/>
              </a:rPr>
              <a:t>постирать одежду»</a:t>
            </a:r>
          </a:p>
          <a:p>
            <a:pPr algn="ctr">
              <a:spcAft>
                <a:spcPts val="0"/>
              </a:spcAft>
            </a:pPr>
            <a:endParaRPr lang="ru-RU" sz="3200" b="1" dirty="0">
              <a:solidFill>
                <a:srgbClr val="FF0000"/>
              </a:solidFill>
              <a:latin typeface="Times New Roman"/>
              <a:ea typeface="Times New Roman"/>
            </a:endParaRPr>
          </a:p>
          <a:p>
            <a:pPr algn="ctr">
              <a:spcAft>
                <a:spcPts val="0"/>
              </a:spcAft>
            </a:pPr>
            <a:endParaRPr lang="ru-RU" sz="3200" b="1" dirty="0">
              <a:solidFill>
                <a:srgbClr val="FF0000"/>
              </a:solidFill>
              <a:latin typeface="Times New Roman"/>
              <a:ea typeface="Times New Roman"/>
            </a:endParaRPr>
          </a:p>
          <a:p>
            <a:pPr algn="ctr">
              <a:spcAft>
                <a:spcPts val="0"/>
              </a:spcAft>
            </a:pPr>
            <a:endParaRPr lang="ru-RU" sz="3200" b="1" dirty="0">
              <a:solidFill>
                <a:srgbClr val="FF0000"/>
              </a:solidFill>
              <a:latin typeface="Times New Roman"/>
              <a:ea typeface="Times New Roman"/>
            </a:endParaRPr>
          </a:p>
          <a:p>
            <a:pPr algn="ctr">
              <a:spcAft>
                <a:spcPts val="0"/>
              </a:spcAft>
            </a:pPr>
            <a:endParaRPr lang="ru-RU" sz="3200" b="1" dirty="0">
              <a:solidFill>
                <a:srgbClr val="FF0000"/>
              </a:solidFill>
              <a:latin typeface="Times New Roman"/>
              <a:ea typeface="Times New Roman"/>
            </a:endParaRPr>
          </a:p>
          <a:p>
            <a:pPr algn="r">
              <a:spcAft>
                <a:spcPts val="0"/>
              </a:spcAft>
            </a:pPr>
            <a:r>
              <a:rPr lang="ru-RU" b="1" dirty="0">
                <a:latin typeface="Times New Roman"/>
                <a:ea typeface="Times New Roman"/>
              </a:rPr>
              <a:t>Составила: воспитатель первой </a:t>
            </a:r>
            <a:r>
              <a:rPr lang="ru-RU" b="1">
                <a:latin typeface="Times New Roman"/>
                <a:ea typeface="Times New Roman"/>
              </a:rPr>
              <a:t>категории Руденко Н.Р. </a:t>
            </a:r>
            <a:endParaRPr lang="ru-RU" dirty="0">
              <a:latin typeface="Times New Roman"/>
              <a:ea typeface="Times New Roman"/>
            </a:endParaRPr>
          </a:p>
          <a:p>
            <a:pPr algn="ctr"/>
            <a:endParaRPr lang="ru-RU"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4811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7149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689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quot;детские шаблоны для презентаций&quot;&quo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75" y="0"/>
            <a:ext cx="9144000" cy="674136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1520" y="58847"/>
            <a:ext cx="8424936" cy="5632311"/>
          </a:xfrm>
          <a:prstGeom prst="rect">
            <a:avLst/>
          </a:prstGeom>
        </p:spPr>
        <p:txBody>
          <a:bodyPr wrap="square">
            <a:spAutoFit/>
          </a:bodyPr>
          <a:lstStyle/>
          <a:p>
            <a:endParaRPr lang="ru-RU" sz="2000" dirty="0">
              <a:latin typeface="Times New Roman" panose="02020603050405020304" pitchFamily="18" charset="0"/>
              <a:cs typeface="Times New Roman" panose="02020603050405020304" pitchFamily="18" charset="0"/>
            </a:endParaRPr>
          </a:p>
          <a:p>
            <a:r>
              <a:rPr lang="ru-RU" sz="2000" b="1" i="1" dirty="0">
                <a:solidFill>
                  <a:srgbClr val="C00000"/>
                </a:solidFill>
                <a:latin typeface="Times New Roman" panose="02020603050405020304" pitchFamily="18" charset="0"/>
                <a:cs typeface="Times New Roman" panose="02020603050405020304" pitchFamily="18" charset="0"/>
              </a:rPr>
              <a:t>Цель: </a:t>
            </a:r>
            <a:r>
              <a:rPr lang="ru-RU" sz="2000" dirty="0">
                <a:latin typeface="Times New Roman" panose="02020603050405020304" pitchFamily="18" charset="0"/>
                <a:cs typeface="Times New Roman" panose="02020603050405020304" pitchFamily="18" charset="0"/>
              </a:rPr>
              <a:t>формирование положительного отношения к труду и его результатам.</a:t>
            </a:r>
          </a:p>
          <a:p>
            <a:r>
              <a:rPr lang="ru-RU" sz="2000" b="1" i="1" dirty="0">
                <a:solidFill>
                  <a:srgbClr val="C00000"/>
                </a:solidFill>
                <a:latin typeface="Times New Roman" panose="02020603050405020304" pitchFamily="18" charset="0"/>
                <a:cs typeface="Times New Roman" panose="02020603050405020304" pitchFamily="18" charset="0"/>
              </a:rPr>
              <a:t>Задачи:</a:t>
            </a:r>
          </a:p>
          <a:p>
            <a:r>
              <a:rPr lang="ru-RU" sz="2000" dirty="0">
                <a:latin typeface="Times New Roman" panose="02020603050405020304" pitchFamily="18" charset="0"/>
                <a:cs typeface="Times New Roman" panose="02020603050405020304" pitchFamily="18" charset="0"/>
              </a:rPr>
              <a:t>Образовательные:</a:t>
            </a:r>
          </a:p>
          <a:p>
            <a:r>
              <a:rPr lang="ru-RU" sz="2000" dirty="0">
                <a:latin typeface="Times New Roman" panose="02020603050405020304" pitchFamily="18" charset="0"/>
                <a:cs typeface="Times New Roman" panose="02020603050405020304" pitchFamily="18" charset="0"/>
              </a:rPr>
              <a:t>- формировать у детей представление о некоторых трудовых действиях (намыливание ткани, стирка вещей, полоскание, развешивание одежды на веревку) и предметах необходимых для стирки (вода, мыло, таз) .</a:t>
            </a:r>
          </a:p>
          <a:p>
            <a:r>
              <a:rPr lang="ru-RU" sz="2000" dirty="0">
                <a:latin typeface="Times New Roman" panose="02020603050405020304" pitchFamily="18" charset="0"/>
                <a:cs typeface="Times New Roman" panose="02020603050405020304" pitchFamily="18" charset="0"/>
              </a:rPr>
              <a:t>- формировать у детей практические действия, которые необходимы им для наведения порядка в вещах (стирки) ;</a:t>
            </a:r>
          </a:p>
          <a:p>
            <a:r>
              <a:rPr lang="ru-RU" sz="2000" dirty="0">
                <a:latin typeface="Times New Roman" panose="02020603050405020304" pitchFamily="18" charset="0"/>
                <a:cs typeface="Times New Roman" panose="02020603050405020304" pitchFamily="18" charset="0"/>
              </a:rPr>
              <a:t>Развивающие:</a:t>
            </a:r>
          </a:p>
          <a:p>
            <a:r>
              <a:rPr lang="ru-RU" sz="2000" dirty="0">
                <a:latin typeface="Times New Roman" panose="02020603050405020304" pitchFamily="18" charset="0"/>
                <a:cs typeface="Times New Roman" panose="02020603050405020304" pitchFamily="18" charset="0"/>
              </a:rPr>
              <a:t>- развивать творческие способности, через продуктивную деятельность, мелкую моторику пальцев рук;</a:t>
            </a:r>
          </a:p>
          <a:p>
            <a:r>
              <a:rPr lang="ru-RU" sz="2000" dirty="0">
                <a:latin typeface="Times New Roman" panose="02020603050405020304" pitchFamily="18" charset="0"/>
                <a:cs typeface="Times New Roman" panose="02020603050405020304" pitchFamily="18" charset="0"/>
              </a:rPr>
              <a:t>- развивать речь детей, обогащать словарный запас;</a:t>
            </a:r>
          </a:p>
          <a:p>
            <a:r>
              <a:rPr lang="ru-RU" sz="2000" dirty="0">
                <a:latin typeface="Times New Roman" panose="02020603050405020304" pitchFamily="18" charset="0"/>
                <a:cs typeface="Times New Roman" panose="02020603050405020304" pitchFamily="18" charset="0"/>
              </a:rPr>
              <a:t>- развивать зрительную память;</a:t>
            </a:r>
          </a:p>
          <a:p>
            <a:r>
              <a:rPr lang="ru-RU" sz="2000" dirty="0">
                <a:latin typeface="Times New Roman" panose="02020603050405020304" pitchFamily="18" charset="0"/>
                <a:cs typeface="Times New Roman" panose="02020603050405020304" pitchFamily="18" charset="0"/>
              </a:rPr>
              <a:t>Воспитательные:</a:t>
            </a:r>
          </a:p>
          <a:p>
            <a:r>
              <a:rPr lang="ru-RU" sz="2000" dirty="0">
                <a:latin typeface="Times New Roman" panose="02020603050405020304" pitchFamily="18" charset="0"/>
                <a:cs typeface="Times New Roman" panose="02020603050405020304" pitchFamily="18" charset="0"/>
              </a:rPr>
              <a:t>- воспитание ценностного отношения к собственному труду, труду других людей и его результатам;</a:t>
            </a:r>
          </a:p>
        </p:txBody>
      </p:sp>
    </p:spTree>
    <p:extLst>
      <p:ext uri="{BB962C8B-B14F-4D97-AF65-F5344CB8AC3E}">
        <p14:creationId xmlns:p14="http://schemas.microsoft.com/office/powerpoint/2010/main" val="3414421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quot;детские шаблоны для презентаций&quot;&quo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66936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79512" y="1166843"/>
            <a:ext cx="8712968" cy="4154984"/>
          </a:xfrm>
          <a:prstGeom prst="rect">
            <a:avLst/>
          </a:prstGeom>
        </p:spPr>
        <p:txBody>
          <a:bodyPr wrap="square">
            <a:spAutoFit/>
          </a:bodyPr>
          <a:lstStyle/>
          <a:p>
            <a:r>
              <a:rPr lang="ru-RU" sz="2400" b="1" i="1" dirty="0">
                <a:solidFill>
                  <a:srgbClr val="C00000"/>
                </a:solidFill>
                <a:latin typeface="Times New Roman" panose="02020603050405020304" pitchFamily="18" charset="0"/>
                <a:cs typeface="Times New Roman" panose="02020603050405020304" pitchFamily="18" charset="0"/>
              </a:rPr>
              <a:t>Оборудование: </a:t>
            </a:r>
            <a:r>
              <a:rPr lang="ru-RU" sz="2400" dirty="0">
                <a:latin typeface="Times New Roman" panose="02020603050405020304" pitchFamily="18" charset="0"/>
                <a:cs typeface="Times New Roman" panose="02020603050405020304" pitchFamily="18" charset="0"/>
              </a:rPr>
              <a:t>кукла Маша, одежда для куклы (платье, брюки, кофта, носки, шапочка, таз (2 шт., теплая вода, мыло, кроватка, веревка со стойками, прищепки.</a:t>
            </a:r>
          </a:p>
          <a:p>
            <a:r>
              <a:rPr lang="ru-RU" sz="2400" b="1" i="1" dirty="0">
                <a:solidFill>
                  <a:srgbClr val="C00000"/>
                </a:solidFill>
                <a:latin typeface="Times New Roman" panose="02020603050405020304" pitchFamily="18" charset="0"/>
                <a:cs typeface="Times New Roman" panose="02020603050405020304" pitchFamily="18" charset="0"/>
              </a:rPr>
              <a:t>Формы организации совместной деятельности.</a:t>
            </a:r>
          </a:p>
          <a:p>
            <a:r>
              <a:rPr lang="ru-RU" sz="2400" dirty="0">
                <a:latin typeface="Times New Roman" panose="02020603050405020304" pitchFamily="18" charset="0"/>
                <a:cs typeface="Times New Roman" panose="02020603050405020304" pitchFamily="18" charset="0"/>
              </a:rPr>
              <a:t>Трудовая: стирка кукольного белья, полоскание, сушка.</a:t>
            </a:r>
          </a:p>
          <a:p>
            <a:r>
              <a:rPr lang="ru-RU" sz="2400" dirty="0">
                <a:latin typeface="Times New Roman" panose="02020603050405020304" pitchFamily="18" charset="0"/>
                <a:cs typeface="Times New Roman" panose="02020603050405020304" pitchFamily="18" charset="0"/>
              </a:rPr>
              <a:t>Игровая: дидактическая игра «Что исчезло? ».</a:t>
            </a:r>
          </a:p>
          <a:p>
            <a:r>
              <a:rPr lang="ru-RU" sz="2400" dirty="0">
                <a:latin typeface="Times New Roman" panose="02020603050405020304" pitchFamily="18" charset="0"/>
                <a:cs typeface="Times New Roman" panose="02020603050405020304" pitchFamily="18" charset="0"/>
              </a:rPr>
              <a:t>Коммуникативная: рассказ воспитателя по теме, вопросы к детям по теме.</a:t>
            </a:r>
          </a:p>
          <a:p>
            <a:r>
              <a:rPr lang="ru-RU" sz="2400" dirty="0">
                <a:latin typeface="Times New Roman" panose="02020603050405020304" pitchFamily="18" charset="0"/>
                <a:cs typeface="Times New Roman" panose="02020603050405020304" pitchFamily="18" charset="0"/>
              </a:rPr>
              <a:t>Двигательная: пальчиковая гимнастика «Стирка».</a:t>
            </a:r>
          </a:p>
          <a:p>
            <a:r>
              <a:rPr lang="ru-RU" sz="2400" dirty="0">
                <a:latin typeface="Times New Roman" panose="02020603050405020304" pitchFamily="18" charset="0"/>
                <a:cs typeface="Times New Roman" panose="02020603050405020304" pitchFamily="18" charset="0"/>
              </a:rPr>
              <a:t>Познавательно - исследовательская: наблюдение за действиями воспитателя.</a:t>
            </a:r>
          </a:p>
        </p:txBody>
      </p:sp>
    </p:spTree>
    <p:extLst>
      <p:ext uri="{BB962C8B-B14F-4D97-AF65-F5344CB8AC3E}">
        <p14:creationId xmlns:p14="http://schemas.microsoft.com/office/powerpoint/2010/main" val="1269194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quot;детские шаблоны для презентаций&quot;&quo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455" y="-32538"/>
            <a:ext cx="9144000" cy="666936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23991" y="548680"/>
            <a:ext cx="8424936" cy="3782061"/>
          </a:xfrm>
          <a:prstGeom prst="rect">
            <a:avLst/>
          </a:prstGeom>
        </p:spPr>
        <p:txBody>
          <a:bodyPr wrap="square">
            <a:spAutoFit/>
          </a:bodyPr>
          <a:lstStyle/>
          <a:p>
            <a:pPr>
              <a:lnSpc>
                <a:spcPct val="150000"/>
              </a:lnSpc>
              <a:spcAft>
                <a:spcPts val="0"/>
              </a:spcAft>
            </a:pPr>
            <a:r>
              <a:rPr lang="ru-RU" dirty="0">
                <a:latin typeface="Times New Roman"/>
                <a:ea typeface="Times New Roman"/>
              </a:rPr>
              <a:t>Содержание организованной деятельности</a:t>
            </a:r>
            <a:endParaRPr lang="ru-RU" sz="1600" dirty="0">
              <a:latin typeface="Times New Roman"/>
              <a:ea typeface="Times New Roman"/>
            </a:endParaRPr>
          </a:p>
          <a:p>
            <a:pPr>
              <a:lnSpc>
                <a:spcPct val="150000"/>
              </a:lnSpc>
              <a:spcAft>
                <a:spcPts val="0"/>
              </a:spcAft>
            </a:pPr>
            <a:r>
              <a:rPr lang="ru-RU" b="1" dirty="0">
                <a:latin typeface="Times New Roman"/>
                <a:ea typeface="Times New Roman"/>
              </a:rPr>
              <a:t>1. Организационный момент.</a:t>
            </a:r>
            <a:endParaRPr lang="ru-RU" sz="1600" dirty="0">
              <a:latin typeface="Times New Roman"/>
              <a:ea typeface="Times New Roman"/>
            </a:endParaRPr>
          </a:p>
          <a:p>
            <a:pPr>
              <a:lnSpc>
                <a:spcPct val="150000"/>
              </a:lnSpc>
              <a:spcAft>
                <a:spcPts val="0"/>
              </a:spcAft>
            </a:pPr>
            <a:r>
              <a:rPr lang="ru-RU" dirty="0">
                <a:latin typeface="Times New Roman"/>
                <a:ea typeface="Times New Roman"/>
              </a:rPr>
              <a:t>Дети садятся полукругом около стола, за которым будут стирать белье. Воспитатель говорит, что утром в группе кто-то горько плакал. Это была кукла Маша. Она гуляла на улице и испачкала платочки которые несла своим друзьям. Воспитатель: Надо кукле помочь. Что же делать? Как поднять кукле настроение? (показ испачканных платочков). </a:t>
            </a:r>
            <a:r>
              <a:rPr lang="ru-RU" b="1" dirty="0">
                <a:latin typeface="Times New Roman"/>
                <a:ea typeface="Times New Roman"/>
              </a:rPr>
              <a:t>Воспитатель:</a:t>
            </a:r>
            <a:r>
              <a:rPr lang="ru-RU" dirty="0">
                <a:latin typeface="Times New Roman"/>
                <a:ea typeface="Times New Roman"/>
              </a:rPr>
              <a:t> Правильно, мы можем постирать грязные платочки, чтобы кукла была веселой и радостной. Быстро мы беду исправим,</a:t>
            </a:r>
            <a:endParaRPr lang="ru-RU" sz="1600" dirty="0">
              <a:latin typeface="Times New Roman"/>
              <a:ea typeface="Times New Roman"/>
            </a:endParaRPr>
          </a:p>
          <a:p>
            <a:pPr>
              <a:lnSpc>
                <a:spcPct val="150000"/>
              </a:lnSpc>
              <a:spcAft>
                <a:spcPts val="0"/>
              </a:spcAft>
            </a:pPr>
            <a:r>
              <a:rPr lang="ru-RU" dirty="0">
                <a:latin typeface="Times New Roman"/>
                <a:ea typeface="Times New Roman"/>
              </a:rPr>
              <a:t>Все платочки постираем!</a:t>
            </a:r>
            <a:endParaRPr lang="ru-RU" sz="1600" dirty="0">
              <a:effectLst/>
              <a:latin typeface="Times New Roman"/>
              <a:ea typeface="Times New Roman"/>
            </a:endParaRPr>
          </a:p>
        </p:txBody>
      </p:sp>
    </p:spTree>
    <p:extLst>
      <p:ext uri="{BB962C8B-B14F-4D97-AF65-F5344CB8AC3E}">
        <p14:creationId xmlns:p14="http://schemas.microsoft.com/office/powerpoint/2010/main" val="1269194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quot;детские шаблоны для презентаций&quot;&quo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66936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95536" y="692696"/>
            <a:ext cx="8640960" cy="4516621"/>
          </a:xfrm>
          <a:prstGeom prst="rect">
            <a:avLst/>
          </a:prstGeom>
        </p:spPr>
        <p:txBody>
          <a:bodyPr wrap="square">
            <a:spAutoFit/>
          </a:bodyPr>
          <a:lstStyle/>
          <a:p>
            <a:pPr>
              <a:lnSpc>
                <a:spcPts val="1470"/>
              </a:lnSpc>
              <a:spcAft>
                <a:spcPts val="0"/>
              </a:spcAft>
            </a:pPr>
            <a:r>
              <a:rPr lang="ru-RU" b="1" dirty="0">
                <a:latin typeface="Times New Roman"/>
                <a:ea typeface="Times New Roman"/>
              </a:rPr>
              <a:t>2. Основная часть.</a:t>
            </a:r>
            <a:endParaRPr lang="ru-RU" sz="1600" dirty="0">
              <a:latin typeface="Times New Roman"/>
              <a:ea typeface="Times New Roman"/>
            </a:endParaRPr>
          </a:p>
          <a:p>
            <a:pPr>
              <a:lnSpc>
                <a:spcPts val="1470"/>
              </a:lnSpc>
              <a:spcAft>
                <a:spcPts val="0"/>
              </a:spcAft>
            </a:pPr>
            <a:r>
              <a:rPr lang="ru-RU" dirty="0">
                <a:latin typeface="Times New Roman"/>
                <a:ea typeface="Times New Roman"/>
              </a:rPr>
              <a:t>Воспитатель: Прежде чем мы с вами постираем, нужно  платочки собрать и положить в корзину Воспитатель спрашивает у детей, что нужно для того, чтобы постирать белье? По мере того, как дети называют предметы (таз, вода, мыло, воспитатель выставляет все на стол.</a:t>
            </a:r>
            <a:endParaRPr lang="ru-RU" sz="1600" dirty="0">
              <a:latin typeface="Times New Roman"/>
              <a:ea typeface="Times New Roman"/>
            </a:endParaRPr>
          </a:p>
          <a:p>
            <a:pPr>
              <a:lnSpc>
                <a:spcPts val="1470"/>
              </a:lnSpc>
              <a:spcAft>
                <a:spcPts val="0"/>
              </a:spcAft>
            </a:pPr>
            <a:r>
              <a:rPr lang="ru-RU" dirty="0">
                <a:latin typeface="Times New Roman"/>
                <a:ea typeface="Times New Roman"/>
              </a:rPr>
              <a:t>Воспитатель: А теперь пусть наша кукла отдохнет, она гуляла и устала очень Пальчиковая гимнастика: «Стирка».</a:t>
            </a:r>
            <a:endParaRPr lang="ru-RU" sz="1600" dirty="0">
              <a:latin typeface="Times New Roman"/>
              <a:ea typeface="Times New Roman"/>
            </a:endParaRPr>
          </a:p>
          <a:p>
            <a:pPr>
              <a:lnSpc>
                <a:spcPts val="1470"/>
              </a:lnSpc>
              <a:spcAft>
                <a:spcPts val="0"/>
              </a:spcAft>
            </a:pPr>
            <a:r>
              <a:rPr lang="ru-RU" dirty="0">
                <a:latin typeface="Times New Roman"/>
                <a:ea typeface="Times New Roman"/>
              </a:rPr>
              <a:t>Мылом мою я носки (водим кулачком по ладошке)</a:t>
            </a:r>
            <a:endParaRPr lang="ru-RU" sz="1600" dirty="0">
              <a:latin typeface="Times New Roman"/>
              <a:ea typeface="Times New Roman"/>
            </a:endParaRPr>
          </a:p>
          <a:p>
            <a:pPr>
              <a:lnSpc>
                <a:spcPts val="1470"/>
              </a:lnSpc>
              <a:spcAft>
                <a:spcPts val="0"/>
              </a:spcAft>
            </a:pPr>
            <a:r>
              <a:rPr lang="ru-RU" dirty="0">
                <a:latin typeface="Times New Roman"/>
                <a:ea typeface="Times New Roman"/>
              </a:rPr>
              <a:t>Крепко трутся кулачки (трем кулачками друг о друга)</a:t>
            </a:r>
            <a:endParaRPr lang="ru-RU" sz="1600" dirty="0">
              <a:latin typeface="Times New Roman"/>
              <a:ea typeface="Times New Roman"/>
            </a:endParaRPr>
          </a:p>
          <a:p>
            <a:pPr>
              <a:lnSpc>
                <a:spcPts val="1470"/>
              </a:lnSpc>
              <a:spcAft>
                <a:spcPts val="0"/>
              </a:spcAft>
            </a:pPr>
            <a:r>
              <a:rPr lang="ru-RU" dirty="0">
                <a:latin typeface="Times New Roman"/>
                <a:ea typeface="Times New Roman"/>
              </a:rPr>
              <a:t>Сполосну носочки ловко (двигаем кистями рук вправо и влево)</a:t>
            </a:r>
            <a:endParaRPr lang="ru-RU" sz="1600" dirty="0">
              <a:latin typeface="Times New Roman"/>
              <a:ea typeface="Times New Roman"/>
            </a:endParaRPr>
          </a:p>
          <a:p>
            <a:pPr>
              <a:lnSpc>
                <a:spcPts val="1470"/>
              </a:lnSpc>
              <a:spcAft>
                <a:spcPts val="0"/>
              </a:spcAft>
            </a:pPr>
            <a:r>
              <a:rPr lang="ru-RU" dirty="0">
                <a:latin typeface="Times New Roman"/>
                <a:ea typeface="Times New Roman"/>
              </a:rPr>
              <a:t>И повешу на веревку (поднимаем руки вверх и сгибаем кисти)</a:t>
            </a:r>
            <a:endParaRPr lang="ru-RU" sz="1600" dirty="0">
              <a:latin typeface="Times New Roman"/>
              <a:ea typeface="Times New Roman"/>
            </a:endParaRPr>
          </a:p>
          <a:p>
            <a:pPr>
              <a:lnSpc>
                <a:spcPts val="1470"/>
              </a:lnSpc>
              <a:spcAft>
                <a:spcPts val="0"/>
              </a:spcAft>
            </a:pPr>
            <a:r>
              <a:rPr lang="ru-RU" dirty="0">
                <a:latin typeface="Times New Roman"/>
                <a:ea typeface="Times New Roman"/>
              </a:rPr>
              <a:t>Воспитатель дает детям возможность потрогать воду в тазу и определить, что она теплая. Грязное белье лежит в корзине рядом с тазиком.</a:t>
            </a:r>
            <a:endParaRPr lang="ru-RU" sz="1600" dirty="0">
              <a:latin typeface="Times New Roman"/>
              <a:ea typeface="Times New Roman"/>
            </a:endParaRPr>
          </a:p>
          <a:p>
            <a:pPr>
              <a:lnSpc>
                <a:spcPts val="1470"/>
              </a:lnSpc>
              <a:spcAft>
                <a:spcPts val="0"/>
              </a:spcAft>
            </a:pPr>
            <a:r>
              <a:rPr lang="ru-RU" dirty="0">
                <a:latin typeface="Times New Roman"/>
                <a:ea typeface="Times New Roman"/>
              </a:rPr>
              <a:t>Воспитатель: Я вам покажу, как начинаем работу. Вначале намочили платочек. Опускаем в воду, смотрите, платок намок. Я кладу платочек на ладонь, беру кусок мыла, намыливаю, кладу мыло в мыльницу, а затем начинаю стирать. Затем выжимаем. Платочек постирали, но его нужно еще прополоскать, чтобы не осталось мыла. Положим платочек в другой таз с чистой водой и прополощем его.</a:t>
            </a:r>
            <a:endParaRPr lang="ru-RU" sz="1600" dirty="0">
              <a:latin typeface="Times New Roman"/>
              <a:ea typeface="Times New Roman"/>
            </a:endParaRPr>
          </a:p>
          <a:p>
            <a:pPr>
              <a:lnSpc>
                <a:spcPts val="1470"/>
              </a:lnSpc>
              <a:spcAft>
                <a:spcPts val="0"/>
              </a:spcAft>
            </a:pPr>
            <a:r>
              <a:rPr lang="ru-RU" dirty="0" err="1">
                <a:latin typeface="Times New Roman"/>
                <a:ea typeface="Times New Roman"/>
              </a:rPr>
              <a:t>Полоскаем</a:t>
            </a:r>
            <a:r>
              <a:rPr lang="ru-RU" dirty="0">
                <a:latin typeface="Times New Roman"/>
                <a:ea typeface="Times New Roman"/>
              </a:rPr>
              <a:t> чисто, чисто, чтоб белье было душисто! Выжимаем.</a:t>
            </a:r>
            <a:endParaRPr lang="ru-RU" sz="1600" dirty="0">
              <a:latin typeface="Times New Roman"/>
              <a:ea typeface="Times New Roman"/>
            </a:endParaRPr>
          </a:p>
          <a:p>
            <a:pPr>
              <a:lnSpc>
                <a:spcPts val="1470"/>
              </a:lnSpc>
              <a:spcAft>
                <a:spcPts val="0"/>
              </a:spcAft>
            </a:pPr>
            <a:r>
              <a:rPr lang="ru-RU" dirty="0">
                <a:latin typeface="Times New Roman"/>
                <a:ea typeface="Times New Roman"/>
              </a:rPr>
              <a:t>Воспитатель предлагает детям постирать платочки, при этом следит за тем, чтобы вода не выплескивалась из тазика.. Детям предоставляется возможность полоскать белье самостоятельно, ощутить руками теплую воду. Белье полощут те дети, которые не стирали.</a:t>
            </a:r>
            <a:endParaRPr lang="ru-RU" sz="1600" dirty="0">
              <a:effectLst/>
              <a:latin typeface="Times New Roman"/>
              <a:ea typeface="Times New Roman"/>
            </a:endParaRPr>
          </a:p>
        </p:txBody>
      </p:sp>
    </p:spTree>
    <p:extLst>
      <p:ext uri="{BB962C8B-B14F-4D97-AF65-F5344CB8AC3E}">
        <p14:creationId xmlns:p14="http://schemas.microsoft.com/office/powerpoint/2010/main" val="1269194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quot;детские шаблоны для презентаций&quot;&quo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482" y="0"/>
            <a:ext cx="9144000" cy="666936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74930" y="620688"/>
            <a:ext cx="8640960" cy="4084195"/>
          </a:xfrm>
          <a:prstGeom prst="rect">
            <a:avLst/>
          </a:prstGeom>
        </p:spPr>
        <p:txBody>
          <a:bodyPr wrap="square">
            <a:spAutoFit/>
          </a:bodyPr>
          <a:lstStyle/>
          <a:p>
            <a:pPr>
              <a:lnSpc>
                <a:spcPts val="1470"/>
              </a:lnSpc>
              <a:spcAft>
                <a:spcPts val="0"/>
              </a:spcAft>
            </a:pPr>
            <a:r>
              <a:rPr lang="ru-RU" b="1" dirty="0">
                <a:latin typeface="Times New Roman"/>
                <a:ea typeface="Times New Roman"/>
              </a:rPr>
              <a:t>Воспитатель</a:t>
            </a:r>
            <a:r>
              <a:rPr lang="ru-RU" dirty="0">
                <a:latin typeface="Times New Roman"/>
                <a:ea typeface="Times New Roman"/>
              </a:rPr>
              <a:t>: Выливаем из таза воду, сполоснули. Кладем чистые платочки в пустой таз. Выполнение всех действий детьми.</a:t>
            </a:r>
            <a:endParaRPr lang="ru-RU" sz="1600" dirty="0">
              <a:latin typeface="Times New Roman"/>
              <a:ea typeface="Times New Roman"/>
            </a:endParaRPr>
          </a:p>
          <a:p>
            <a:pPr>
              <a:lnSpc>
                <a:spcPts val="1470"/>
              </a:lnSpc>
              <a:spcAft>
                <a:spcPts val="0"/>
              </a:spcAft>
            </a:pPr>
            <a:r>
              <a:rPr lang="ru-RU" dirty="0">
                <a:latin typeface="Times New Roman"/>
                <a:ea typeface="Times New Roman"/>
              </a:rPr>
              <a:t>Проговаривание детьми: Мыло пенится в корыте, Мы стираем, посмотрите!</a:t>
            </a:r>
            <a:endParaRPr lang="ru-RU" sz="1600" dirty="0">
              <a:latin typeface="Times New Roman"/>
              <a:ea typeface="Times New Roman"/>
            </a:endParaRPr>
          </a:p>
          <a:p>
            <a:pPr>
              <a:lnSpc>
                <a:spcPts val="1470"/>
              </a:lnSpc>
              <a:spcAft>
                <a:spcPts val="0"/>
              </a:spcAft>
            </a:pPr>
            <a:r>
              <a:rPr lang="ru-RU" dirty="0">
                <a:latin typeface="Times New Roman"/>
                <a:ea typeface="Times New Roman"/>
              </a:rPr>
              <a:t>Не мешайте нам сейчас, Стирка срочная у нас!</a:t>
            </a:r>
            <a:endParaRPr lang="ru-RU" sz="1600" dirty="0">
              <a:latin typeface="Times New Roman"/>
              <a:ea typeface="Times New Roman"/>
            </a:endParaRPr>
          </a:p>
          <a:p>
            <a:pPr>
              <a:lnSpc>
                <a:spcPts val="1470"/>
              </a:lnSpc>
              <a:spcAft>
                <a:spcPts val="0"/>
              </a:spcAft>
            </a:pPr>
            <a:r>
              <a:rPr lang="ru-RU" b="1" dirty="0">
                <a:latin typeface="Times New Roman"/>
                <a:ea typeface="Times New Roman"/>
              </a:rPr>
              <a:t>Воспитатель:</a:t>
            </a:r>
            <a:r>
              <a:rPr lang="ru-RU" dirty="0">
                <a:latin typeface="Times New Roman"/>
                <a:ea typeface="Times New Roman"/>
              </a:rPr>
              <a:t> Вот теперь все чисто. Повесим на веревку платочки, чтобы они высохли. Веревка со стойками готовится заранее. Воспитатель  предлагает повесить белье на веревку и закрепить его прищепками, дети повторяют слово «прищепки». Далее воспитатель предлагает детям повесить остальные  платочки.</a:t>
            </a:r>
            <a:endParaRPr lang="ru-RU" sz="1600" dirty="0">
              <a:latin typeface="Times New Roman"/>
              <a:ea typeface="Times New Roman"/>
            </a:endParaRPr>
          </a:p>
          <a:p>
            <a:pPr>
              <a:lnSpc>
                <a:spcPts val="1470"/>
              </a:lnSpc>
              <a:spcAft>
                <a:spcPts val="0"/>
              </a:spcAft>
            </a:pPr>
            <a:r>
              <a:rPr lang="ru-RU" b="1" dirty="0">
                <a:latin typeface="Times New Roman"/>
                <a:ea typeface="Times New Roman"/>
              </a:rPr>
              <a:t>Воспитатель:</a:t>
            </a:r>
            <a:r>
              <a:rPr lang="ru-RU" dirty="0">
                <a:latin typeface="Times New Roman"/>
                <a:ea typeface="Times New Roman"/>
              </a:rPr>
              <a:t> Вот и все, дети. Мы все вместе выстирали платочки для нашей куклы Маши. Когда платочки высохнут, мы с вами погладим их утюгом и отдадим нашей кукле.</a:t>
            </a:r>
            <a:endParaRPr lang="ru-RU" sz="1600" dirty="0">
              <a:latin typeface="Times New Roman"/>
              <a:ea typeface="Times New Roman"/>
            </a:endParaRPr>
          </a:p>
          <a:p>
            <a:pPr>
              <a:lnSpc>
                <a:spcPts val="1470"/>
              </a:lnSpc>
              <a:spcAft>
                <a:spcPts val="0"/>
              </a:spcAft>
            </a:pPr>
            <a:r>
              <a:rPr lang="ru-RU" b="1" dirty="0">
                <a:latin typeface="Times New Roman"/>
                <a:ea typeface="Times New Roman"/>
              </a:rPr>
              <a:t>Рефлексия.</a:t>
            </a:r>
            <a:endParaRPr lang="ru-RU" sz="1600" dirty="0">
              <a:latin typeface="Times New Roman"/>
              <a:ea typeface="Times New Roman"/>
            </a:endParaRPr>
          </a:p>
          <a:p>
            <a:pPr>
              <a:lnSpc>
                <a:spcPts val="1470"/>
              </a:lnSpc>
              <a:spcAft>
                <a:spcPts val="0"/>
              </a:spcAft>
            </a:pPr>
            <a:r>
              <a:rPr lang="ru-RU" dirty="0">
                <a:latin typeface="Times New Roman"/>
                <a:ea typeface="Times New Roman"/>
              </a:rPr>
              <a:t>Воспитатель: Молодцы, хорошо потрудились! Чему мы сегодня научились? А будете еще помогать стирать одежду? Ответы детей.</a:t>
            </a:r>
            <a:endParaRPr lang="ru-RU" sz="1600" dirty="0">
              <a:latin typeface="Times New Roman"/>
              <a:ea typeface="Times New Roman"/>
            </a:endParaRPr>
          </a:p>
          <a:p>
            <a:pPr>
              <a:lnSpc>
                <a:spcPts val="1470"/>
              </a:lnSpc>
              <a:spcAft>
                <a:spcPts val="0"/>
              </a:spcAft>
            </a:pPr>
            <a:r>
              <a:rPr lang="ru-RU" dirty="0">
                <a:latin typeface="Times New Roman"/>
                <a:ea typeface="Times New Roman"/>
              </a:rPr>
              <a:t>Обращение к кукле: Кукла Маша будет очень довольна и вместе с нами пойдет на прогулку!</a:t>
            </a:r>
            <a:endParaRPr lang="ru-RU" sz="1600" dirty="0">
              <a:latin typeface="Times New Roman"/>
              <a:ea typeface="Times New Roman"/>
            </a:endParaRPr>
          </a:p>
          <a:p>
            <a:pPr>
              <a:spcAft>
                <a:spcPts val="0"/>
              </a:spcAft>
            </a:pPr>
            <a:r>
              <a:rPr lang="ru-RU" dirty="0">
                <a:solidFill>
                  <a:srgbClr val="000000"/>
                </a:solidFill>
                <a:latin typeface="Arial"/>
                <a:ea typeface="Times New Roman"/>
              </a:rPr>
              <a:t> </a:t>
            </a:r>
            <a:endParaRPr lang="ru-RU" sz="1600" dirty="0">
              <a:latin typeface="Times New Roman"/>
              <a:ea typeface="Times New Roman"/>
            </a:endParaRPr>
          </a:p>
          <a:p>
            <a:pPr>
              <a:lnSpc>
                <a:spcPct val="115000"/>
              </a:lnSpc>
              <a:spcAft>
                <a:spcPts val="1000"/>
              </a:spcAft>
            </a:pPr>
            <a:r>
              <a:rPr lang="ru-RU" dirty="0">
                <a:latin typeface="Times New Roman"/>
                <a:ea typeface="Calibri"/>
                <a:cs typeface="Times New Roman"/>
              </a:rPr>
              <a:t>Кукла- Спасибо ребята большое .Сейчас пойду отнесу платочки своим друзьям. До свидания</a:t>
            </a:r>
            <a:r>
              <a:rPr lang="ru-RU" sz="1400" dirty="0">
                <a:latin typeface="Times New Roman"/>
                <a:ea typeface="Calibri"/>
                <a:cs typeface="Times New Roman"/>
              </a:rPr>
              <a:t>.</a:t>
            </a:r>
            <a:endParaRPr lang="ru-RU" sz="1400" dirty="0">
              <a:ea typeface="Calibri"/>
              <a:cs typeface="Times New Roman"/>
            </a:endParaRPr>
          </a:p>
        </p:txBody>
      </p:sp>
    </p:spTree>
    <p:extLst>
      <p:ext uri="{BB962C8B-B14F-4D97-AF65-F5344CB8AC3E}">
        <p14:creationId xmlns:p14="http://schemas.microsoft.com/office/powerpoint/2010/main" val="1269194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quot;детские шаблоны для презентаций&quot;&quot;"/>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66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194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189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676998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782</Words>
  <Application>Microsoft Office PowerPoint</Application>
  <PresentationFormat>Экран (4:3)</PresentationFormat>
  <Paragraphs>56</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Марина</dc:creator>
  <cp:lastModifiedBy>user</cp:lastModifiedBy>
  <cp:revision>4</cp:revision>
  <dcterms:created xsi:type="dcterms:W3CDTF">2019-11-03T13:24:57Z</dcterms:created>
  <dcterms:modified xsi:type="dcterms:W3CDTF">2021-10-28T11:49:25Z</dcterms:modified>
</cp:coreProperties>
</file>