
<file path=[Content_Types].xml><?xml version="1.0" encoding="utf-8"?>
<Types xmlns="http://schemas.openxmlformats.org/package/2006/content-types">
  <Default ContentType="image/gif" Extension="gi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78" r:id="rId3"/>
    <p:sldId id="257" r:id="rId4"/>
    <p:sldId id="258" r:id="rId5"/>
    <p:sldId id="259" r:id="rId6"/>
    <p:sldId id="260" r:id="rId7"/>
    <p:sldId id="279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006600"/>
    <a:srgbClr val="FFFF99"/>
    <a:srgbClr val="FFFF66"/>
    <a:srgbClr val="66FF66"/>
    <a:srgbClr val="FF99FF"/>
    <a:srgbClr val="800000"/>
    <a:srgbClr val="D60093"/>
    <a:srgbClr val="990033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1138" y="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t>26.09.2021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535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t>26.09.2021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689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t>26.09.2021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605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t>26.09.2021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400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t>26.09.2021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217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t>26.09.2021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070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t>26.09.2021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256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t>26.09.2021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321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t>26.09.2021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102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t>26.09.2021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392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t>26.09.2021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941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F9594-C2A2-49D0-8FA3-F487EFFC2195}" type="datetimeFigureOut">
              <a:rPr lang="ru-RU" smtClean="0"/>
              <a:t>26.09.2021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E3934-15CC-452B-9460-4C1A3939B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244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1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11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7" Type="http://schemas.openxmlformats.org/officeDocument/2006/relationships/image" Target="../media/image24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gif"/><Relationship Id="rId5" Type="http://schemas.openxmlformats.org/officeDocument/2006/relationships/image" Target="../media/image22.gif"/><Relationship Id="rId4" Type="http://schemas.openxmlformats.org/officeDocument/2006/relationships/image" Target="../media/image21.gi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1.pn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0" descr="http://abitur.psuti.ru/uploads/spiski/003ib_files/red-ques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77072"/>
            <a:ext cx="1673237" cy="167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9D6E102-FDF7-4C0B-9A0D-6E48B68B77F4}"/>
              </a:ext>
            </a:extLst>
          </p:cNvPr>
          <p:cNvSpPr/>
          <p:nvPr/>
        </p:nvSpPr>
        <p:spPr>
          <a:xfrm>
            <a:off x="2411760" y="741713"/>
            <a:ext cx="449052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СПОРТИВНЫЕ </a:t>
            </a:r>
            <a:br>
              <a:rPr lang="ru-RU" sz="5400" b="1" cap="none" spc="0" dirty="0"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</a:rPr>
            </a:br>
            <a:r>
              <a:rPr lang="ru-RU" sz="5400" b="1" cap="none" spc="0" dirty="0"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ЗАГАДКИ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8F2142-6747-46B8-8DBF-FF752A1DF67F}"/>
              </a:ext>
            </a:extLst>
          </p:cNvPr>
          <p:cNvSpPr txBox="1"/>
          <p:nvPr/>
        </p:nvSpPr>
        <p:spPr>
          <a:xfrm>
            <a:off x="2572829" y="2780928"/>
            <a:ext cx="3974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Comic Sans MS" panose="030F0702030302020204" pitchFamily="66" charset="0"/>
              </a:rPr>
              <a:t>для детей дошкольного возраста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BF7D909-7D55-4B8B-9146-70D80F9626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04664"/>
            <a:ext cx="1460008" cy="1460008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9377490-3E5D-4CC5-BCA1-325BC56000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173544"/>
            <a:ext cx="3307688" cy="2853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680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ыноска-облако 9"/>
          <p:cNvSpPr/>
          <p:nvPr/>
        </p:nvSpPr>
        <p:spPr>
          <a:xfrm>
            <a:off x="1638677" y="980728"/>
            <a:ext cx="3096344" cy="1296144"/>
          </a:xfrm>
          <a:prstGeom prst="cloudCallout">
            <a:avLst>
              <a:gd name="adj1" fmla="val 91443"/>
              <a:gd name="adj2" fmla="val 69058"/>
            </a:avLst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Comic Sans MS" panose="030F0702030302020204" pitchFamily="66" charset="0"/>
              </a:rPr>
              <a:t>Баскетбол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C0E462D-EC1B-4D5E-9523-E0B3A3A502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200" y="1196752"/>
            <a:ext cx="1932599" cy="4230991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ABD2DFDD-2FCA-4C41-A76D-8D63A42254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852936"/>
            <a:ext cx="4283968" cy="3212976"/>
          </a:xfrm>
          <a:prstGeom prst="roundRect">
            <a:avLst/>
          </a:prstGeom>
          <a:noFill/>
          <a:ln w="127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8349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ыноска-облако 6"/>
          <p:cNvSpPr/>
          <p:nvPr/>
        </p:nvSpPr>
        <p:spPr>
          <a:xfrm>
            <a:off x="3059833" y="2348880"/>
            <a:ext cx="5256584" cy="3600400"/>
          </a:xfrm>
          <a:prstGeom prst="cloudCallout">
            <a:avLst>
              <a:gd name="adj1" fmla="val -64019"/>
              <a:gd name="adj2" fmla="val -51575"/>
            </a:avLst>
          </a:prstGeom>
          <a:solidFill>
            <a:srgbClr val="FF99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660066"/>
                </a:solidFill>
                <a:latin typeface="Comic Sans MS" panose="030F0702030302020204" pitchFamily="66" charset="0"/>
              </a:rPr>
              <a:t>Назовите нам вид спорта,</a:t>
            </a:r>
            <a:br>
              <a:rPr lang="ru-RU" sz="2400" b="1" dirty="0">
                <a:solidFill>
                  <a:srgbClr val="660066"/>
                </a:solidFill>
                <a:latin typeface="Comic Sans MS" panose="030F0702030302020204" pitchFamily="66" charset="0"/>
              </a:rPr>
            </a:br>
            <a:r>
              <a:rPr lang="ru-RU" sz="2400" b="1" dirty="0">
                <a:solidFill>
                  <a:srgbClr val="660066"/>
                </a:solidFill>
                <a:latin typeface="Comic Sans MS" panose="030F0702030302020204" pitchFamily="66" charset="0"/>
              </a:rPr>
              <a:t>Где ни клюшки нет, ни корта!</a:t>
            </a:r>
            <a:br>
              <a:rPr lang="ru-RU" sz="2400" b="1" dirty="0">
                <a:solidFill>
                  <a:srgbClr val="660066"/>
                </a:solidFill>
                <a:latin typeface="Comic Sans MS" panose="030F0702030302020204" pitchFamily="66" charset="0"/>
              </a:rPr>
            </a:br>
            <a:r>
              <a:rPr lang="ru-RU" sz="2400" b="1" dirty="0">
                <a:solidFill>
                  <a:srgbClr val="660066"/>
                </a:solidFill>
                <a:latin typeface="Comic Sans MS" panose="030F0702030302020204" pitchFamily="66" charset="0"/>
              </a:rPr>
              <a:t>Есть перчатки, ринг и бой,</a:t>
            </a:r>
            <a:br>
              <a:rPr lang="ru-RU" sz="2400" b="1" dirty="0">
                <a:solidFill>
                  <a:srgbClr val="660066"/>
                </a:solidFill>
                <a:latin typeface="Comic Sans MS" panose="030F0702030302020204" pitchFamily="66" charset="0"/>
              </a:rPr>
            </a:br>
            <a:r>
              <a:rPr lang="ru-RU" sz="2400" b="1" dirty="0">
                <a:solidFill>
                  <a:srgbClr val="660066"/>
                </a:solidFill>
                <a:latin typeface="Comic Sans MS" panose="030F0702030302020204" pitchFamily="66" charset="0"/>
              </a:rPr>
              <a:t>И победа за тобой!</a:t>
            </a:r>
            <a:r>
              <a:rPr lang="ru-RU" sz="2400" b="1" dirty="0">
                <a:latin typeface="Comic Sans MS" panose="030F0702030302020204" pitchFamily="66" charset="0"/>
              </a:rPr>
              <a:t> </a:t>
            </a:r>
            <a:endParaRPr lang="ru-RU" sz="2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DC00BBE-B11A-4C16-B21F-EB60F934A4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412" r="3538" b="50000"/>
          <a:stretch/>
        </p:blipFill>
        <p:spPr>
          <a:xfrm>
            <a:off x="7020272" y="5578"/>
            <a:ext cx="1656184" cy="252028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7DDE8FE-65D0-4BF5-934A-FF177017A4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313504"/>
            <a:ext cx="1932599" cy="423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41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ыноска-облако 8"/>
          <p:cNvSpPr/>
          <p:nvPr/>
        </p:nvSpPr>
        <p:spPr>
          <a:xfrm>
            <a:off x="1475656" y="908720"/>
            <a:ext cx="3506688" cy="1512168"/>
          </a:xfrm>
          <a:prstGeom prst="cloudCallout">
            <a:avLst>
              <a:gd fmla="val 85483" name="adj1"/>
              <a:gd fmla="val 57304" name="adj2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800">
                <a:solidFill>
                  <a:srgbClr val="C00000"/>
                </a:solidFill>
                <a:latin charset="0" panose="030F0702030302020204" pitchFamily="66" typeface="Comic Sans MS"/>
              </a:rPr>
              <a:t>Бокс!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8F8E9D8-411C-437C-AA85-7C80EFBCE0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516216" y="1124744"/>
            <a:ext cx="1770004" cy="4230991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7270DFC-D7B9-4F95-B75B-512ABC4BE9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-77" r="22"/>
          <a:stretch/>
        </p:blipFill>
        <p:spPr>
          <a:xfrm>
            <a:off x="1115616" y="2833987"/>
            <a:ext cx="4752528" cy="3084974"/>
          </a:xfrm>
          <a:prstGeom prst="roundRect">
            <a:avLst/>
          </a:prstGeom>
          <a:ln w="1270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1481610907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9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ыноска-облако 6"/>
          <p:cNvSpPr/>
          <p:nvPr/>
        </p:nvSpPr>
        <p:spPr>
          <a:xfrm>
            <a:off x="3419872" y="2636912"/>
            <a:ext cx="5112568" cy="3438337"/>
          </a:xfrm>
          <a:prstGeom prst="cloudCallout">
            <a:avLst>
              <a:gd name="adj1" fmla="val -64010"/>
              <a:gd name="adj2" fmla="val -62144"/>
            </a:avLst>
          </a:prstGeom>
          <a:solidFill>
            <a:srgbClr val="FFFF66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6600"/>
                </a:solidFill>
                <a:latin typeface="Comic Sans MS" panose="030F0702030302020204" pitchFamily="66" charset="0"/>
              </a:rPr>
              <a:t>Я люблю эту игру.</a:t>
            </a:r>
            <a:br>
              <a:rPr lang="ru-RU" sz="2400" b="1" dirty="0">
                <a:solidFill>
                  <a:srgbClr val="006600"/>
                </a:solidFill>
                <a:latin typeface="Comic Sans MS" panose="030F0702030302020204" pitchFamily="66" charset="0"/>
              </a:rPr>
            </a:br>
            <a:r>
              <a:rPr lang="ru-RU" sz="2400" b="1" dirty="0">
                <a:solidFill>
                  <a:srgbClr val="006600"/>
                </a:solidFill>
                <a:latin typeface="Comic Sans MS" panose="030F0702030302020204" pitchFamily="66" charset="0"/>
              </a:rPr>
              <a:t>По зелёному ковру</a:t>
            </a:r>
            <a:br>
              <a:rPr lang="ru-RU" sz="2400" b="1" dirty="0">
                <a:solidFill>
                  <a:srgbClr val="006600"/>
                </a:solidFill>
                <a:latin typeface="Comic Sans MS" panose="030F0702030302020204" pitchFamily="66" charset="0"/>
              </a:rPr>
            </a:br>
            <a:r>
              <a:rPr lang="ru-RU" sz="2400" b="1" dirty="0">
                <a:solidFill>
                  <a:srgbClr val="006600"/>
                </a:solidFill>
                <a:latin typeface="Comic Sans MS" panose="030F0702030302020204" pitchFamily="66" charset="0"/>
              </a:rPr>
              <a:t>Мячик все гоняют,</a:t>
            </a:r>
            <a:br>
              <a:rPr lang="ru-RU" sz="2400" b="1" dirty="0">
                <a:solidFill>
                  <a:srgbClr val="006600"/>
                </a:solidFill>
                <a:latin typeface="Comic Sans MS" panose="030F0702030302020204" pitchFamily="66" charset="0"/>
              </a:rPr>
            </a:br>
            <a:r>
              <a:rPr lang="ru-RU" sz="2400" b="1" dirty="0">
                <a:solidFill>
                  <a:srgbClr val="006600"/>
                </a:solidFill>
                <a:latin typeface="Comic Sans MS" panose="030F0702030302020204" pitchFamily="66" charset="0"/>
              </a:rPr>
              <a:t>Лупят и пинают.</a:t>
            </a:r>
            <a:br>
              <a:rPr lang="ru-RU" sz="2400" b="1" dirty="0">
                <a:solidFill>
                  <a:srgbClr val="006600"/>
                </a:solidFill>
                <a:latin typeface="Comic Sans MS" panose="030F0702030302020204" pitchFamily="66" charset="0"/>
              </a:rPr>
            </a:br>
            <a:r>
              <a:rPr lang="ru-RU" sz="2400" b="1" dirty="0">
                <a:solidFill>
                  <a:srgbClr val="006600"/>
                </a:solidFill>
                <a:latin typeface="Comic Sans MS" panose="030F0702030302020204" pitchFamily="66" charset="0"/>
              </a:rPr>
              <a:t>Главное забить здесь гол!</a:t>
            </a:r>
            <a:br>
              <a:rPr lang="ru-RU" sz="2400" b="1" dirty="0">
                <a:solidFill>
                  <a:srgbClr val="006600"/>
                </a:solidFill>
                <a:latin typeface="Comic Sans MS" panose="030F0702030302020204" pitchFamily="66" charset="0"/>
              </a:rPr>
            </a:br>
            <a:r>
              <a:rPr lang="ru-RU" sz="2400" b="1" dirty="0">
                <a:solidFill>
                  <a:srgbClr val="006600"/>
                </a:solidFill>
                <a:latin typeface="Comic Sans MS" panose="030F0702030302020204" pitchFamily="66" charset="0"/>
              </a:rPr>
              <a:t>Классная игра – …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073C2B4-0483-4284-AF41-91F2E74BCF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8600" r="80712"/>
          <a:stretch/>
        </p:blipFill>
        <p:spPr>
          <a:xfrm>
            <a:off x="7164288" y="332656"/>
            <a:ext cx="1441126" cy="237626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772333E-06F5-4869-AAF5-AB0264484E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1268759"/>
            <a:ext cx="1932599" cy="423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409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ыноска-облако 7"/>
          <p:cNvSpPr/>
          <p:nvPr/>
        </p:nvSpPr>
        <p:spPr>
          <a:xfrm>
            <a:off x="1619672" y="926158"/>
            <a:ext cx="3024336" cy="1440160"/>
          </a:xfrm>
          <a:prstGeom prst="cloudCallout">
            <a:avLst>
              <a:gd name="adj1" fmla="val 89012"/>
              <a:gd name="adj2" fmla="val 53661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C3399"/>
                </a:solidFill>
                <a:latin typeface="Comic Sans MS" panose="030F0702030302020204" pitchFamily="66" charset="0"/>
              </a:rPr>
              <a:t>Футбол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3CD8886-9CA6-42A8-8F11-FDA9A017A1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624228" y="1124744"/>
            <a:ext cx="1800200" cy="4230991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1C59C65C-9380-44C3-8157-2A6B7D11B4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892041"/>
            <a:ext cx="4265711" cy="3199283"/>
          </a:xfrm>
          <a:prstGeom prst="roundRect">
            <a:avLst/>
          </a:prstGeom>
          <a:noFill/>
          <a:ln w="127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34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ыноска-облако 6"/>
          <p:cNvSpPr/>
          <p:nvPr/>
        </p:nvSpPr>
        <p:spPr>
          <a:xfrm>
            <a:off x="2769240" y="2492896"/>
            <a:ext cx="5763200" cy="3528392"/>
          </a:xfrm>
          <a:prstGeom prst="cloudCallout">
            <a:avLst>
              <a:gd name="adj1" fmla="val -57376"/>
              <a:gd name="adj2" fmla="val -47832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D60093"/>
                </a:solidFill>
                <a:latin typeface="Comic Sans MS" panose="030F0702030302020204" pitchFamily="66" charset="0"/>
              </a:rPr>
              <a:t>Ясным утром вдоль дороги</a:t>
            </a:r>
            <a:br>
              <a:rPr lang="ru-RU" sz="2400" b="1" dirty="0">
                <a:solidFill>
                  <a:srgbClr val="D60093"/>
                </a:solidFill>
                <a:latin typeface="Comic Sans MS" panose="030F0702030302020204" pitchFamily="66" charset="0"/>
              </a:rPr>
            </a:br>
            <a:r>
              <a:rPr lang="ru-RU" sz="2400" b="1" dirty="0">
                <a:solidFill>
                  <a:srgbClr val="D60093"/>
                </a:solidFill>
                <a:latin typeface="Comic Sans MS" panose="030F0702030302020204" pitchFamily="66" charset="0"/>
              </a:rPr>
              <a:t>На траве блестит роса,</a:t>
            </a:r>
            <a:br>
              <a:rPr lang="ru-RU" sz="2400" b="1" dirty="0">
                <a:solidFill>
                  <a:srgbClr val="D60093"/>
                </a:solidFill>
                <a:latin typeface="Comic Sans MS" panose="030F0702030302020204" pitchFamily="66" charset="0"/>
              </a:rPr>
            </a:br>
            <a:r>
              <a:rPr lang="ru-RU" sz="2400" b="1" dirty="0">
                <a:solidFill>
                  <a:srgbClr val="D60093"/>
                </a:solidFill>
                <a:latin typeface="Comic Sans MS" panose="030F0702030302020204" pitchFamily="66" charset="0"/>
              </a:rPr>
              <a:t>По дороге едут ноги</a:t>
            </a:r>
            <a:br>
              <a:rPr lang="ru-RU" sz="2400" b="1" dirty="0">
                <a:solidFill>
                  <a:srgbClr val="D60093"/>
                </a:solidFill>
                <a:latin typeface="Comic Sans MS" panose="030F0702030302020204" pitchFamily="66" charset="0"/>
              </a:rPr>
            </a:br>
            <a:r>
              <a:rPr lang="ru-RU" sz="2400" b="1" dirty="0">
                <a:solidFill>
                  <a:srgbClr val="D60093"/>
                </a:solidFill>
                <a:latin typeface="Comic Sans MS" panose="030F0702030302020204" pitchFamily="66" charset="0"/>
              </a:rPr>
              <a:t>И бегут два колеса.</a:t>
            </a:r>
            <a:br>
              <a:rPr lang="ru-RU" sz="2400" b="1" dirty="0">
                <a:solidFill>
                  <a:srgbClr val="D60093"/>
                </a:solidFill>
                <a:latin typeface="Comic Sans MS" panose="030F0702030302020204" pitchFamily="66" charset="0"/>
              </a:rPr>
            </a:br>
            <a:r>
              <a:rPr lang="ru-RU" sz="2400" b="1" dirty="0">
                <a:solidFill>
                  <a:srgbClr val="D60093"/>
                </a:solidFill>
                <a:latin typeface="Comic Sans MS" panose="030F0702030302020204" pitchFamily="66" charset="0"/>
              </a:rPr>
              <a:t>У загадки есть ответ –</a:t>
            </a:r>
            <a:br>
              <a:rPr lang="ru-RU" sz="2400" b="1" dirty="0">
                <a:solidFill>
                  <a:srgbClr val="D60093"/>
                </a:solidFill>
                <a:latin typeface="Comic Sans MS" panose="030F0702030302020204" pitchFamily="66" charset="0"/>
              </a:rPr>
            </a:br>
            <a:r>
              <a:rPr lang="ru-RU" sz="2400" b="1" dirty="0">
                <a:solidFill>
                  <a:srgbClr val="D60093"/>
                </a:solidFill>
                <a:latin typeface="Comic Sans MS" panose="030F0702030302020204" pitchFamily="66" charset="0"/>
              </a:rPr>
              <a:t>Это мой …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AF20F72-C7C1-413E-B091-C156EA337D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288" t="47200" r="62599"/>
          <a:stretch/>
        </p:blipFill>
        <p:spPr>
          <a:xfrm>
            <a:off x="7092280" y="332656"/>
            <a:ext cx="1624796" cy="266429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BD09852-79C1-4078-9944-A7CD36335E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313504"/>
            <a:ext cx="1932599" cy="423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824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ыноска-облако 7"/>
          <p:cNvSpPr/>
          <p:nvPr/>
        </p:nvSpPr>
        <p:spPr>
          <a:xfrm>
            <a:off x="1475656" y="980729"/>
            <a:ext cx="3816424" cy="1584176"/>
          </a:xfrm>
          <a:prstGeom prst="cloudCallout">
            <a:avLst>
              <a:gd name="adj1" fmla="val 66907"/>
              <a:gd name="adj2" fmla="val 58991"/>
            </a:avLst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B050"/>
                </a:solidFill>
                <a:latin typeface="Comic Sans MS" panose="030F0702030302020204" pitchFamily="66" charset="0"/>
              </a:rPr>
              <a:t>Велосипед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523AAAB-FBB3-443D-8D29-5878064EAD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444208" y="1196752"/>
            <a:ext cx="1944216" cy="4230991"/>
          </a:xfrm>
          <a:prstGeom prst="rect">
            <a:avLst/>
          </a:prstGeom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31A2698E-3931-4DF8-A767-11FB51DEA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73932" y="2897646"/>
            <a:ext cx="4032448" cy="3360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462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ыноска-облако 6"/>
          <p:cNvSpPr/>
          <p:nvPr/>
        </p:nvSpPr>
        <p:spPr>
          <a:xfrm>
            <a:off x="3635896" y="2348880"/>
            <a:ext cx="5040560" cy="3168351"/>
          </a:xfrm>
          <a:prstGeom prst="cloudCallout">
            <a:avLst>
              <a:gd name="adj1" fmla="val -62340"/>
              <a:gd name="adj2" fmla="val -52352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800000"/>
                </a:solidFill>
                <a:latin typeface="Comic Sans MS" panose="030F0702030302020204" pitchFamily="66" charset="0"/>
              </a:rPr>
              <a:t>По водным дорожкам</a:t>
            </a:r>
          </a:p>
          <a:p>
            <a:pPr algn="ctr"/>
            <a:r>
              <a:rPr lang="ru-RU" sz="2400" b="1" dirty="0">
                <a:solidFill>
                  <a:srgbClr val="800000"/>
                </a:solidFill>
                <a:latin typeface="Comic Sans MS" panose="030F0702030302020204" pitchFamily="66" charset="0"/>
              </a:rPr>
              <a:t>плывут наши ассы,</a:t>
            </a:r>
          </a:p>
          <a:p>
            <a:pPr algn="ctr"/>
            <a:r>
              <a:rPr lang="ru-RU" sz="2400" b="1" dirty="0">
                <a:solidFill>
                  <a:srgbClr val="800000"/>
                </a:solidFill>
                <a:latin typeface="Comic Sans MS" panose="030F0702030302020204" pitchFamily="66" charset="0"/>
              </a:rPr>
              <a:t>то баттерфляем,</a:t>
            </a:r>
          </a:p>
          <a:p>
            <a:pPr algn="ctr"/>
            <a:r>
              <a:rPr lang="ru-RU" sz="2400" b="1" dirty="0">
                <a:solidFill>
                  <a:srgbClr val="800000"/>
                </a:solidFill>
                <a:latin typeface="Comic Sans MS" panose="030F0702030302020204" pitchFamily="66" charset="0"/>
              </a:rPr>
              <a:t>то кролем, то брассом. 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B657E9D-59C3-4057-99B2-819D59BA37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825" t="47200" r="43700"/>
          <a:stretch/>
        </p:blipFill>
        <p:spPr>
          <a:xfrm>
            <a:off x="7164288" y="296243"/>
            <a:ext cx="1440160" cy="208905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189AC61-E9E0-403B-9B47-1C252035C5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986416"/>
            <a:ext cx="2160240" cy="472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365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ыноска-облако 7"/>
          <p:cNvSpPr/>
          <p:nvPr/>
        </p:nvSpPr>
        <p:spPr>
          <a:xfrm>
            <a:off x="1403648" y="908720"/>
            <a:ext cx="3168352" cy="1485072"/>
          </a:xfrm>
          <a:prstGeom prst="cloudCallout">
            <a:avLst>
              <a:gd name="adj1" fmla="val 100472"/>
              <a:gd name="adj2" fmla="val 47842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Плавание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F8756ED-351B-4ED5-94C4-F2CDEFD002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156176" y="1052736"/>
            <a:ext cx="2304256" cy="4519023"/>
          </a:xfrm>
          <a:prstGeom prst="rect">
            <a:avLst/>
          </a:prstGeom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CBD9DE68-C18F-465C-ABDF-CAE390967A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178754"/>
            <a:ext cx="4788024" cy="2736551"/>
          </a:xfrm>
          <a:prstGeom prst="roundRect">
            <a:avLst/>
          </a:prstGeom>
          <a:noFill/>
          <a:ln w="127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2328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ыноска-облако 6"/>
          <p:cNvSpPr/>
          <p:nvPr/>
        </p:nvSpPr>
        <p:spPr>
          <a:xfrm>
            <a:off x="2627784" y="2204864"/>
            <a:ext cx="5688632" cy="3384376"/>
          </a:xfrm>
          <a:prstGeom prst="cloudCallout">
            <a:avLst>
              <a:gd name="adj1" fmla="val -53205"/>
              <a:gd name="adj2" fmla="val -66005"/>
            </a:avLst>
          </a:prstGeom>
          <a:solidFill>
            <a:srgbClr val="FF99FF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11111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Лёжа пострелять и стоя,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Будто он на поле боя.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А затем не расслабляться,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быстро к финишу примчаться.</a:t>
            </a:r>
          </a:p>
          <a:p>
            <a:pPr algn="ctr"/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A664C09-0CFC-45E6-8502-756262C98B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512" t="48600" r="27163"/>
          <a:stretch/>
        </p:blipFill>
        <p:spPr>
          <a:xfrm>
            <a:off x="7020272" y="162905"/>
            <a:ext cx="1584176" cy="264375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9C4338B-A973-4C09-B240-F3EA257255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484784"/>
            <a:ext cx="1932599" cy="423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639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ыноска-облако 6"/>
          <p:cNvSpPr/>
          <p:nvPr/>
        </p:nvSpPr>
        <p:spPr>
          <a:xfrm>
            <a:off x="4067944" y="1124744"/>
            <a:ext cx="4536504" cy="4318445"/>
          </a:xfrm>
          <a:prstGeom prst="cloudCallout">
            <a:avLst>
              <a:gd name="adj1" fmla="val -82392"/>
              <a:gd name="adj2" fmla="val -16889"/>
            </a:avLst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C00000"/>
              </a:solidFill>
            </a:endParaRPr>
          </a:p>
          <a:p>
            <a:pPr algn="ctr"/>
            <a:endParaRPr lang="ru-RU" b="1" dirty="0">
              <a:solidFill>
                <a:srgbClr val="C00000"/>
              </a:solidFill>
            </a:endParaRPr>
          </a:p>
          <a:p>
            <a:pPr algn="ctr"/>
            <a:r>
              <a:rPr lang="ru-RU" b="1" dirty="0">
                <a:solidFill>
                  <a:srgbClr val="C00000"/>
                </a:solidFill>
                <a:latin typeface="Comic Sans MS" panose="030F0702030302020204" pitchFamily="66" charset="0"/>
              </a:rPr>
              <a:t>Привет, ребята!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latin typeface="Comic Sans MS" panose="030F0702030302020204" pitchFamily="66" charset="0"/>
              </a:rPr>
              <a:t>Меня зовут </a:t>
            </a:r>
            <a:r>
              <a:rPr lang="ru-RU" b="1" dirty="0" err="1">
                <a:solidFill>
                  <a:srgbClr val="C00000"/>
                </a:solidFill>
                <a:latin typeface="Comic Sans MS" panose="030F0702030302020204" pitchFamily="66" charset="0"/>
              </a:rPr>
              <a:t>Спортик</a:t>
            </a:r>
            <a:r>
              <a:rPr lang="ru-RU" b="1" dirty="0">
                <a:solidFill>
                  <a:srgbClr val="C00000"/>
                </a:solidFill>
                <a:latin typeface="Comic Sans MS" panose="030F0702030302020204" pitchFamily="66" charset="0"/>
              </a:rPr>
              <a:t>.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latin typeface="Comic Sans MS" panose="030F0702030302020204" pitchFamily="66" charset="0"/>
              </a:rPr>
              <a:t>Я, как и вы, хожу в детский сад и люблю заниматься физкультурой.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latin typeface="Comic Sans MS" panose="030F0702030302020204" pitchFamily="66" charset="0"/>
              </a:rPr>
              <a:t>Сегодня я приготовил для вас спортивные загадки.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latin typeface="Comic Sans MS" panose="030F0702030302020204" pitchFamily="66" charset="0"/>
              </a:rPr>
              <a:t>Давайте попробуем их отгадать!</a:t>
            </a:r>
          </a:p>
          <a:p>
            <a:pPr algn="ctr"/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73CED10-FFF5-4BF7-BA26-708EDD958F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1934665" cy="422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9423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ыноска-облако 7"/>
          <p:cNvSpPr/>
          <p:nvPr/>
        </p:nvSpPr>
        <p:spPr>
          <a:xfrm>
            <a:off x="1979712" y="692696"/>
            <a:ext cx="3002632" cy="1440160"/>
          </a:xfrm>
          <a:prstGeom prst="cloudCallout">
            <a:avLst>
              <a:gd name="adj1" fmla="val 72893"/>
              <a:gd name="adj2" fmla="val 65850"/>
            </a:avLst>
          </a:prstGeom>
          <a:solidFill>
            <a:srgbClr val="FFFF99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B050"/>
                </a:solidFill>
                <a:latin typeface="Comic Sans MS" panose="030F0702030302020204" pitchFamily="66" charset="0"/>
              </a:rPr>
              <a:t>Биатлон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34B4DFC-C993-44BB-9A87-DB63AFBA74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156176" y="1313504"/>
            <a:ext cx="2016224" cy="4230991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438D9C2-119D-4243-A94D-87AE46CB40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475656" y="2636912"/>
            <a:ext cx="3312368" cy="3294753"/>
          </a:xfrm>
          <a:prstGeom prst="roundRect">
            <a:avLst/>
          </a:prstGeom>
          <a:ln w="127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954173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ыноска-облако 6"/>
          <p:cNvSpPr/>
          <p:nvPr/>
        </p:nvSpPr>
        <p:spPr>
          <a:xfrm>
            <a:off x="3347864" y="2528901"/>
            <a:ext cx="4680520" cy="3240360"/>
          </a:xfrm>
          <a:prstGeom prst="cloudCallout">
            <a:avLst>
              <a:gd name="adj1" fmla="val -57366"/>
              <a:gd name="adj2" fmla="val -58421"/>
            </a:avLst>
          </a:prstGeom>
          <a:solidFill>
            <a:srgbClr val="66FF66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C00000"/>
                </a:solidFill>
              </a:rPr>
              <a:t>Болеть мне некогда друзья,</a:t>
            </a:r>
          </a:p>
          <a:p>
            <a:pPr algn="ctr"/>
            <a:r>
              <a:rPr lang="ru-RU" sz="2200" b="1" dirty="0">
                <a:solidFill>
                  <a:srgbClr val="C00000"/>
                </a:solidFill>
              </a:rPr>
              <a:t>В футбол, хоккей играю я.</a:t>
            </a:r>
          </a:p>
          <a:p>
            <a:pPr algn="ctr"/>
            <a:r>
              <a:rPr lang="ru-RU" sz="2200" b="1" dirty="0">
                <a:solidFill>
                  <a:srgbClr val="C00000"/>
                </a:solidFill>
              </a:rPr>
              <a:t>И я собою очень горд,</a:t>
            </a:r>
          </a:p>
          <a:p>
            <a:pPr algn="ctr"/>
            <a:r>
              <a:rPr lang="ru-RU" sz="2200" b="1" dirty="0">
                <a:solidFill>
                  <a:srgbClr val="C00000"/>
                </a:solidFill>
              </a:rPr>
              <a:t>Что дарит мне здоровье…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02911F-4900-4C76-B23B-EC10FE1E52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2837" t="48600"/>
          <a:stretch/>
        </p:blipFill>
        <p:spPr>
          <a:xfrm>
            <a:off x="6300192" y="476672"/>
            <a:ext cx="2097161" cy="223224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E413236-457D-4F5C-9F50-3B0AB82D4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210" y="1196752"/>
            <a:ext cx="1932599" cy="423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518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ыноска-облако 7"/>
          <p:cNvSpPr/>
          <p:nvPr/>
        </p:nvSpPr>
        <p:spPr>
          <a:xfrm>
            <a:off x="2123728" y="692696"/>
            <a:ext cx="3096344" cy="1296144"/>
          </a:xfrm>
          <a:prstGeom prst="cloudCallout">
            <a:avLst>
              <a:gd name="adj1" fmla="val 68737"/>
              <a:gd name="adj2" fmla="val 85830"/>
            </a:avLst>
          </a:prstGeom>
          <a:solidFill>
            <a:srgbClr val="FBABD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Спорт!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81F6857-B2BA-4F44-970A-28036A2AB9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156176" y="1124744"/>
            <a:ext cx="2058036" cy="4230991"/>
          </a:xfrm>
          <a:prstGeom prst="rect">
            <a:avLst/>
          </a:prstGeom>
        </p:spPr>
      </p:pic>
      <p:pic>
        <p:nvPicPr>
          <p:cNvPr id="7170" name="Picture 2">
            <a:extLst>
              <a:ext uri="{FF2B5EF4-FFF2-40B4-BE49-F238E27FC236}">
                <a16:creationId xmlns:a16="http://schemas.microsoft.com/office/drawing/2014/main" id="{B3711686-CEF5-44F8-9B43-B37D8F25F4C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4821018"/>
            <a:ext cx="864096" cy="1199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>
            <a:extLst>
              <a:ext uri="{FF2B5EF4-FFF2-40B4-BE49-F238E27FC236}">
                <a16:creationId xmlns:a16="http://schemas.microsoft.com/office/drawing/2014/main" id="{923704FF-9C11-40F9-864C-9183A453613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4719" y="4291414"/>
            <a:ext cx="1290362" cy="1179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>
            <a:extLst>
              <a:ext uri="{FF2B5EF4-FFF2-40B4-BE49-F238E27FC236}">
                <a16:creationId xmlns:a16="http://schemas.microsoft.com/office/drawing/2014/main" id="{A2123423-8721-4253-95A8-BFE8996A1E8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47871">
            <a:off x="595391" y="2156276"/>
            <a:ext cx="3333750" cy="229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>
            <a:extLst>
              <a:ext uri="{FF2B5EF4-FFF2-40B4-BE49-F238E27FC236}">
                <a16:creationId xmlns:a16="http://schemas.microsoft.com/office/drawing/2014/main" id="{AF3DBDE5-0A9B-4F66-9D49-8FF98ED13EE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950" y="4407838"/>
            <a:ext cx="1700226" cy="170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9586BFC8-8A29-4BA5-8D1F-7AAF1646EFA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617" y="3304038"/>
            <a:ext cx="1220712" cy="1491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067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431489" y="693249"/>
            <a:ext cx="4032448" cy="259228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Slant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995936" y="3581592"/>
            <a:ext cx="4245458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Занимайтесь </a:t>
            </a:r>
          </a:p>
          <a:p>
            <a:pPr lvl="0" algn="ctr"/>
            <a:r>
              <a:rPr lang="ru-RU" sz="54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спортом!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DC0F6D5-9DD3-486A-9E04-B0F5BF5BDF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197" y="1412776"/>
            <a:ext cx="1932599" cy="423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46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ыноска-облако 8"/>
          <p:cNvSpPr/>
          <p:nvPr/>
        </p:nvSpPr>
        <p:spPr>
          <a:xfrm>
            <a:off x="3463046" y="2348880"/>
            <a:ext cx="4588241" cy="3024336"/>
          </a:xfrm>
          <a:prstGeom prst="cloudCallout">
            <a:avLst>
              <a:gd name="adj1" fmla="val -66246"/>
              <a:gd name="adj2" fmla="val -45924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То вприпрыжку, то вприсядку</a:t>
            </a:r>
            <a:br>
              <a:rPr lang="ru-RU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Дети делают ...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1589C75-627F-4DA2-B2C9-B95748B2D5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374644"/>
            <a:ext cx="1932599" cy="4224894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8EA179F1-990F-4AD4-A1C3-607981A455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865" b="50000"/>
          <a:stretch/>
        </p:blipFill>
        <p:spPr bwMode="auto">
          <a:xfrm>
            <a:off x="6876256" y="332656"/>
            <a:ext cx="1175031" cy="156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841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ыноска-облако 6"/>
          <p:cNvSpPr/>
          <p:nvPr/>
        </p:nvSpPr>
        <p:spPr>
          <a:xfrm>
            <a:off x="3563888" y="764702"/>
            <a:ext cx="4081536" cy="1440159"/>
          </a:xfrm>
          <a:prstGeom prst="cloudCallout">
            <a:avLst>
              <a:gd name="adj1" fmla="val -68300"/>
              <a:gd name="adj2" fmla="val 90857"/>
            </a:avLst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Зарядку!</a:t>
            </a:r>
          </a:p>
        </p:txBody>
      </p:sp>
      <p:pic>
        <p:nvPicPr>
          <p:cNvPr id="2050" name="Picture 2" descr="http://cs614626.vk.me/v614626349/1504e/jDoiTOkjE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069506"/>
            <a:ext cx="4479908" cy="250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CBB9CFE-BFD1-4785-911A-A25A77D082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1484782"/>
            <a:ext cx="1932599" cy="423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898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ыноска-облако 6"/>
          <p:cNvSpPr/>
          <p:nvPr/>
        </p:nvSpPr>
        <p:spPr>
          <a:xfrm>
            <a:off x="3491880" y="2005994"/>
            <a:ext cx="5040560" cy="3312368"/>
          </a:xfrm>
          <a:prstGeom prst="cloudCallout">
            <a:avLst>
              <a:gd name="adj1" fmla="val -65109"/>
              <a:gd name="adj2" fmla="val -51626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latin typeface="Comic Sans MS" panose="030F0702030302020204" pitchFamily="66" charset="0"/>
            </a:endParaRPr>
          </a:p>
          <a:p>
            <a:pPr algn="ctr"/>
            <a:endParaRPr lang="ru-RU" b="1" dirty="0">
              <a:latin typeface="Comic Sans MS" panose="030F0702030302020204" pitchFamily="66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latin typeface="Comic Sans MS" panose="030F0702030302020204" pitchFamily="66" charset="0"/>
              </a:rPr>
              <a:t>Две сестрицы-близнецы Кверху задраны концы две дощечки человеку, чтоб на них скользить по снегу.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Comic Sans MS" panose="030F0702030302020204" pitchFamily="66" charset="0"/>
              </a:rPr>
              <a:t>Во дворе зима всё ближе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Comic Sans MS" panose="030F0702030302020204" pitchFamily="66" charset="0"/>
              </a:rPr>
              <a:t>Скоро встану я на…</a:t>
            </a:r>
            <a:b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br>
              <a:rPr lang="ru-RU" sz="2000" dirty="0">
                <a:latin typeface="Comic Sans MS" panose="030F0702030302020204" pitchFamily="66" charset="0"/>
              </a:rPr>
            </a:br>
            <a:endParaRPr lang="ru-RU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9047F48-FB64-4C6C-A13E-93DD587A0B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500" r="61812" b="52800"/>
          <a:stretch/>
        </p:blipFill>
        <p:spPr>
          <a:xfrm>
            <a:off x="7020272" y="-99393"/>
            <a:ext cx="1585680" cy="213843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0662531-61EF-46F9-B4C1-CA5EE8F88E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1052736"/>
            <a:ext cx="1932599" cy="423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346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ыноска-облако 10"/>
          <p:cNvSpPr/>
          <p:nvPr/>
        </p:nvSpPr>
        <p:spPr>
          <a:xfrm>
            <a:off x="1668695" y="692696"/>
            <a:ext cx="3096344" cy="1296144"/>
          </a:xfrm>
          <a:prstGeom prst="cloudCallout">
            <a:avLst>
              <a:gd name="adj1" fmla="val 97452"/>
              <a:gd name="adj2" fmla="val 7189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Лыжи!</a:t>
            </a:r>
          </a:p>
        </p:txBody>
      </p:sp>
      <p:pic>
        <p:nvPicPr>
          <p:cNvPr id="4100" name="Picture 4" descr="http://bbsmile.com.ua/uploads/product/images/000/008/243/original/baby-ski-2012-756450_cervena.gif?13813879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892" y="2852937"/>
            <a:ext cx="3182459" cy="2944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D895BF7-6A18-41D1-9D98-032C86D065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012160" y="1124744"/>
            <a:ext cx="2059824" cy="423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262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582B9D3-B057-4458-BC40-8A69E8226F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360" y="1313504"/>
            <a:ext cx="1932599" cy="423099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C949000-1A3F-4B6F-8EC6-4B15E90E41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4035"/>
            <a:ext cx="889248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F82E26E-87EC-4FD7-9C58-7009F9B9863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735" r="43700" b="50000"/>
          <a:stretch/>
        </p:blipFill>
        <p:spPr>
          <a:xfrm>
            <a:off x="7092280" y="116632"/>
            <a:ext cx="1612156" cy="2204864"/>
          </a:xfrm>
          <a:prstGeom prst="rect">
            <a:avLst/>
          </a:prstGeom>
        </p:spPr>
      </p:pic>
      <p:sp>
        <p:nvSpPr>
          <p:cNvPr id="11" name="Выноска-облако 6">
            <a:extLst>
              <a:ext uri="{FF2B5EF4-FFF2-40B4-BE49-F238E27FC236}">
                <a16:creationId xmlns:a16="http://schemas.microsoft.com/office/drawing/2014/main" id="{3D9F2678-7F68-4903-915A-C2D678A84840}"/>
              </a:ext>
            </a:extLst>
          </p:cNvPr>
          <p:cNvSpPr/>
          <p:nvPr/>
        </p:nvSpPr>
        <p:spPr>
          <a:xfrm>
            <a:off x="3186915" y="2204864"/>
            <a:ext cx="5340725" cy="3469950"/>
          </a:xfrm>
          <a:prstGeom prst="cloudCallout">
            <a:avLst>
              <a:gd name="adj1" fmla="val -65109"/>
              <a:gd name="adj2" fmla="val -51626"/>
            </a:avLst>
          </a:prstGeom>
          <a:solidFill>
            <a:srgbClr val="FFFF99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latin typeface="Comic Sans MS" panose="030F0702030302020204" pitchFamily="66" charset="0"/>
            </a:endParaRPr>
          </a:p>
          <a:p>
            <a:pPr algn="ctr"/>
            <a:endParaRPr lang="ru-RU" b="1" dirty="0">
              <a:latin typeface="Comic Sans MS" panose="030F0702030302020204" pitchFamily="66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6600"/>
                </a:solidFill>
                <a:latin typeface="Comic Sans MS" panose="030F0702030302020204" pitchFamily="66" charset="0"/>
              </a:rPr>
              <a:t>Шайбу здесь вовсю гоняют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6600"/>
                </a:solidFill>
                <a:latin typeface="Comic Sans MS" panose="030F0702030302020204" pitchFamily="66" charset="0"/>
              </a:rPr>
              <a:t>И в ворота забивают,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6600"/>
                </a:solidFill>
                <a:latin typeface="Comic Sans MS" panose="030F0702030302020204" pitchFamily="66" charset="0"/>
              </a:rPr>
              <a:t>Здесь на поле лёд везде.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6600"/>
                </a:solidFill>
                <a:latin typeface="Comic Sans MS" panose="030F0702030302020204" pitchFamily="66" charset="0"/>
              </a:rPr>
              <a:t>Рады мы такой игре.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b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br>
              <a:rPr lang="ru-RU" sz="2000" dirty="0"/>
            </a:b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448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ыноска-облако 6"/>
          <p:cNvSpPr/>
          <p:nvPr/>
        </p:nvSpPr>
        <p:spPr>
          <a:xfrm>
            <a:off x="1583669" y="823019"/>
            <a:ext cx="2952328" cy="1728192"/>
          </a:xfrm>
          <a:prstGeom prst="cloudCallout">
            <a:avLst>
              <a:gd fmla="val 107388" name="adj1"/>
              <a:gd fmla="val 48708" name="adj2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2800">
                <a:solidFill>
                  <a:srgbClr val="FFFF00"/>
                </a:solidFill>
                <a:latin charset="0" panose="030F0702030302020204" pitchFamily="66" typeface="Comic Sans MS"/>
              </a:rPr>
              <a:t>Хоккей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C889E5D-19AF-476A-BB50-9752161ADB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156176" y="1052736"/>
            <a:ext cx="2418076" cy="449176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D895CAA-C5CF-4F91-9C4B-90F24D9170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" r="-14"/>
          <a:stretch/>
        </p:blipFill>
        <p:spPr>
          <a:xfrm>
            <a:off x="1187624" y="2842348"/>
            <a:ext cx="4248471" cy="3123876"/>
          </a:xfrm>
          <a:prstGeom prst="roundRect">
            <a:avLst/>
          </a:prstGeom>
          <a:ln w="127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923892715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7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D684514-AFA3-4410-AF6B-BB2B35646D7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725" r="24013" b="50000"/>
          <a:stretch/>
        </p:blipFill>
        <p:spPr>
          <a:xfrm>
            <a:off x="7030517" y="-78441"/>
            <a:ext cx="1672030" cy="249289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582B9D3-B057-4458-BC40-8A69E8226F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360" y="1313504"/>
            <a:ext cx="1932599" cy="423099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C949000-1A3F-4B6F-8EC6-4B15E90E41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4035"/>
            <a:ext cx="889248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Выноска-облако 6">
            <a:extLst>
              <a:ext uri="{FF2B5EF4-FFF2-40B4-BE49-F238E27FC236}">
                <a16:creationId xmlns:a16="http://schemas.microsoft.com/office/drawing/2014/main" id="{B42BF8BA-703D-4046-BF49-66B692BBFCF0}"/>
              </a:ext>
            </a:extLst>
          </p:cNvPr>
          <p:cNvSpPr/>
          <p:nvPr/>
        </p:nvSpPr>
        <p:spPr>
          <a:xfrm>
            <a:off x="2644899" y="2564904"/>
            <a:ext cx="6048672" cy="3312368"/>
          </a:xfrm>
          <a:prstGeom prst="cloudCallout">
            <a:avLst>
              <a:gd name="adj1" fmla="val -54040"/>
              <a:gd name="adj2" fmla="val -64323"/>
            </a:avLst>
          </a:prstGeom>
          <a:solidFill>
            <a:srgbClr val="66FF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2E3136"/>
                </a:solidFill>
                <a:latin typeface="Comic Sans MS" panose="030F0702030302020204" pitchFamily="66" charset="0"/>
              </a:rPr>
              <a:t>В этом спорте игроки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2E3136"/>
                </a:solidFill>
                <a:latin typeface="Comic Sans MS" panose="030F0702030302020204" pitchFamily="66" charset="0"/>
              </a:rPr>
              <a:t>Все ловки и высоки.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2E3136"/>
                </a:solidFill>
                <a:latin typeface="Comic Sans MS" panose="030F0702030302020204" pitchFamily="66" charset="0"/>
              </a:rPr>
              <a:t>Любят в мяч они играть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2E3136"/>
                </a:solidFill>
                <a:latin typeface="Comic Sans MS" panose="030F0702030302020204" pitchFamily="66" charset="0"/>
              </a:rPr>
              <a:t>И в кольцо его кидать.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2E3136"/>
                </a:solidFill>
                <a:latin typeface="Comic Sans MS" panose="030F0702030302020204" pitchFamily="66" charset="0"/>
              </a:rPr>
              <a:t>Мячик звонко бьёт об пол,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2E3136"/>
                </a:solidFill>
                <a:latin typeface="Comic Sans MS" panose="030F0702030302020204" pitchFamily="66" charset="0"/>
              </a:rPr>
              <a:t>Значит, это…</a:t>
            </a:r>
            <a:endParaRPr lang="ru-RU" altLang="ru-RU" sz="24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431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889</TotalTime>
  <Words>216</Words>
  <Application>Microsoft Office PowerPoint</Application>
  <PresentationFormat>Экран (4:3)</PresentationFormat>
  <Paragraphs>59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Calibri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StarCom</dc:creator>
  <cp:lastModifiedBy>LENOVO</cp:lastModifiedBy>
  <cp:revision>52</cp:revision>
  <dcterms:created xsi:type="dcterms:W3CDTF">2013-04-16T10:40:34Z</dcterms:created>
  <dcterms:modified xsi:type="dcterms:W3CDTF">2021-09-26T12:03:53Z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2278323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