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1" r:id="rId7"/>
    <p:sldId id="270" r:id="rId8"/>
    <p:sldId id="260" r:id="rId9"/>
    <p:sldId id="271" r:id="rId10"/>
    <p:sldId id="262" r:id="rId11"/>
    <p:sldId id="272" r:id="rId12"/>
    <p:sldId id="273" r:id="rId13"/>
    <p:sldId id="263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15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9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8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69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0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8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8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85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80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3CDD8-20F1-4B4C-8196-566EE6FACDE8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1F6D2-34A8-4E8C-8B68-250F6BE6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1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68" y="4722"/>
            <a:ext cx="5312618" cy="6853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8" y="0"/>
            <a:ext cx="3096344" cy="68634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chemeClr val="tx1">
                      <a:alpha val="89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chemeClr val="tx1">
                      <a:alpha val="65000"/>
                    </a:schemeClr>
                  </a:outerShdw>
                </a:effectLst>
              </a:rPr>
              <a:t>Т</a:t>
            </a:r>
          </a:p>
          <a:p>
            <a:pPr algn="ctr"/>
            <a:r>
              <a:rPr lang="ru-RU" sz="8800" b="1" cap="none" spc="50" dirty="0" smtClean="0">
                <a:ln w="11430">
                  <a:solidFill>
                    <a:schemeClr val="tx1">
                      <a:alpha val="89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chemeClr val="tx1">
                      <a:alpha val="65000"/>
                    </a:schemeClr>
                  </a:outerShdw>
                </a:effectLst>
              </a:rPr>
              <a:t>К</a:t>
            </a:r>
          </a:p>
          <a:p>
            <a:pPr algn="ctr"/>
            <a:r>
              <a:rPr lang="ru-RU" sz="8800" b="1" cap="none" spc="50" dirty="0" smtClean="0">
                <a:ln w="11430">
                  <a:solidFill>
                    <a:schemeClr val="tx1">
                      <a:alpha val="89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chemeClr val="tx1">
                      <a:alpha val="65000"/>
                    </a:schemeClr>
                  </a:outerShdw>
                </a:effectLst>
              </a:rPr>
              <a:t>А</a:t>
            </a:r>
          </a:p>
          <a:p>
            <a:pPr algn="ctr"/>
            <a:r>
              <a:rPr lang="ru-RU" sz="8800" b="1" cap="none" spc="50" dirty="0" smtClean="0">
                <a:ln w="11430">
                  <a:solidFill>
                    <a:schemeClr val="tx1">
                      <a:alpha val="89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chemeClr val="tx1">
                      <a:alpha val="65000"/>
                    </a:schemeClr>
                  </a:outerShdw>
                </a:effectLst>
              </a:rPr>
              <a:t>Н</a:t>
            </a:r>
          </a:p>
          <a:p>
            <a:pPr algn="ctr"/>
            <a:r>
              <a:rPr lang="ru-RU" sz="8800" b="1" cap="none" spc="50" dirty="0" smtClean="0">
                <a:ln w="11430">
                  <a:solidFill>
                    <a:schemeClr val="tx1">
                      <a:alpha val="89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chemeClr val="tx1">
                      <a:alpha val="65000"/>
                    </a:schemeClr>
                  </a:outerShdw>
                </a:effectLst>
              </a:rPr>
              <a:t>И</a:t>
            </a:r>
            <a:endParaRPr lang="ru-RU" sz="8800" b="1" cap="none" spc="50" dirty="0">
              <a:ln w="11430">
                <a:solidFill>
                  <a:schemeClr val="tx1">
                    <a:alpha val="89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chemeClr val="tx1">
                    <a:alpha val="6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0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4. </a:t>
            </a:r>
            <a:r>
              <a:rPr lang="ru-RU" sz="3600" b="1" i="1" u="sng" dirty="0" smtClean="0">
                <a:solidFill>
                  <a:srgbClr val="C00000"/>
                </a:solidFill>
              </a:rPr>
              <a:t>Нервная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/>
              <a:t>– состоит из нервных клеток (нейронов) и вспомогательных клеток (нейроглии).</a:t>
            </a:r>
            <a:endParaRPr lang="ru-RU" sz="3600" b="1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028892" cy="264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89598"/>
            <a:ext cx="400054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9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259493"/>
              </p:ext>
            </p:extLst>
          </p:nvPr>
        </p:nvGraphicFramePr>
        <p:xfrm>
          <a:off x="319246" y="692696"/>
          <a:ext cx="8505508" cy="4533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377">
                  <a:extLst>
                    <a:ext uri="{9D8B030D-6E8A-4147-A177-3AD203B41FA5}">
                      <a16:colId xmlns:a16="http://schemas.microsoft.com/office/drawing/2014/main" val="1428872623"/>
                    </a:ext>
                  </a:extLst>
                </a:gridCol>
                <a:gridCol w="2126377">
                  <a:extLst>
                    <a:ext uri="{9D8B030D-6E8A-4147-A177-3AD203B41FA5}">
                      <a16:colId xmlns:a16="http://schemas.microsoft.com/office/drawing/2014/main" val="101725208"/>
                    </a:ext>
                  </a:extLst>
                </a:gridCol>
                <a:gridCol w="2126377">
                  <a:extLst>
                    <a:ext uri="{9D8B030D-6E8A-4147-A177-3AD203B41FA5}">
                      <a16:colId xmlns:a16="http://schemas.microsoft.com/office/drawing/2014/main" val="5989744"/>
                    </a:ext>
                  </a:extLst>
                </a:gridCol>
                <a:gridCol w="2126377">
                  <a:extLst>
                    <a:ext uri="{9D8B030D-6E8A-4147-A177-3AD203B41FA5}">
                      <a16:colId xmlns:a16="http://schemas.microsoft.com/office/drawing/2014/main" val="3203824041"/>
                    </a:ext>
                  </a:extLst>
                </a:gridCol>
              </a:tblGrid>
              <a:tr h="5112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тканей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 строения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Месторасположения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6689707"/>
                  </a:ext>
                </a:extLst>
              </a:tr>
              <a:tr h="40112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Нервная ткань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Состоит из нервных клеток (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нейронов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и вспомогательных клеток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(нейроглии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Нервные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ткани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образуют 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нервную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с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истему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входят в состав нервных узлов, спинного и головного мозга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Основные свойства: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возбудимость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проводимост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ь</a:t>
                      </a:r>
                    </a:p>
                    <a:p>
                      <a:pPr lvl="0"/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Нейроны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передают импульсы мышцам от спинного и головного мозга</a:t>
                      </a:r>
                    </a:p>
                    <a:p>
                      <a:pPr lvl="0"/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Нейроглия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выполняет питательную, опорную  и защитную функции.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324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45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4638"/>
            <a:ext cx="5760640" cy="357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11560" y="4362901"/>
            <a:ext cx="8208912" cy="1918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marR="762635" lvl="2" indent="-228600" algn="just">
              <a:lnSpc>
                <a:spcPct val="107000"/>
              </a:lnSpc>
              <a:buSzPts val="1100"/>
              <a:buFont typeface="Calibri" panose="020F0502020204030204" pitchFamily="34" charset="0"/>
              <a:buAutoNum type="arabicPeriod"/>
              <a:tabLst>
                <a:tab pos="4344035" algn="l"/>
              </a:tabLs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отростки –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дендриты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проводят нервный импульс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телу нейрона.</a:t>
            </a:r>
          </a:p>
          <a:p>
            <a:pPr marL="1143000" marR="762635" lvl="2" indent="-228600" algn="just">
              <a:lnSpc>
                <a:spcPct val="107000"/>
              </a:lnSpc>
              <a:spcAft>
                <a:spcPts val="0"/>
              </a:spcAft>
              <a:buSzPts val="1100"/>
              <a:buFont typeface="Calibri" panose="020F0502020204030204" pitchFamily="34" charset="0"/>
              <a:buAutoNum type="arabicPeriod"/>
              <a:tabLst>
                <a:tab pos="4344035" algn="l"/>
              </a:tabLst>
            </a:pP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marR="762635" lvl="2" indent="-228600" algn="just">
              <a:lnSpc>
                <a:spcPct val="107000"/>
              </a:lnSpc>
              <a:spcAft>
                <a:spcPts val="0"/>
              </a:spcAft>
              <a:buSzPts val="1100"/>
              <a:buFont typeface="Calibri" panose="020F0502020204030204" pitchFamily="34" charset="0"/>
              <a:buAutoNum type="arabicPeriod"/>
              <a:tabLst>
                <a:tab pos="4344035" algn="l"/>
              </a:tabLs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Длинный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отросток –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аксон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проводит нервный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импульс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нейрона. Сверху покрыт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миелином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143000" marR="803275" lvl="2" indent="-228600">
              <a:lnSpc>
                <a:spcPct val="107000"/>
              </a:lnSpc>
              <a:spcAft>
                <a:spcPts val="0"/>
              </a:spcAft>
              <a:buSzPts val="1100"/>
              <a:buFont typeface="Calibri" panose="020F0502020204030204" pitchFamily="34" charset="0"/>
              <a:buAutoNum type="arabicPeriod"/>
              <a:tabLst>
                <a:tab pos="4344035" algn="l"/>
              </a:tabLs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Несколько аксонов вместе, покрытые соединительнотканной оболочкой, образуют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нервы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03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314"/>
            <a:ext cx="8229600" cy="1042422"/>
          </a:xfrm>
        </p:spPr>
        <p:txBody>
          <a:bodyPr/>
          <a:lstStyle/>
          <a:p>
            <a:r>
              <a:rPr lang="ru-RU" b="1" i="1" dirty="0" smtClean="0"/>
              <a:t>Строение нервной клетки:</a:t>
            </a:r>
            <a:endParaRPr lang="ru-RU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1412776"/>
            <a:ext cx="539115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84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500" b="1" i="1" dirty="0" smtClean="0">
                <a:solidFill>
                  <a:srgbClr val="C00000"/>
                </a:solidFill>
              </a:rPr>
              <a:t>Домашнее задание:</a:t>
            </a:r>
            <a:br>
              <a:rPr lang="ru-RU" sz="55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п.8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9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Ткань –</a:t>
            </a:r>
            <a:r>
              <a:rPr lang="ru-RU" sz="4800" b="1" i="1" dirty="0" smtClean="0"/>
              <a:t> это группа клеток, имеющая сходное строение и происхождение, выполняющая общие функции.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24197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Виды тканей: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4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1. </a:t>
            </a:r>
            <a:r>
              <a:rPr lang="ru-RU" sz="4000" b="1" i="1" u="sng" dirty="0" smtClean="0">
                <a:solidFill>
                  <a:srgbClr val="C00000"/>
                </a:solidFill>
              </a:rPr>
              <a:t>Эпителиальная</a:t>
            </a:r>
            <a:r>
              <a:rPr lang="ru-RU" sz="4000" b="1" i="1" dirty="0" smtClean="0">
                <a:solidFill>
                  <a:srgbClr val="C00000"/>
                </a:solidFill>
              </a:rPr>
              <a:t>  </a:t>
            </a:r>
            <a:r>
              <a:rPr lang="ru-RU" sz="4000" b="1" i="1" dirty="0" smtClean="0"/>
              <a:t>- клетки мелкие, плотно прилегают друг к другу (поверхность кожи, внутренняя поверхность сосудов, органов ) </a:t>
            </a:r>
            <a:endParaRPr lang="ru-RU" sz="40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3645024"/>
            <a:ext cx="3934763" cy="277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53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943747"/>
              </p:ext>
            </p:extLst>
          </p:nvPr>
        </p:nvGraphicFramePr>
        <p:xfrm>
          <a:off x="282352" y="404665"/>
          <a:ext cx="7962056" cy="4957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0514">
                  <a:extLst>
                    <a:ext uri="{9D8B030D-6E8A-4147-A177-3AD203B41FA5}">
                      <a16:colId xmlns:a16="http://schemas.microsoft.com/office/drawing/2014/main" val="2880072150"/>
                    </a:ext>
                  </a:extLst>
                </a:gridCol>
                <a:gridCol w="1990514">
                  <a:extLst>
                    <a:ext uri="{9D8B030D-6E8A-4147-A177-3AD203B41FA5}">
                      <a16:colId xmlns:a16="http://schemas.microsoft.com/office/drawing/2014/main" val="160640872"/>
                    </a:ext>
                  </a:extLst>
                </a:gridCol>
                <a:gridCol w="1990514">
                  <a:extLst>
                    <a:ext uri="{9D8B030D-6E8A-4147-A177-3AD203B41FA5}">
                      <a16:colId xmlns:a16="http://schemas.microsoft.com/office/drawing/2014/main" val="285937037"/>
                    </a:ext>
                  </a:extLst>
                </a:gridCol>
                <a:gridCol w="1990514">
                  <a:extLst>
                    <a:ext uri="{9D8B030D-6E8A-4147-A177-3AD203B41FA5}">
                      <a16:colId xmlns:a16="http://schemas.microsoft.com/office/drawing/2014/main" val="4280280528"/>
                    </a:ext>
                  </a:extLst>
                </a:gridCol>
              </a:tblGrid>
              <a:tr h="5016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тканей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 строения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Месторасположения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937912"/>
                  </a:ext>
                </a:extLst>
              </a:tr>
              <a:tr h="4394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Эпителиальные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(покровные):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плоский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эпителий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железистый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эпителий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мерцательный(реснитчатый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многослойный эпителий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Клетки мелкие, плотно прилегают друг к другу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Поверхность кожи, ротовая полость, пищевод, альвеолы, капсулы нефронов.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Железы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кожи, желудок, кишечник, железы внутренней секреции, слюнные железы.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Дыхательные пути.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Пищевод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наружный слой кожи, слизистая внутренней поверхности щек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Защита ( клетки кожи)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Выработка секрета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 эпителий желудка)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Восприятие раздражения (кожа)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Регенерация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0617853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771800" cy="307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2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324" y="332656"/>
            <a:ext cx="871729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i="1" dirty="0"/>
          </a:p>
        </p:txBody>
      </p:sp>
      <p:pic>
        <p:nvPicPr>
          <p:cNvPr id="1026" name="Picture 2" descr="https://fsd.kopilkaurokov.ru/uploads/user_file_57eea9b055ff5/osnovnyie_tkani_chielovieka_epitielial_naia_i_soiedinitiel_naia_tkani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67" y="14377"/>
            <a:ext cx="8573418" cy="643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6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936425"/>
              </p:ext>
            </p:extLst>
          </p:nvPr>
        </p:nvGraphicFramePr>
        <p:xfrm>
          <a:off x="457200" y="404664"/>
          <a:ext cx="8229600" cy="4925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6019866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7098121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935352047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935147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тканей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 строения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Месторасположения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6053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Соединительные: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плотная волокнистая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рыхлая волокнистая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жировая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хрящевая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кровь и лимфа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Клетки крупные, расположены рыхло, много межклеточного вещества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Собственно кожа, сухожилия, связки, оболочки кровеносных сосудов, роговица глаза.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Подкожная жировая клетчатка, околосердечная сумка, проводящие пути нервной системы.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Межпозвоночные диски, хрящи гортани, трахей, ушная раковина, поверхность суставов.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Кости скелета.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Кровеносная система всего организма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Транспортная (кровь)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Защитная (жировая, костная)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Опора (костная, хрящевая)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Движение (костная)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6701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38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2. </a:t>
            </a:r>
            <a:r>
              <a:rPr lang="ru-RU" sz="3600" b="1" i="1" u="sng" dirty="0" smtClean="0">
                <a:solidFill>
                  <a:srgbClr val="C00000"/>
                </a:solidFill>
              </a:rPr>
              <a:t>Мышечная</a:t>
            </a:r>
            <a:r>
              <a:rPr lang="ru-RU" sz="3600" b="1" i="1" dirty="0" smtClean="0">
                <a:solidFill>
                  <a:srgbClr val="C00000"/>
                </a:solidFill>
              </a:rPr>
              <a:t>  </a:t>
            </a:r>
            <a:r>
              <a:rPr lang="ru-RU" sz="3600" b="1" i="1" dirty="0" smtClean="0"/>
              <a:t>- клетки удлиненные, плотно прилегают друг к другу, содержат сократительные волокна (поперечно-полосатая, гладкая, сердечная) </a:t>
            </a:r>
            <a:endParaRPr lang="ru-RU" sz="36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5472608" cy="422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80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256923"/>
              </p:ext>
            </p:extLst>
          </p:nvPr>
        </p:nvGraphicFramePr>
        <p:xfrm>
          <a:off x="447328" y="274638"/>
          <a:ext cx="8229600" cy="6294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79831295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37994483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7232299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406374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тканей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 строения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Месторасположения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4734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Мышечная: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гладкая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поперечнополосатая скелетная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поперечнополосатая сердечная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Гладкая - состоит из веретеновидных клеток с одним ядром. Сокращаются медленно.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Поперечнополосатая скелетная -состоит из длинных многоядерных волокон, содержащих белки разной плотности: актин и миозин, поэтому кажутся исчерченными поперек. Сокращаются быстро.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Поперечнополосатая сердечная состоит из мышечных клеток –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миоцитов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имеющих </a:t>
                      </a: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многочисленные контакты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вставочные диски.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Сокращается быстро.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Стенки сосудов и внутренних органов: желудка, кишечника, бронхов, работающих автоматически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(помимо нашей воли).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Скелетные мышцы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Сердечная мышца - миокард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Основные свойства: </a:t>
                      </a: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Возбудимость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сократимость.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Движение человека и работа внутренних органов.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8989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7621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376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Виды тканей: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 нервной клетки:</vt:lpstr>
      <vt:lpstr>Домашнее задание: п.8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Ткани.</dc:title>
  <dc:creator>User</dc:creator>
  <cp:lastModifiedBy>III</cp:lastModifiedBy>
  <cp:revision>19</cp:revision>
  <dcterms:created xsi:type="dcterms:W3CDTF">2013-09-21T01:10:05Z</dcterms:created>
  <dcterms:modified xsi:type="dcterms:W3CDTF">2021-09-28T13:44:11Z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446610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