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4" r:id="rId6"/>
    <p:sldId id="265" r:id="rId7"/>
    <p:sldId id="266" r:id="rId8"/>
    <p:sldId id="271" r:id="rId9"/>
    <p:sldId id="268" r:id="rId10"/>
    <p:sldId id="27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7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5E0A-2F67-44A3-9ABE-24E7E980839C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F53F-2D4C-48E6-AAC7-FDFEB8435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030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5E0A-2F67-44A3-9ABE-24E7E980839C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F53F-2D4C-48E6-AAC7-FDFEB8435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509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5E0A-2F67-44A3-9ABE-24E7E980839C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F53F-2D4C-48E6-AAC7-FDFEB8435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799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5E0A-2F67-44A3-9ABE-24E7E980839C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F53F-2D4C-48E6-AAC7-FDFEB8435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295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5E0A-2F67-44A3-9ABE-24E7E980839C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F53F-2D4C-48E6-AAC7-FDFEB8435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092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5E0A-2F67-44A3-9ABE-24E7E980839C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F53F-2D4C-48E6-AAC7-FDFEB8435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222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5E0A-2F67-44A3-9ABE-24E7E980839C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F53F-2D4C-48E6-AAC7-FDFEB8435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142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5E0A-2F67-44A3-9ABE-24E7E980839C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F53F-2D4C-48E6-AAC7-FDFEB8435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49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5E0A-2F67-44A3-9ABE-24E7E980839C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F53F-2D4C-48E6-AAC7-FDFEB8435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153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5E0A-2F67-44A3-9ABE-24E7E980839C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F53F-2D4C-48E6-AAC7-FDFEB8435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733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5E0A-2F67-44A3-9ABE-24E7E980839C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F53F-2D4C-48E6-AAC7-FDFEB8435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70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B5E0A-2F67-44A3-9ABE-24E7E980839C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CF53F-2D4C-48E6-AAC7-FDFEB8435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63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Тригонометрическая и показательная форма комплексного числа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5596" y="5074417"/>
            <a:ext cx="9144000" cy="786284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Преподаватель СП ГБПОУ ОМЛ</a:t>
            </a:r>
          </a:p>
          <a:p>
            <a:pPr algn="r"/>
            <a:r>
              <a:rPr lang="ru-RU" dirty="0" smtClean="0"/>
              <a:t>Н.М. Зудина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944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7130"/>
          </a:xfrm>
        </p:spPr>
        <p:txBody>
          <a:bodyPr/>
          <a:lstStyle/>
          <a:p>
            <a:r>
              <a:rPr lang="ru-RU" dirty="0" smtClean="0"/>
              <a:t>Возведение комплексных чисел в степень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182256"/>
                <a:ext cx="10515600" cy="4994707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endParaRPr lang="en-US" sz="3600" dirty="0" smtClean="0"/>
              </a:p>
              <a:p>
                <a:pPr marL="0" indent="0" algn="ctr">
                  <a:buNone/>
                </a:pPr>
                <a:r>
                  <a:rPr lang="ru-RU" sz="3600" dirty="0" smtClean="0"/>
                  <a:t>Формула Муавра</a:t>
                </a:r>
                <a:endParaRPr lang="en-US" sz="3600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3600" i="1" dirty="0"/>
                          <m:t>z</m:t>
                        </m:r>
                      </m:e>
                      <m:sup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3600" i="1" dirty="0"/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3600" i="1" dirty="0"/>
                          <m:t>|</m:t>
                        </m:r>
                        <m:r>
                          <m:rPr>
                            <m:nor/>
                          </m:rPr>
                          <a:rPr lang="en-US" sz="3600" i="1" dirty="0"/>
                          <m:t>z</m:t>
                        </m:r>
                        <m:r>
                          <m:rPr>
                            <m:nor/>
                          </m:rPr>
                          <a:rPr lang="en-US" sz="3600" i="1" dirty="0" smtClean="0"/>
                          <m:t>|</m:t>
                        </m:r>
                      </m:e>
                      <m:sup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3600" i="1" dirty="0" smtClean="0"/>
                  <a:t>· </a:t>
                </a:r>
                <a:r>
                  <a:rPr lang="en-US" sz="3600" i="1" dirty="0"/>
                  <a:t>(</a:t>
                </a:r>
                <a:r>
                  <a:rPr lang="en-US" sz="3600" i="1" dirty="0" smtClean="0"/>
                  <a:t>cos(n</a:t>
                </a:r>
                <a:r>
                  <a:rPr lang="el-GR" sz="3600" dirty="0" smtClean="0"/>
                  <a:t>ϕ</a:t>
                </a:r>
                <a:r>
                  <a:rPr lang="en-US" sz="3600" dirty="0" smtClean="0"/>
                  <a:t>)</a:t>
                </a:r>
                <a:r>
                  <a:rPr lang="en-US" sz="3600" i="1" dirty="0" smtClean="0"/>
                  <a:t> </a:t>
                </a:r>
                <a:r>
                  <a:rPr lang="en-US" sz="3600" i="1" dirty="0"/>
                  <a:t>+ </a:t>
                </a:r>
                <a:r>
                  <a:rPr lang="en-US" sz="3600" i="1" dirty="0" err="1" smtClean="0"/>
                  <a:t>i·sin</a:t>
                </a:r>
                <a:r>
                  <a:rPr lang="en-US" sz="3600" i="1" dirty="0" smtClean="0"/>
                  <a:t>(n</a:t>
                </a:r>
                <a:r>
                  <a:rPr lang="el-GR" sz="3600" dirty="0" smtClean="0"/>
                  <a:t>ϕ</a:t>
                </a:r>
                <a:r>
                  <a:rPr lang="en-US" sz="3600" dirty="0" smtClean="0"/>
                  <a:t>)</a:t>
                </a:r>
                <a:r>
                  <a:rPr lang="en-US" sz="3600" i="1" dirty="0" smtClean="0"/>
                  <a:t>)</a:t>
                </a:r>
                <a:r>
                  <a:rPr lang="en-US" sz="3600" dirty="0" smtClean="0"/>
                  <a:t> </a:t>
                </a:r>
                <a:endParaRPr lang="ru-RU" sz="3600" dirty="0" smtClean="0"/>
              </a:p>
              <a:p>
                <a:pPr marL="0" indent="0" algn="ctr">
                  <a:buNone/>
                </a:pPr>
                <a:endParaRPr lang="ru-RU" sz="3600" dirty="0"/>
              </a:p>
              <a:p>
                <a:pPr marL="0" indent="0">
                  <a:buNone/>
                </a:pPr>
                <a:r>
                  <a:rPr lang="ru-RU" sz="3600" dirty="0" smtClean="0"/>
                  <a:t>Пример: дано комплексное число </a:t>
                </a:r>
                <a:r>
                  <a:rPr lang="en-US" sz="3600" i="1" dirty="0"/>
                  <a:t>z</a:t>
                </a:r>
                <a:r>
                  <a:rPr lang="en-US" sz="1600" i="1" dirty="0"/>
                  <a:t>1</a:t>
                </a:r>
                <a:r>
                  <a:rPr lang="en-US" sz="3600" i="1" dirty="0"/>
                  <a:t> = </a:t>
                </a:r>
                <a:r>
                  <a:rPr lang="ru-RU" sz="3600" i="1" dirty="0"/>
                  <a:t>3 +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sz="3600" i="1" dirty="0" err="1" smtClean="0"/>
                  <a:t>i</a:t>
                </a:r>
                <a:r>
                  <a:rPr lang="ru-RU" sz="3600" i="1" dirty="0" smtClean="0"/>
                  <a:t>. </a:t>
                </a:r>
              </a:p>
              <a:p>
                <a:pPr marL="0" indent="0">
                  <a:buNone/>
                </a:pPr>
                <a:r>
                  <a:rPr lang="ru-RU" sz="3600" i="1" dirty="0" smtClean="0"/>
                  <a:t>Найти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3200" i="1" dirty="0"/>
                          <m:t>z</m:t>
                        </m:r>
                      </m:e>
                      <m:sup>
                        <m:r>
                          <a:rPr lang="ru-RU" sz="3200" b="0" i="1" dirty="0" smtClean="0">
                            <a:latin typeface="Cambria Math" panose="02040503050406030204" pitchFamily="18" charset="0"/>
                          </a:rPr>
                          <m:t>20</m:t>
                        </m:r>
                      </m:sup>
                    </m:sSup>
                  </m:oMath>
                </a14:m>
                <a:r>
                  <a:rPr lang="ru-RU" sz="3600" i="1" dirty="0" smtClean="0"/>
                  <a:t>.</a:t>
                </a:r>
                <a:endParaRPr lang="en-US" sz="3600" i="1" dirty="0"/>
              </a:p>
              <a:p>
                <a:pPr marL="0" indent="0">
                  <a:buNone/>
                </a:pPr>
                <a:endParaRPr lang="ru-RU" sz="36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182256"/>
                <a:ext cx="10515600" cy="4994707"/>
              </a:xfrm>
              <a:blipFill>
                <a:blip r:embed="rId2"/>
                <a:stretch>
                  <a:fillRect l="-17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737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6366"/>
          </a:xfrm>
        </p:spPr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/>
              <a:t>Любое комплексное число (кроме нуля) </a:t>
            </a:r>
            <a:r>
              <a:rPr lang="en-US" sz="3600" i="1" dirty="0" smtClean="0"/>
              <a:t>z = a + bi </a:t>
            </a:r>
            <a:r>
              <a:rPr lang="ru-RU" sz="3600" dirty="0" smtClean="0"/>
              <a:t>можно записать в тригонометрической форме:</a:t>
            </a:r>
            <a:endParaRPr lang="en-US" sz="3600" dirty="0" smtClean="0"/>
          </a:p>
          <a:p>
            <a:pPr marL="0" indent="0" algn="ctr">
              <a:buNone/>
            </a:pPr>
            <a:r>
              <a:rPr lang="en-US" sz="3600" i="1" dirty="0"/>
              <a:t>z</a:t>
            </a:r>
            <a:r>
              <a:rPr lang="en-US" sz="3600" i="1" dirty="0" smtClean="0"/>
              <a:t> = |z|· (cos</a:t>
            </a:r>
            <a:r>
              <a:rPr lang="el-GR" sz="3600" dirty="0" smtClean="0"/>
              <a:t>ϕ</a:t>
            </a:r>
            <a:r>
              <a:rPr lang="en-US" sz="3600" i="1" dirty="0" smtClean="0"/>
              <a:t> + </a:t>
            </a:r>
            <a:r>
              <a:rPr lang="en-US" sz="3600" i="1" dirty="0" err="1" smtClean="0"/>
              <a:t>i·sin</a:t>
            </a:r>
            <a:r>
              <a:rPr lang="el-GR" sz="3600" dirty="0" smtClean="0"/>
              <a:t>ϕ</a:t>
            </a:r>
            <a:r>
              <a:rPr lang="en-US" sz="3600" i="1" dirty="0" smtClean="0"/>
              <a:t>)</a:t>
            </a:r>
            <a:r>
              <a:rPr lang="en-US" sz="3600" dirty="0" smtClean="0"/>
              <a:t>, </a:t>
            </a:r>
            <a:endParaRPr lang="ru-RU" sz="3600" dirty="0" smtClean="0"/>
          </a:p>
          <a:p>
            <a:pPr marL="0" indent="0" algn="just">
              <a:buNone/>
            </a:pPr>
            <a:r>
              <a:rPr lang="ru-RU" sz="3600" dirty="0" smtClean="0"/>
              <a:t>где </a:t>
            </a:r>
            <a:r>
              <a:rPr lang="en-US" sz="3600" i="1" dirty="0" smtClean="0"/>
              <a:t>|z|</a:t>
            </a:r>
            <a:r>
              <a:rPr lang="en-US" sz="3600" dirty="0" smtClean="0"/>
              <a:t> - </a:t>
            </a:r>
            <a:r>
              <a:rPr lang="ru-RU" sz="3600" dirty="0" smtClean="0"/>
              <a:t>это </a:t>
            </a:r>
            <a:r>
              <a:rPr lang="ru-RU" sz="3600" b="1" dirty="0" smtClean="0"/>
              <a:t>модуль комплексного числа</a:t>
            </a:r>
            <a:r>
              <a:rPr lang="ru-RU" sz="3600" dirty="0" smtClean="0"/>
              <a:t>, </a:t>
            </a:r>
          </a:p>
          <a:p>
            <a:pPr marL="0" indent="0" algn="just">
              <a:buNone/>
            </a:pPr>
            <a:r>
              <a:rPr lang="ru-RU" sz="3600" dirty="0" smtClean="0"/>
              <a:t>а </a:t>
            </a:r>
            <a:r>
              <a:rPr lang="el-GR" sz="3600" dirty="0" smtClean="0"/>
              <a:t>ϕ</a:t>
            </a:r>
            <a:r>
              <a:rPr lang="ru-RU" sz="3600" dirty="0" smtClean="0"/>
              <a:t> – </a:t>
            </a:r>
            <a:r>
              <a:rPr lang="ru-RU" sz="3600" b="1" dirty="0" smtClean="0"/>
              <a:t>аргумент комплексного числа </a:t>
            </a:r>
          </a:p>
        </p:txBody>
      </p:sp>
    </p:spTree>
    <p:extLst>
      <p:ext uri="{BB962C8B-B14F-4D97-AF65-F5344CB8AC3E}">
        <p14:creationId xmlns:p14="http://schemas.microsoft.com/office/powerpoint/2010/main" val="226826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78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геометрическая форма комплексного числа</a:t>
            </a:r>
            <a:endParaRPr lang="ru-RU" dirty="0"/>
          </a:p>
        </p:txBody>
      </p:sp>
      <p:pic>
        <p:nvPicPr>
          <p:cNvPr id="1026" name="Picture 2" descr="Модуль и аргумент комплексного числ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229" y="1690688"/>
            <a:ext cx="4642034" cy="4557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88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</p:spPr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199" y="1607127"/>
                <a:ext cx="6541655" cy="4569836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ru-RU" b="1" dirty="0"/>
                  <a:t>Модулем комплексного числа </a:t>
                </a:r>
                <a:r>
                  <a:rPr lang="en-US" i="1" dirty="0"/>
                  <a:t>z</a:t>
                </a:r>
                <a:r>
                  <a:rPr lang="ru-RU" dirty="0"/>
                  <a:t> называется расстояние от начала координат до соответствующей точки комплексной плоскости </a:t>
                </a:r>
              </a:p>
              <a:p>
                <a:pPr marL="0" indent="0" algn="just">
                  <a:buNone/>
                </a:pPr>
                <a:r>
                  <a:rPr lang="ru-RU" dirty="0"/>
                  <a:t>(</a:t>
                </a:r>
                <a:r>
                  <a:rPr lang="ru-RU" b="1" dirty="0"/>
                  <a:t>модуль</a:t>
                </a:r>
                <a:r>
                  <a:rPr lang="ru-RU" dirty="0"/>
                  <a:t> – </a:t>
                </a:r>
                <a:r>
                  <a:rPr lang="ru-RU" b="1" dirty="0"/>
                  <a:t>это длина </a:t>
                </a:r>
                <a:r>
                  <a:rPr lang="ru-RU" dirty="0"/>
                  <a:t>радиус-вектора): </a:t>
                </a:r>
                <a:endParaRPr lang="ru-RU" dirty="0" smtClean="0"/>
              </a:p>
              <a:p>
                <a:pPr marL="0" indent="0" algn="just">
                  <a:buNone/>
                </a:pPr>
                <a:r>
                  <a:rPr lang="en-US" i="1" dirty="0" smtClean="0"/>
                  <a:t>| </a:t>
                </a:r>
                <a:r>
                  <a:rPr lang="en-US" i="1" dirty="0"/>
                  <a:t>z | </a:t>
                </a:r>
                <a:r>
                  <a:rPr lang="ru-RU" dirty="0"/>
                  <a:t>или </a:t>
                </a:r>
                <a:r>
                  <a:rPr lang="en-US" i="1" dirty="0" smtClean="0"/>
                  <a:t>r</a:t>
                </a:r>
                <a:r>
                  <a:rPr lang="ru-RU" i="1" dirty="0" smtClean="0"/>
                  <a:t>.</a:t>
                </a:r>
                <a:endParaRPr lang="ru-RU" i="1" dirty="0"/>
              </a:p>
              <a:p>
                <a:pPr marL="0" indent="0" algn="ctr">
                  <a:buNone/>
                </a:pPr>
                <a:r>
                  <a:rPr lang="en-US" sz="3200" i="1" dirty="0" smtClean="0"/>
                  <a:t>|</a:t>
                </a:r>
                <a:r>
                  <a:rPr lang="en-US" sz="3200" i="1" dirty="0"/>
                  <a:t>z|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2 </m:t>
                            </m:r>
                          </m:sup>
                        </m:s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+ </m:t>
                        </m:r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199" y="1607127"/>
                <a:ext cx="6541655" cy="4569836"/>
              </a:xfrm>
              <a:blipFill>
                <a:blip r:embed="rId2"/>
                <a:stretch>
                  <a:fillRect l="-1862" t="-2270" r="-18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 descr="Модуль и аргумент комплексного числ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903" y="1684269"/>
            <a:ext cx="3813897" cy="374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01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2475"/>
          </a:xfrm>
        </p:spPr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650171"/>
                <a:ext cx="6348412" cy="4526792"/>
              </a:xfrm>
            </p:spPr>
            <p:txBody>
              <a:bodyPr>
                <a:normAutofit fontScale="92500"/>
              </a:bodyPr>
              <a:lstStyle/>
              <a:p>
                <a:pPr marL="0" indent="0" algn="just">
                  <a:buNone/>
                </a:pPr>
                <a:r>
                  <a:rPr lang="ru-RU" b="1" dirty="0" smtClean="0"/>
                  <a:t>Аргументом комплексного числа</a:t>
                </a:r>
                <a:r>
                  <a:rPr lang="ru-RU" dirty="0" smtClean="0"/>
                  <a:t> </a:t>
                </a:r>
                <a:r>
                  <a:rPr lang="en-US" dirty="0" smtClean="0"/>
                  <a:t>z</a:t>
                </a:r>
                <a:r>
                  <a:rPr lang="ru-RU" dirty="0" smtClean="0"/>
                  <a:t> называется угол </a:t>
                </a:r>
                <a:r>
                  <a:rPr lang="el-GR" dirty="0" smtClean="0"/>
                  <a:t>ϕ</a:t>
                </a:r>
                <a:r>
                  <a:rPr lang="ru-RU" dirty="0" smtClean="0"/>
                  <a:t> между </a:t>
                </a:r>
                <a:r>
                  <a:rPr lang="ru-RU" u="sng" dirty="0" smtClean="0"/>
                  <a:t>положительной полуосью</a:t>
                </a:r>
                <a:r>
                  <a:rPr lang="ru-RU" dirty="0" smtClean="0"/>
                  <a:t> действительной оси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ru-RU" dirty="0" smtClean="0"/>
                  <a:t> и радиус вектором, проведённым из начала координат к соответствующей точке. (аргумент не определён для единственного числа </a:t>
                </a:r>
                <a:r>
                  <a:rPr lang="en-US" i="1" dirty="0" smtClean="0"/>
                  <a:t>z</a:t>
                </a:r>
                <a:r>
                  <a:rPr lang="en-US" dirty="0" smtClean="0"/>
                  <a:t> = 0)</a:t>
                </a:r>
                <a:r>
                  <a:rPr lang="ru-RU" dirty="0" smtClean="0"/>
                  <a:t>. Обозначают </a:t>
                </a:r>
                <a:r>
                  <a:rPr lang="el-GR" dirty="0" smtClean="0"/>
                  <a:t>ϕ</a:t>
                </a:r>
                <a:r>
                  <a:rPr lang="en-US" dirty="0" smtClean="0"/>
                  <a:t> </a:t>
                </a:r>
                <a:r>
                  <a:rPr lang="ru-RU" dirty="0" smtClean="0"/>
                  <a:t>или </a:t>
                </a:r>
                <a:r>
                  <a:rPr lang="en-US" i="1" dirty="0" err="1" smtClean="0"/>
                  <a:t>arg</a:t>
                </a:r>
                <a:r>
                  <a:rPr lang="en-US" i="1" dirty="0" smtClean="0"/>
                  <a:t> z</a:t>
                </a:r>
              </a:p>
              <a:p>
                <a:pPr marL="0" indent="0" algn="ctr">
                  <a:buNone/>
                </a:pPr>
                <a:r>
                  <a:rPr lang="en-US" i="1" dirty="0" err="1" smtClean="0"/>
                  <a:t>arg</a:t>
                </a:r>
                <a:r>
                  <a:rPr lang="en-US" i="1" dirty="0" smtClean="0"/>
                  <a:t> z = </a:t>
                </a:r>
                <a:r>
                  <a:rPr lang="en-US" i="1" dirty="0" err="1" smtClean="0"/>
                  <a:t>arctg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  <a:p>
                <a:pPr marL="0" indent="0" algn="just">
                  <a:buNone/>
                </a:pPr>
                <a:r>
                  <a:rPr lang="en-US" dirty="0" smtClean="0"/>
                  <a:t>!!! </a:t>
                </a:r>
                <a:r>
                  <a:rPr lang="ru-RU" dirty="0" smtClean="0"/>
                  <a:t>Данная формула работает только в правой полуплоскости (1 и 4 четверти)</a:t>
                </a: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650171"/>
                <a:ext cx="6348412" cy="4526792"/>
              </a:xfrm>
              <a:blipFill>
                <a:blip r:embed="rId2"/>
                <a:stretch>
                  <a:fillRect l="-1729" t="-2156" r="-16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 descr="Модуль и аргумент комплексного числ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048" y="1690689"/>
            <a:ext cx="3818752" cy="3749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135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8657"/>
          </a:xfrm>
        </p:spPr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199" y="1588655"/>
            <a:ext cx="6011487" cy="45883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Представить в тригонометрической форме комплексные числа:</a:t>
            </a:r>
          </a:p>
          <a:p>
            <a:pPr marL="0" indent="0">
              <a:buNone/>
            </a:pPr>
            <a:r>
              <a:rPr lang="en-US" i="1" dirty="0" smtClean="0"/>
              <a:t>z</a:t>
            </a:r>
            <a:r>
              <a:rPr lang="en-US" sz="1400" i="1" dirty="0" smtClean="0"/>
              <a:t>1 </a:t>
            </a:r>
            <a:r>
              <a:rPr lang="en-US" i="1" dirty="0" smtClean="0"/>
              <a:t>= 1</a:t>
            </a:r>
          </a:p>
          <a:p>
            <a:pPr marL="0" indent="0">
              <a:buNone/>
            </a:pPr>
            <a:r>
              <a:rPr lang="en-US" i="1" dirty="0" smtClean="0"/>
              <a:t>z</a:t>
            </a:r>
            <a:r>
              <a:rPr lang="en-US" sz="1400" i="1" dirty="0" smtClean="0"/>
              <a:t>2 </a:t>
            </a:r>
            <a:r>
              <a:rPr lang="en-US" i="1" dirty="0" smtClean="0"/>
              <a:t>= 2i</a:t>
            </a:r>
          </a:p>
          <a:p>
            <a:pPr marL="0" indent="0">
              <a:buNone/>
            </a:pPr>
            <a:r>
              <a:rPr lang="en-US" i="1" dirty="0" smtClean="0"/>
              <a:t>z</a:t>
            </a:r>
            <a:r>
              <a:rPr lang="en-US" sz="1400" i="1" dirty="0" smtClean="0"/>
              <a:t>3 </a:t>
            </a:r>
            <a:r>
              <a:rPr lang="en-US" i="1" dirty="0" smtClean="0"/>
              <a:t>= -3</a:t>
            </a:r>
          </a:p>
          <a:p>
            <a:pPr marL="0" indent="0">
              <a:buNone/>
            </a:pPr>
            <a:r>
              <a:rPr lang="en-US" i="1" dirty="0" smtClean="0"/>
              <a:t>z</a:t>
            </a:r>
            <a:r>
              <a:rPr lang="en-US" sz="1400" i="1" dirty="0" smtClean="0"/>
              <a:t>4 </a:t>
            </a:r>
            <a:r>
              <a:rPr lang="en-US" i="1" dirty="0" smtClean="0"/>
              <a:t>= -4i</a:t>
            </a:r>
          </a:p>
          <a:p>
            <a:pPr marL="0" indent="0">
              <a:buNone/>
            </a:pPr>
            <a:r>
              <a:rPr lang="ru-RU" i="1" dirty="0" smtClean="0"/>
              <a:t>____________________________</a:t>
            </a: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z </a:t>
            </a:r>
            <a:r>
              <a:rPr lang="en-US" i="1" dirty="0"/>
              <a:t>= |z</a:t>
            </a:r>
            <a:r>
              <a:rPr lang="en-US" i="1" dirty="0" smtClean="0"/>
              <a:t>|· (</a:t>
            </a:r>
            <a:r>
              <a:rPr lang="en-US" i="1" dirty="0"/>
              <a:t>cos</a:t>
            </a:r>
            <a:r>
              <a:rPr lang="el-GR" dirty="0"/>
              <a:t>ϕ</a:t>
            </a:r>
            <a:r>
              <a:rPr lang="en-US" i="1" dirty="0"/>
              <a:t> + </a:t>
            </a:r>
            <a:r>
              <a:rPr lang="en-US" i="1" dirty="0" err="1" smtClean="0"/>
              <a:t>i·sin</a:t>
            </a:r>
            <a:r>
              <a:rPr lang="el-GR" dirty="0"/>
              <a:t>ϕ</a:t>
            </a:r>
            <a:r>
              <a:rPr lang="en-US" i="1" dirty="0" smtClean="0"/>
              <a:t>)</a:t>
            </a:r>
          </a:p>
          <a:p>
            <a:pPr marL="0" indent="0">
              <a:buNone/>
            </a:pPr>
            <a:r>
              <a:rPr lang="ru-RU" dirty="0" smtClean="0"/>
              <a:t>Модуль – </a:t>
            </a:r>
            <a:r>
              <a:rPr lang="ru-RU" b="1" dirty="0" smtClean="0"/>
              <a:t>длина</a:t>
            </a:r>
            <a:r>
              <a:rPr lang="ru-RU" dirty="0" smtClean="0"/>
              <a:t>, аргумент – </a:t>
            </a:r>
            <a:r>
              <a:rPr lang="ru-RU" b="1" dirty="0" smtClean="0"/>
              <a:t>угол</a:t>
            </a:r>
          </a:p>
        </p:txBody>
      </p:sp>
      <p:pic>
        <p:nvPicPr>
          <p:cNvPr id="3074" name="Picture 2" descr="Комплексные числа на осях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930" y="1588655"/>
            <a:ext cx="4359870" cy="458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19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533"/>
          </a:xfrm>
        </p:spPr>
        <p:txBody>
          <a:bodyPr/>
          <a:lstStyle/>
          <a:p>
            <a:r>
              <a:rPr lang="ru-RU" dirty="0" smtClean="0"/>
              <a:t>Формулы для нахождения аргумента: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96538"/>
                <a:ext cx="10515600" cy="4780425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ru-RU" dirty="0" smtClean="0"/>
                  <a:t>1) Если </a:t>
                </a:r>
                <a:r>
                  <a:rPr lang="en-US" dirty="0" smtClean="0"/>
                  <a:t>a &gt; 0 </a:t>
                </a:r>
                <a:r>
                  <a:rPr lang="ru-RU" dirty="0" smtClean="0"/>
                  <a:t>(1-я и 4-я координатные четверти, или правая полуплоскость), то аргумент нужно находить по формуле </a:t>
                </a:r>
              </a:p>
              <a:p>
                <a:pPr marL="0" indent="0" algn="ctr">
                  <a:buNone/>
                </a:pPr>
                <a:r>
                  <a:rPr lang="en-US" i="1" dirty="0" err="1" smtClean="0"/>
                  <a:t>arg</a:t>
                </a:r>
                <a:r>
                  <a:rPr lang="en-US" i="1" dirty="0" smtClean="0"/>
                  <a:t> z = </a:t>
                </a:r>
                <a:r>
                  <a:rPr lang="en-US" i="1" dirty="0" err="1" smtClean="0"/>
                  <a:t>arctg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0" indent="0" algn="just">
                  <a:buNone/>
                </a:pPr>
                <a:r>
                  <a:rPr lang="ru-RU" dirty="0" smtClean="0"/>
                  <a:t>2) Если </a:t>
                </a:r>
                <a:r>
                  <a:rPr lang="en-US" dirty="0" smtClean="0"/>
                  <a:t>a &lt; 0, b &gt; 0</a:t>
                </a:r>
                <a:r>
                  <a:rPr lang="ru-RU" dirty="0" smtClean="0"/>
                  <a:t> (2-я координатная четверть), то аргумент нужно находить по формуле </a:t>
                </a:r>
              </a:p>
              <a:p>
                <a:pPr marL="0" indent="0" algn="ctr">
                  <a:buNone/>
                </a:pPr>
                <a:r>
                  <a:rPr lang="en-US" i="1" dirty="0" err="1" smtClean="0"/>
                  <a:t>arg</a:t>
                </a:r>
                <a:r>
                  <a:rPr lang="en-US" i="1" dirty="0" smtClean="0"/>
                  <a:t> z = </a:t>
                </a:r>
                <a:r>
                  <a:rPr lang="el-GR" i="1" dirty="0" smtClean="0"/>
                  <a:t>π</a:t>
                </a:r>
                <a:r>
                  <a:rPr lang="ru-RU" i="1" dirty="0" smtClean="0"/>
                  <a:t> + </a:t>
                </a:r>
                <a:r>
                  <a:rPr lang="en-US" i="1" dirty="0" err="1" smtClean="0"/>
                  <a:t>arctg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0" indent="0" algn="just">
                  <a:buNone/>
                </a:pPr>
                <a:r>
                  <a:rPr lang="ru-RU" dirty="0" smtClean="0"/>
                  <a:t>3) Если </a:t>
                </a:r>
                <a:r>
                  <a:rPr lang="en-US" dirty="0" smtClean="0"/>
                  <a:t>a &lt; 0, b &lt; 0 (3</a:t>
                </a:r>
                <a:r>
                  <a:rPr lang="ru-RU" dirty="0" smtClean="0"/>
                  <a:t>-я координатная четверть), то аргумент нужно находить по формуле</a:t>
                </a:r>
              </a:p>
              <a:p>
                <a:pPr marL="0" indent="0" algn="ctr">
                  <a:buNone/>
                </a:pPr>
                <a:r>
                  <a:rPr lang="en-US" i="1" dirty="0" smtClean="0"/>
                  <a:t>arg z = </a:t>
                </a:r>
                <a:r>
                  <a:rPr lang="ru-RU" i="1" dirty="0" smtClean="0"/>
                  <a:t>- </a:t>
                </a:r>
                <a:r>
                  <a:rPr lang="el-GR" i="1" dirty="0" smtClean="0"/>
                  <a:t>π</a:t>
                </a:r>
                <a:r>
                  <a:rPr lang="ru-RU" i="1" dirty="0" smtClean="0"/>
                  <a:t> + </a:t>
                </a:r>
                <a:r>
                  <a:rPr lang="en-US" i="1" dirty="0" err="1" smtClean="0"/>
                  <a:t>arctg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96538"/>
                <a:ext cx="10515600" cy="4780425"/>
              </a:xfrm>
              <a:blipFill>
                <a:blip r:embed="rId2"/>
                <a:stretch>
                  <a:fillRect l="-1217" t="-2041" r="-1159" b="-2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926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0947"/>
          </a:xfrm>
        </p:spPr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48509"/>
                <a:ext cx="10515600" cy="482845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sz="3600" dirty="0" smtClean="0"/>
                  <a:t>Представить в тригонометрической форме комплексные числа:</a:t>
                </a:r>
              </a:p>
              <a:p>
                <a:pPr marL="0" indent="0">
                  <a:buNone/>
                </a:pPr>
                <a:r>
                  <a:rPr lang="en-US" sz="3600" i="1" dirty="0" smtClean="0"/>
                  <a:t>z</a:t>
                </a:r>
                <a:r>
                  <a:rPr lang="en-US" sz="1600" i="1" dirty="0" smtClean="0"/>
                  <a:t>1</a:t>
                </a:r>
                <a:r>
                  <a:rPr lang="en-US" sz="3600" i="1" dirty="0" smtClean="0"/>
                  <a:t> = </a:t>
                </a:r>
                <a:r>
                  <a:rPr lang="ru-RU" sz="3600" i="1" dirty="0" smtClean="0"/>
                  <a:t>3 +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sz="3600" i="1" dirty="0" smtClean="0"/>
                  <a:t>i</a:t>
                </a:r>
              </a:p>
              <a:p>
                <a:pPr marL="0" indent="0">
                  <a:buNone/>
                </a:pPr>
                <a:r>
                  <a:rPr lang="en-US" sz="3600" i="1" dirty="0" smtClean="0"/>
                  <a:t>z</a:t>
                </a:r>
                <a:r>
                  <a:rPr lang="ru-RU" sz="1600" i="1" dirty="0" smtClean="0"/>
                  <a:t>2</a:t>
                </a:r>
                <a:r>
                  <a:rPr lang="en-US" sz="3600" i="1" dirty="0" smtClean="0"/>
                  <a:t> = - 2 + 4i</a:t>
                </a:r>
              </a:p>
              <a:p>
                <a:pPr marL="0" indent="0">
                  <a:buNone/>
                </a:pPr>
                <a:r>
                  <a:rPr lang="en-US" sz="3600" i="1" dirty="0" smtClean="0"/>
                  <a:t>z</a:t>
                </a:r>
                <a:r>
                  <a:rPr lang="ru-RU" sz="1600" i="1" dirty="0" smtClean="0"/>
                  <a:t>3</a:t>
                </a:r>
                <a:r>
                  <a:rPr lang="en-US" sz="3600" i="1" dirty="0" smtClean="0"/>
                  <a:t>= - 2 – 2i</a:t>
                </a:r>
              </a:p>
              <a:p>
                <a:pPr marL="0" indent="0">
                  <a:buNone/>
                </a:pPr>
                <a:r>
                  <a:rPr lang="en-US" sz="3600" i="1" dirty="0" smtClean="0"/>
                  <a:t>z</a:t>
                </a:r>
                <a:r>
                  <a:rPr lang="ru-RU" sz="1600" i="1" dirty="0" smtClean="0"/>
                  <a:t>4</a:t>
                </a:r>
                <a:r>
                  <a:rPr lang="en-US" sz="3600" i="1" dirty="0" smtClean="0"/>
                  <a:t> = 1 -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sz="3600" i="1" dirty="0" smtClean="0"/>
                  <a:t>i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48509"/>
                <a:ext cx="10515600" cy="4828454"/>
              </a:xfrm>
              <a:blipFill>
                <a:blip r:embed="rId2"/>
                <a:stretch>
                  <a:fillRect l="-1797" t="-30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08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4911"/>
          </a:xfrm>
        </p:spPr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ru-RU" sz="3600" dirty="0" smtClean="0"/>
                  <a:t>Любое комплексное число (кроме нуля) </a:t>
                </a:r>
                <a:r>
                  <a:rPr lang="en-US" sz="3600" i="1" dirty="0"/>
                  <a:t>z = a + bi </a:t>
                </a:r>
                <a:r>
                  <a:rPr lang="ru-RU" sz="3600" dirty="0"/>
                  <a:t>можно записать в </a:t>
                </a:r>
                <a:r>
                  <a:rPr lang="ru-RU" sz="3600" dirty="0" smtClean="0"/>
                  <a:t>показательной </a:t>
                </a:r>
                <a:r>
                  <a:rPr lang="ru-RU" sz="3600" dirty="0"/>
                  <a:t>форме:</a:t>
                </a:r>
                <a:endParaRPr lang="en-US" sz="3600" dirty="0"/>
              </a:p>
              <a:p>
                <a:pPr marL="0" indent="0" algn="ctr">
                  <a:buNone/>
                </a:pPr>
                <a:r>
                  <a:rPr lang="en-US" sz="3600" i="1" dirty="0"/>
                  <a:t>z = |</a:t>
                </a:r>
                <a:r>
                  <a:rPr lang="en-US" sz="3600" i="1" dirty="0" smtClean="0"/>
                  <a:t>z|·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sup>
                    </m:sSup>
                  </m:oMath>
                </a14:m>
                <a:r>
                  <a:rPr lang="en-US" sz="3600" dirty="0" smtClean="0"/>
                  <a:t>, </a:t>
                </a:r>
                <a:endParaRPr lang="ru-RU" sz="3600" dirty="0"/>
              </a:p>
              <a:p>
                <a:pPr marL="0" indent="0" algn="just">
                  <a:buNone/>
                </a:pPr>
                <a:r>
                  <a:rPr lang="ru-RU" sz="3600" dirty="0"/>
                  <a:t>где </a:t>
                </a:r>
                <a:r>
                  <a:rPr lang="en-US" sz="3600" i="1" dirty="0"/>
                  <a:t>|z|</a:t>
                </a:r>
                <a:r>
                  <a:rPr lang="en-US" sz="3600" dirty="0"/>
                  <a:t> - </a:t>
                </a:r>
                <a:r>
                  <a:rPr lang="ru-RU" sz="3600" dirty="0"/>
                  <a:t>это модуль комплексного числа, </a:t>
                </a:r>
              </a:p>
              <a:p>
                <a:pPr marL="0" indent="0" algn="just">
                  <a:buNone/>
                </a:pPr>
                <a:r>
                  <a:rPr lang="ru-RU" sz="3600" dirty="0"/>
                  <a:t>а </a:t>
                </a:r>
                <a:r>
                  <a:rPr lang="el-GR" sz="3600" dirty="0"/>
                  <a:t>ϕ</a:t>
                </a:r>
                <a:r>
                  <a:rPr lang="ru-RU" sz="3600" dirty="0"/>
                  <a:t> – аргумент комплексного числа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97" t="-3361" r="-17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853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226</Words>
  <Application>Microsoft Office PowerPoint</Application>
  <PresentationFormat>Широкоэкранный</PresentationFormat>
  <Paragraphs>52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Тема Office</vt:lpstr>
      <vt:lpstr>Тригонометрическая и показательная форма комплексного числа</vt:lpstr>
      <vt:lpstr>определение</vt:lpstr>
      <vt:lpstr>геометрическая форма комплексного числа</vt:lpstr>
      <vt:lpstr>определение</vt:lpstr>
      <vt:lpstr>определение</vt:lpstr>
      <vt:lpstr>пример</vt:lpstr>
      <vt:lpstr>Формулы для нахождения аргумента:</vt:lpstr>
      <vt:lpstr>пример</vt:lpstr>
      <vt:lpstr>определение</vt:lpstr>
      <vt:lpstr>Возведение комплексных чисел в степень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Тригонометрическая и показательная форма комплексного числа</dc:title>
  <dc:creator>Пользователь</dc:creator>
  <cp:lastModifiedBy>Пользователь</cp:lastModifiedBy>
  <cp:revision>21</cp:revision>
  <dcterms:created xsi:type="dcterms:W3CDTF">2021-10-05T15:48:44Z</dcterms:created>
  <dcterms:modified xsi:type="dcterms:W3CDTF">2021-10-17T15:40:51Z</dcterms:modified>
</cp:coreProperties>
</file>