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239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44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53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243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984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134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336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798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3489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75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15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090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815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974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305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04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543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339F5AF-05C0-42D4-ACBD-2D570BCEB4B4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3E8D816-FF9D-4A1C-B91E-40A7F7433D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056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://www.marinika.biz/tury-po-rossii-lipetskaya-oblast-chaplygin" TargetMode="External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http://www.marinika.biz/bobrov-severtsov-khrenovoe" TargetMode="External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marinika.biz/ekskursii-po-voronezhu-voronezh-kosmicheskij" TargetMode="External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2612510"/>
          </a:xfrm>
        </p:spPr>
        <p:txBody>
          <a:bodyPr/>
          <a:lstStyle/>
          <a:p>
            <a:r>
              <a:rPr lang="ru-RU" sz="3600" b="1" i="1" dirty="0" smtClean="0">
                <a:latin typeface="+mn-lt"/>
              </a:rPr>
              <a:t>«Ученые, прославившие </a:t>
            </a:r>
            <a:br>
              <a:rPr lang="ru-RU" sz="3600" b="1" i="1" dirty="0" smtClean="0">
                <a:latin typeface="+mn-lt"/>
              </a:rPr>
            </a:br>
            <a:r>
              <a:rPr lang="ru-RU" sz="3600" b="1" i="1" dirty="0" smtClean="0">
                <a:latin typeface="+mn-lt"/>
              </a:rPr>
              <a:t>Воронежскую область».</a:t>
            </a:r>
            <a:endParaRPr lang="ru-RU" sz="3600" b="1" i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36868" y="3868445"/>
            <a:ext cx="6331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Подготовил:</a:t>
            </a:r>
          </a:p>
          <a:p>
            <a:r>
              <a:rPr lang="ru-RU" dirty="0"/>
              <a:t>у</a:t>
            </a:r>
            <a:r>
              <a:rPr lang="ru-RU" dirty="0" smtClean="0"/>
              <a:t>ченик </a:t>
            </a:r>
            <a:r>
              <a:rPr lang="ru-RU" dirty="0"/>
              <a:t>9”Б” </a:t>
            </a:r>
            <a:r>
              <a:rPr lang="ru-RU" dirty="0" smtClean="0"/>
              <a:t>класса Сафонов Артём</a:t>
            </a:r>
          </a:p>
          <a:p>
            <a:r>
              <a:rPr lang="ru-RU" dirty="0" smtClean="0"/>
              <a:t>Руководитель: учитель биологии Долгова Наталья Викторовна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088710" y="6233375"/>
            <a:ext cx="695459" cy="34128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64377" y="594967"/>
            <a:ext cx="7759337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Таловский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р.п.Талова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МКОУ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Таловская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СОШ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65448" y="1612760"/>
            <a:ext cx="426110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Номинация «Они прославили свой край»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09832" y="5765465"/>
            <a:ext cx="986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2019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18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Басов Николай </a:t>
            </a:r>
            <a:r>
              <a:rPr lang="ru-RU" b="1" i="1" dirty="0" smtClean="0"/>
              <a:t>Геннадьевич</a:t>
            </a:r>
            <a:r>
              <a:rPr lang="en-US" b="1" i="1" dirty="0" smtClean="0"/>
              <a:t>:</a:t>
            </a:r>
            <a:r>
              <a:rPr lang="ru-RU" b="1" i="1" dirty="0"/>
              <a:t/>
            </a:r>
            <a:br>
              <a:rPr lang="ru-RU" b="1" i="1" dirty="0"/>
            </a:br>
            <a:endParaRPr lang="ru-RU" b="1" i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</p:nvPr>
        </p:nvGraphicFramePr>
        <p:xfrm>
          <a:off x="1298575" y="2939159"/>
          <a:ext cx="4718050" cy="2552894"/>
        </p:xfrm>
        <a:graphic>
          <a:graphicData uri="http://schemas.openxmlformats.org/drawingml/2006/table">
            <a:tbl>
              <a:tblPr/>
              <a:tblGrid>
                <a:gridCol w="4718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52894">
                <a:tc>
                  <a:txBody>
                    <a:bodyPr/>
                    <a:lstStyle/>
                    <a:p>
                      <a:r>
                        <a:rPr lang="ru-RU" sz="1600" i="1" dirty="0">
                          <a:effectLst/>
                        </a:rPr>
                        <a:t>14.12.1922-01.07.2001</a:t>
                      </a:r>
                      <a:endParaRPr lang="ru-RU" sz="1600" dirty="0">
                        <a:effectLst/>
                      </a:endParaRPr>
                    </a:p>
                    <a:p>
                      <a:pPr algn="just"/>
                      <a:r>
                        <a:rPr lang="ru-RU" sz="1600" dirty="0">
                          <a:effectLst/>
                        </a:rPr>
                        <a:t>Известный физик, академик, один из основоположников квантовой радиофизики. Лауреат Нобелевской премии.</a:t>
                      </a:r>
                    </a:p>
                    <a:p>
                      <a:pPr algn="just"/>
                      <a:r>
                        <a:rPr lang="ru-RU" sz="1600" dirty="0">
                          <a:effectLst/>
                        </a:rPr>
                        <a:t>Его семья переехала в Воронеж в 1927 г. (жили в районе СХИ). Н.Г. Басов первые 8 лет учился в школе №1 (ныне – школа №11 им. Пушкина).</a:t>
                      </a:r>
                    </a:p>
                    <a:p>
                      <a:pPr algn="just"/>
                      <a:r>
                        <a:rPr lang="ru-RU" sz="1600" dirty="0">
                          <a:effectLst/>
                        </a:rPr>
                        <a:t>Заканчивал учебу будущий академик в школе №13 (ныне – №58 им. Басова). Ученый часто приезжал в Воронеж в течение жизни.</a:t>
                      </a:r>
                    </a:p>
                  </a:txBody>
                  <a:tcPr marL="82351" marR="82351" marT="41176" marB="411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868" y="2682003"/>
            <a:ext cx="2055835" cy="2905580"/>
          </a:xfr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 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386367" y="6233374"/>
            <a:ext cx="695459" cy="341289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10393251" y="6233375"/>
            <a:ext cx="695459" cy="34128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11088710" y="6233374"/>
            <a:ext cx="695459" cy="3412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2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Оглавление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000" dirty="0"/>
              <a:t>Болховитинов </a:t>
            </a:r>
            <a:r>
              <a:rPr lang="ru-RU" sz="8000" dirty="0" err="1"/>
              <a:t>Евфимий</a:t>
            </a:r>
            <a:r>
              <a:rPr lang="ru-RU" sz="8000" dirty="0"/>
              <a:t> Алексеевич</a:t>
            </a:r>
            <a:r>
              <a:rPr lang="ru-RU" sz="8000" dirty="0" smtClean="0"/>
              <a:t>:</a:t>
            </a:r>
          </a:p>
          <a:p>
            <a:r>
              <a:rPr lang="ru-RU" sz="8000" dirty="0"/>
              <a:t>Чаплыгин Сергей Александрович</a:t>
            </a:r>
            <a:r>
              <a:rPr lang="ru-RU" sz="8000" dirty="0" smtClean="0"/>
              <a:t>:</a:t>
            </a:r>
          </a:p>
          <a:p>
            <a:r>
              <a:rPr lang="ru-RU" sz="8000" dirty="0" err="1"/>
              <a:t>Дубянский</a:t>
            </a:r>
            <a:r>
              <a:rPr lang="ru-RU" sz="8000" dirty="0"/>
              <a:t> Александр Андреевич</a:t>
            </a:r>
            <a:r>
              <a:rPr lang="ru-RU" sz="8000" dirty="0" smtClean="0"/>
              <a:t>:</a:t>
            </a:r>
          </a:p>
          <a:p>
            <a:r>
              <a:rPr lang="ru-RU" sz="8000" dirty="0" err="1"/>
              <a:t>Козо</a:t>
            </a:r>
            <a:r>
              <a:rPr lang="ru-RU" sz="8000" dirty="0"/>
              <a:t>-Полянский Борис Михайлович</a:t>
            </a:r>
            <a:r>
              <a:rPr lang="ru-RU" sz="8000" dirty="0" smtClean="0"/>
              <a:t>:</a:t>
            </a:r>
          </a:p>
          <a:p>
            <a:r>
              <a:rPr lang="ru-RU" sz="8000" dirty="0" err="1"/>
              <a:t>Русанов</a:t>
            </a:r>
            <a:r>
              <a:rPr lang="ru-RU" sz="8000" dirty="0"/>
              <a:t> Андрей Гаврилович</a:t>
            </a:r>
            <a:r>
              <a:rPr lang="ru-RU" sz="8000" dirty="0" smtClean="0"/>
              <a:t>:</a:t>
            </a:r>
          </a:p>
          <a:p>
            <a:r>
              <a:rPr lang="ru-RU" sz="8000" dirty="0" err="1"/>
              <a:t>Северцов</a:t>
            </a:r>
            <a:r>
              <a:rPr lang="ru-RU" sz="8000" dirty="0"/>
              <a:t> Николай Алексеевич</a:t>
            </a:r>
            <a:r>
              <a:rPr lang="ru-RU" sz="8000" dirty="0" smtClean="0"/>
              <a:t>:</a:t>
            </a:r>
          </a:p>
          <a:p>
            <a:r>
              <a:rPr lang="ru-RU" sz="8000" dirty="0"/>
              <a:t>Феоктистов Константин Павлович</a:t>
            </a:r>
            <a:r>
              <a:rPr lang="ru-RU" sz="8000" dirty="0" smtClean="0"/>
              <a:t>:</a:t>
            </a:r>
          </a:p>
          <a:p>
            <a:r>
              <a:rPr lang="ru-RU" sz="8000" dirty="0"/>
              <a:t>Басов Николай Геннадьевич:</a:t>
            </a:r>
            <a:br>
              <a:rPr lang="ru-RU" sz="8000" dirty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088710" y="6233375"/>
            <a:ext cx="695459" cy="34128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386367" y="6233374"/>
            <a:ext cx="695459" cy="341289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5653826" y="2601532"/>
            <a:ext cx="386366" cy="19318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5267460" y="3000778"/>
            <a:ext cx="386366" cy="19318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5267460" y="3387144"/>
            <a:ext cx="386366" cy="19318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возврат 8">
            <a:hlinkClick r:id="rId5" action="ppaction://hlinksldjump" highlightClick="1"/>
          </p:cNvPr>
          <p:cNvSpPr/>
          <p:nvPr/>
        </p:nvSpPr>
        <p:spPr>
          <a:xfrm>
            <a:off x="5653826" y="3747752"/>
            <a:ext cx="386366" cy="19318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rId6" action="ppaction://hlinksldjump" highlightClick="1"/>
          </p:cNvPr>
          <p:cNvSpPr/>
          <p:nvPr/>
        </p:nvSpPr>
        <p:spPr>
          <a:xfrm>
            <a:off x="4816700" y="4134118"/>
            <a:ext cx="386366" cy="19318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озврат 10">
            <a:hlinkClick r:id="rId7" action="ppaction://hlinksldjump" highlightClick="1"/>
          </p:cNvPr>
          <p:cNvSpPr/>
          <p:nvPr/>
        </p:nvSpPr>
        <p:spPr>
          <a:xfrm>
            <a:off x="5009883" y="4507605"/>
            <a:ext cx="386366" cy="19318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возврат 11">
            <a:hlinkClick r:id="rId8" action="ppaction://hlinksldjump" highlightClick="1"/>
          </p:cNvPr>
          <p:cNvSpPr/>
          <p:nvPr/>
        </p:nvSpPr>
        <p:spPr>
          <a:xfrm>
            <a:off x="5409128" y="4906851"/>
            <a:ext cx="386366" cy="19318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возврат 12">
            <a:hlinkClick r:id="rId9" action="ppaction://hlinksldjump" highlightClick="1"/>
          </p:cNvPr>
          <p:cNvSpPr/>
          <p:nvPr/>
        </p:nvSpPr>
        <p:spPr>
          <a:xfrm>
            <a:off x="4790943" y="5267459"/>
            <a:ext cx="386366" cy="19318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88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Болховитинов </a:t>
            </a:r>
            <a:r>
              <a:rPr lang="ru-RU" b="1" i="1" dirty="0" err="1"/>
              <a:t>Евфимий</a:t>
            </a:r>
            <a:r>
              <a:rPr lang="ru-RU" b="1" i="1" dirty="0"/>
              <a:t> </a:t>
            </a:r>
            <a:r>
              <a:rPr lang="ru-RU" b="1" i="1" dirty="0" smtClean="0"/>
              <a:t>Алексеевич</a:t>
            </a:r>
            <a:r>
              <a:rPr lang="en-US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</p:nvPr>
        </p:nvGraphicFramePr>
        <p:xfrm>
          <a:off x="1298575" y="3062686"/>
          <a:ext cx="4718050" cy="2305840"/>
        </p:xfrm>
        <a:graphic>
          <a:graphicData uri="http://schemas.openxmlformats.org/drawingml/2006/table">
            <a:tbl>
              <a:tblPr/>
              <a:tblGrid>
                <a:gridCol w="4718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05840">
                <a:tc>
                  <a:txBody>
                    <a:bodyPr/>
                    <a:lstStyle/>
                    <a:p>
                      <a:r>
                        <a:rPr lang="ru-RU" sz="1600" i="1" dirty="0">
                          <a:effectLst/>
                        </a:rPr>
                        <a:t>29.12.1767-07.03.1837</a:t>
                      </a:r>
                      <a:endParaRPr lang="ru-RU" sz="1600" dirty="0">
                        <a:effectLst/>
                      </a:endParaRPr>
                    </a:p>
                    <a:p>
                      <a:pPr algn="just"/>
                      <a:r>
                        <a:rPr lang="ru-RU" sz="1600" dirty="0">
                          <a:effectLst/>
                        </a:rPr>
                        <a:t>Русский историк, археограф, библиограф. Автор книги «Историческое, географическое и экономическое описание Воронежской губернии» – первого исследования по истории нашего края.</a:t>
                      </a:r>
                    </a:p>
                    <a:p>
                      <a:pPr algn="just"/>
                      <a:r>
                        <a:rPr lang="ru-RU" sz="1600" dirty="0">
                          <a:effectLst/>
                        </a:rPr>
                        <a:t>Основал «</a:t>
                      </a:r>
                      <a:r>
                        <a:rPr lang="ru-RU" sz="1600" dirty="0" err="1">
                          <a:effectLst/>
                        </a:rPr>
                        <a:t>болховитиновский</a:t>
                      </a:r>
                      <a:r>
                        <a:rPr lang="ru-RU" sz="1600" dirty="0">
                          <a:effectLst/>
                        </a:rPr>
                        <a:t> кружок». Родился и до 1800 г. жил в Воронеже (до смерти детей и жены). После переехал в Санкт-Петербург и принял монашество. Известен как митрополит Евгений.</a:t>
                      </a:r>
                    </a:p>
                  </a:txBody>
                  <a:tcPr marL="82351" marR="82351" marT="41176" marB="411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719" y="3062686"/>
            <a:ext cx="2292440" cy="2305840"/>
          </a:xfr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 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11088710" y="6233375"/>
            <a:ext cx="695459" cy="34128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386367" y="6233374"/>
            <a:ext cx="695459" cy="341289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озврат 9">
            <a:hlinkClick r:id="rId3" action="ppaction://hlinksldjump" highlightClick="1"/>
          </p:cNvPr>
          <p:cNvSpPr/>
          <p:nvPr/>
        </p:nvSpPr>
        <p:spPr>
          <a:xfrm>
            <a:off x="10393251" y="6233375"/>
            <a:ext cx="695459" cy="34128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27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Чаплыгин Сергей </a:t>
            </a:r>
            <a:r>
              <a:rPr lang="ru-RU" b="1" i="1" dirty="0" smtClean="0"/>
              <a:t>Александрович</a:t>
            </a:r>
            <a:r>
              <a:rPr lang="en-US" b="1" i="1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 </a:t>
            </a:r>
            <a:r>
              <a:rPr lang="ru-RU" i="1" dirty="0"/>
              <a:t>24.04.1869-08.12.1942</a:t>
            </a:r>
            <a:endParaRPr lang="ru-RU" dirty="0"/>
          </a:p>
          <a:p>
            <a:r>
              <a:rPr lang="ru-RU" dirty="0"/>
              <a:t>Знаменитый ученый в области механики, один из основоположников современной </a:t>
            </a:r>
            <a:r>
              <a:rPr lang="ru-RU" dirty="0" err="1"/>
              <a:t>гидроаэродинамики</a:t>
            </a:r>
            <a:r>
              <a:rPr lang="ru-RU" dirty="0"/>
              <a:t>, академик.</a:t>
            </a:r>
          </a:p>
          <a:p>
            <a:r>
              <a:rPr lang="ru-RU" dirty="0"/>
              <a:t>Семья Чаплыгиных переехала в Воронеж из </a:t>
            </a:r>
            <a:r>
              <a:rPr lang="ru-RU" dirty="0" err="1"/>
              <a:t>Раненбурга</a:t>
            </a:r>
            <a:r>
              <a:rPr lang="ru-RU" dirty="0"/>
              <a:t> после смерти от холеры отца в 1871 г. Здесь Чаплыгин блестяще окончил Воронежскую мужскую гимназию. В 1942 г. г. </a:t>
            </a:r>
            <a:r>
              <a:rPr lang="ru-RU" dirty="0" err="1"/>
              <a:t>Раненбург</a:t>
            </a:r>
            <a:r>
              <a:rPr lang="ru-RU" dirty="0"/>
              <a:t>, где родился ученый, был переименован в г. </a:t>
            </a:r>
            <a:r>
              <a:rPr lang="ru-RU" u="sng" dirty="0">
                <a:hlinkClick r:id="rId2" tooltip="Экскурсия в Чаплыгин - Раненбург"/>
              </a:rPr>
              <a:t>Чаплыгин</a:t>
            </a:r>
            <a:r>
              <a:rPr lang="ru-RU" dirty="0"/>
              <a:t> (ныне – Липецкой области).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750" y="2768958"/>
            <a:ext cx="2047830" cy="2537261"/>
          </a:xfr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11088710" y="6233375"/>
            <a:ext cx="695459" cy="34128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386367" y="6233374"/>
            <a:ext cx="695459" cy="341289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10393251" y="6233375"/>
            <a:ext cx="695459" cy="34128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86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/>
              <a:t>Дубянский</a:t>
            </a:r>
            <a:r>
              <a:rPr lang="ru-RU" b="1" i="1" dirty="0"/>
              <a:t> Александр </a:t>
            </a:r>
            <a:r>
              <a:rPr lang="ru-RU" b="1" i="1" dirty="0" smtClean="0"/>
              <a:t>Андреевич</a:t>
            </a:r>
            <a:r>
              <a:rPr lang="en-US" b="1" i="1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424" y="2560638"/>
            <a:ext cx="2438651" cy="3309937"/>
          </a:xfrm>
        </p:spPr>
      </p:pic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fontAlgn="ctr"/>
            <a:r>
              <a:rPr lang="ru-RU" dirty="0"/>
              <a:t> </a:t>
            </a:r>
            <a:r>
              <a:rPr lang="ru-RU" i="1" dirty="0"/>
              <a:t>15.03.1880-22.01.1974</a:t>
            </a:r>
            <a:endParaRPr lang="ru-RU" dirty="0"/>
          </a:p>
          <a:p>
            <a:pPr fontAlgn="ctr"/>
            <a:r>
              <a:rPr lang="ru-RU" dirty="0"/>
              <a:t>Геолог, гидрогеолог, педагог, один из первооткрывателей залежей железных руд Курской магнитной аномалии, член-корреспондент АН УССР.</a:t>
            </a:r>
          </a:p>
          <a:p>
            <a:pPr fontAlgn="ctr"/>
            <a:r>
              <a:rPr lang="ru-RU" dirty="0"/>
              <a:t>Родился в селе Старая Криуша Павловского уезда Воронежской губернии. С 1924 г. – профессор воронежского СХИ, где преподавал более 40 лет.</a:t>
            </a:r>
          </a:p>
          <a:p>
            <a:pPr fontAlgn="ctr"/>
            <a:r>
              <a:rPr lang="ru-RU" dirty="0"/>
              <a:t>В честь </a:t>
            </a:r>
            <a:r>
              <a:rPr lang="ru-RU" dirty="0" err="1"/>
              <a:t>Дубянского</a:t>
            </a:r>
            <a:r>
              <a:rPr lang="ru-RU" dirty="0"/>
              <a:t> названа одна из воронежских улиц.</a:t>
            </a:r>
          </a:p>
          <a:p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11088710" y="6233375"/>
            <a:ext cx="695459" cy="34128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386367" y="6233374"/>
            <a:ext cx="695459" cy="341289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10393251" y="6233375"/>
            <a:ext cx="695459" cy="34128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/>
              <a:t>Козо</a:t>
            </a:r>
            <a:r>
              <a:rPr lang="ru-RU" b="1" i="1" dirty="0"/>
              <a:t>-Полянский Борис </a:t>
            </a:r>
            <a:r>
              <a:rPr lang="ru-RU" b="1" i="1" dirty="0" smtClean="0"/>
              <a:t>Михайлович</a:t>
            </a:r>
            <a:r>
              <a:rPr lang="en-US" b="1" i="1" dirty="0" smtClean="0"/>
              <a:t>:</a:t>
            </a:r>
            <a:r>
              <a:rPr lang="ru-RU" b="1" i="1" dirty="0"/>
              <a:t/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/>
              <a:t>20.01.1890-21.04.1957</a:t>
            </a:r>
            <a:endParaRPr lang="ru-RU" dirty="0"/>
          </a:p>
          <a:p>
            <a:r>
              <a:rPr lang="ru-RU" dirty="0"/>
              <a:t>Ученый-ботаник, доктор биологических наук, член-корреспондент Академии Наук СССР. Написал ряд работ по краеведению.</a:t>
            </a:r>
          </a:p>
          <a:p>
            <a:r>
              <a:rPr lang="ru-RU" dirty="0"/>
              <a:t>С 1914 г. жил и работал в Воронеже. Сначала – в СХИ, а с 1920 по 1957 – профессором ВГУ, заведующим кафедрой морфологии, систематики и географии растений. Основал Ботанический сад ВГУ, который сейчас носит имя ученого.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080" y="2560320"/>
            <a:ext cx="2065158" cy="2874264"/>
          </a:xfr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11088710" y="6233375"/>
            <a:ext cx="695459" cy="34128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386367" y="6233374"/>
            <a:ext cx="695459" cy="341289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10393251" y="6233375"/>
            <a:ext cx="695459" cy="34128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53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 smtClean="0"/>
              <a:t>Русанов</a:t>
            </a:r>
            <a:r>
              <a:rPr lang="ru-RU" b="1" i="1" dirty="0" smtClean="0"/>
              <a:t> Андрей Гаврилович</a:t>
            </a:r>
            <a:r>
              <a:rPr lang="en-US" b="1" i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/>
              <a:t>22.01.1874-09.10.1949</a:t>
            </a:r>
            <a:endParaRPr lang="ru-RU" dirty="0"/>
          </a:p>
          <a:p>
            <a:r>
              <a:rPr lang="ru-RU" dirty="0"/>
              <a:t>Несколько поколений семьи </a:t>
            </a:r>
            <a:r>
              <a:rPr lang="ru-RU" dirty="0" err="1"/>
              <a:t>Русановых</a:t>
            </a:r>
            <a:r>
              <a:rPr lang="ru-RU" dirty="0"/>
              <a:t> внесли неоценимый вклад в развитие медицины. А.Г. </a:t>
            </a:r>
            <a:r>
              <a:rPr lang="ru-RU" dirty="0" err="1"/>
              <a:t>Русанов</a:t>
            </a:r>
            <a:r>
              <a:rPr lang="ru-RU" dirty="0"/>
              <a:t> – доктор медицинских наук, профессор хирургии. Родился в Острогожске Воронежской губернии, умер в Воронеже.</a:t>
            </a:r>
          </a:p>
          <a:p>
            <a:r>
              <a:rPr lang="ru-RU" dirty="0"/>
              <a:t>Возглавлял лечебный отдел Воронежского </a:t>
            </a:r>
            <a:r>
              <a:rPr lang="ru-RU" dirty="0" err="1"/>
              <a:t>губздравотдела</a:t>
            </a:r>
            <a:r>
              <a:rPr lang="ru-RU" dirty="0"/>
              <a:t>, заведовал кафедрой госпитальной хирургии в университете, был председателем хирургического общества.</a:t>
            </a:r>
          </a:p>
          <a:p>
            <a:r>
              <a:rPr lang="ru-RU" dirty="0"/>
              <a:t>Имя </a:t>
            </a:r>
            <a:r>
              <a:rPr lang="ru-RU" dirty="0" err="1"/>
              <a:t>Русанова</a:t>
            </a:r>
            <a:r>
              <a:rPr lang="ru-RU" dirty="0"/>
              <a:t> присвоено больнице№3, мемориальные доски - на зданиях 2-й и 3-й городских больниц г. Воронежа.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559899" y="2781837"/>
            <a:ext cx="2575774" cy="2472743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11088710" y="6233375"/>
            <a:ext cx="695459" cy="34128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386367" y="6233374"/>
            <a:ext cx="695459" cy="341289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10393251" y="6233375"/>
            <a:ext cx="695459" cy="34128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7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/>
              <a:t>Северцов</a:t>
            </a:r>
            <a:r>
              <a:rPr lang="ru-RU" b="1" i="1" dirty="0"/>
              <a:t> Николай </a:t>
            </a:r>
            <a:r>
              <a:rPr lang="ru-RU" b="1" i="1" dirty="0" smtClean="0"/>
              <a:t>Алексеевич</a:t>
            </a:r>
            <a:r>
              <a:rPr lang="en-US" b="1" i="1" dirty="0" smtClean="0"/>
              <a:t>:</a:t>
            </a:r>
            <a:r>
              <a:rPr lang="ru-RU" b="1" i="1" dirty="0"/>
              <a:t/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/>
              <a:t>05.11.1827-07.02.1885</a:t>
            </a:r>
            <a:endParaRPr lang="ru-RU" dirty="0"/>
          </a:p>
          <a:p>
            <a:r>
              <a:rPr lang="ru-RU" dirty="0"/>
              <a:t>Зоолог, зоогеограф, геолог, орнитолог и путешественник. Родился и умер в селе Петровское (ныне – пос. </a:t>
            </a:r>
            <a:r>
              <a:rPr lang="ru-RU" dirty="0" err="1"/>
              <a:t>Ясенки</a:t>
            </a:r>
            <a:r>
              <a:rPr lang="ru-RU" dirty="0"/>
              <a:t> Бобровского р-на Воронежской области).</a:t>
            </a:r>
          </a:p>
          <a:p>
            <a:r>
              <a:rPr lang="ru-RU" dirty="0"/>
              <a:t>Считается, что его мать была в родстве с П.П. Семеновым-Тян-Шанским. Занимался исследованиями центральной части Тянь-Шаня, пустыни Кызылкум, собрал богатый материал по флоре и фауне Памира. Создатель первых комплексно-географических характеристик природы Средней Азии.</a:t>
            </a:r>
          </a:p>
          <a:p>
            <a:r>
              <a:rPr lang="ru-RU" i="1" u="sng" dirty="0">
                <a:hlinkClick r:id="rId2"/>
              </a:rPr>
              <a:t>Усадьба посещается на экскурсии в Бобров</a:t>
            </a:r>
            <a:r>
              <a:rPr lang="ru-RU" i="1" u="sng" dirty="0" smtClean="0">
                <a:hlinkClick r:id="rId2"/>
              </a:rPr>
              <a:t>...</a:t>
            </a:r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925" y="2748756"/>
            <a:ext cx="2533650" cy="2933700"/>
          </a:xfr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11088710" y="6233375"/>
            <a:ext cx="695459" cy="34128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386367" y="6233374"/>
            <a:ext cx="695459" cy="341289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10393251" y="6233375"/>
            <a:ext cx="695459" cy="34128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87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Феоктистов Константин </a:t>
            </a:r>
            <a:r>
              <a:rPr lang="ru-RU" b="1" i="1" dirty="0" smtClean="0"/>
              <a:t>Павлович</a:t>
            </a:r>
            <a:r>
              <a:rPr lang="en-US" b="1" i="1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/>
              <a:t>07.02.1926-21.11.2009</a:t>
            </a:r>
            <a:endParaRPr lang="ru-RU" dirty="0"/>
          </a:p>
          <a:p>
            <a:r>
              <a:rPr lang="ru-RU" dirty="0"/>
              <a:t>Летчик-космонавт, Герой Советского Союза, доктор технических наук. Член первого в истории освоения космоса экипажа.</a:t>
            </a:r>
          </a:p>
          <a:p>
            <a:r>
              <a:rPr lang="ru-RU" dirty="0"/>
              <a:t>Родился и до 1942 г. жил в Воронеже. Во время оккупации Воронежа в 1942 г. принимал участие в </a:t>
            </a:r>
            <a:r>
              <a:rPr lang="ru-RU" dirty="0" err="1"/>
              <a:t>развед</a:t>
            </a:r>
            <a:r>
              <a:rPr lang="ru-RU" dirty="0"/>
              <a:t>. операциях, где получил серьезное ранение.</a:t>
            </a:r>
          </a:p>
          <a:p>
            <a:r>
              <a:rPr lang="ru-RU" dirty="0"/>
              <a:t>Феоктистов часто приезжал в Воронеж, выступал на заводах, в университете, в своей бывшей школе. В честь знаменитого земляка названы улица и школа №5.</a:t>
            </a:r>
          </a:p>
          <a:p>
            <a:r>
              <a:rPr lang="ru-RU" i="1" u="sng" dirty="0">
                <a:hlinkClick r:id="rId2"/>
              </a:rPr>
              <a:t>Экскурсия "Космический Воронеж"...</a:t>
            </a:r>
            <a:endParaRPr lang="ru-RU" dirty="0"/>
          </a:p>
          <a:p>
            <a:endParaRPr lang="ru-RU" dirty="0"/>
          </a:p>
        </p:txBody>
      </p:sp>
      <p:pic>
        <p:nvPicPr>
          <p:cNvPr id="3074" name="Picture 2" descr="http://www.chuchotezvous.ru/images/joomgallery/originals/_26/__15/__116/first-cosmonauts_16_20121217_10756357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625" y="2699521"/>
            <a:ext cx="2150772" cy="275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1088710" y="6233375"/>
            <a:ext cx="695459" cy="34128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386367" y="6233374"/>
            <a:ext cx="695459" cy="341289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>
            <a:off x="10393251" y="6233375"/>
            <a:ext cx="695459" cy="34128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72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80</TotalTime>
  <Words>638</Words>
  <Application>Microsoft Office PowerPoint</Application>
  <PresentationFormat>Широкоэкранный</PresentationFormat>
  <Paragraphs>57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Garamond</vt:lpstr>
      <vt:lpstr>Tahoma</vt:lpstr>
      <vt:lpstr>Times New Roman</vt:lpstr>
      <vt:lpstr>Натуральные материалы</vt:lpstr>
      <vt:lpstr>«Ученые, прославившие  Воронежскую область».</vt:lpstr>
      <vt:lpstr>Оглавление:</vt:lpstr>
      <vt:lpstr>Болховитинов Евфимий Алексеевич: </vt:lpstr>
      <vt:lpstr>Чаплыгин Сергей Александрович: </vt:lpstr>
      <vt:lpstr>Дубянский Александр Андреевич: </vt:lpstr>
      <vt:lpstr>Козо-Полянский Борис Михайлович: </vt:lpstr>
      <vt:lpstr>Русанов Андрей Гаврилович: </vt:lpstr>
      <vt:lpstr>Северцов Николай Алексеевич: </vt:lpstr>
      <vt:lpstr>Феоктистов Константин Павлович: </vt:lpstr>
      <vt:lpstr>Басов Николай Геннадьевич: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Знаменитые люди  Воронежской Области</dc:title>
  <dc:creator>Артём Сафонов</dc:creator>
  <cp:lastModifiedBy>Admin</cp:lastModifiedBy>
  <cp:revision>9</cp:revision>
  <dcterms:created xsi:type="dcterms:W3CDTF">2018-04-02T17:46:33Z</dcterms:created>
  <dcterms:modified xsi:type="dcterms:W3CDTF">2019-11-19T19:32:10Z</dcterms:modified>
</cp:coreProperties>
</file>