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4" r:id="rId2"/>
    <p:sldId id="315" r:id="rId3"/>
    <p:sldId id="321" r:id="rId4"/>
    <p:sldId id="323" r:id="rId5"/>
    <p:sldId id="319" r:id="rId6"/>
    <p:sldId id="361" r:id="rId7"/>
    <p:sldId id="328" r:id="rId8"/>
    <p:sldId id="327" r:id="rId9"/>
    <p:sldId id="330" r:id="rId10"/>
    <p:sldId id="362" r:id="rId11"/>
    <p:sldId id="341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D94"/>
    <a:srgbClr val="4F81BD"/>
    <a:srgbClr val="4F83C1"/>
    <a:srgbClr val="2D588B"/>
    <a:srgbClr val="3B8AFF"/>
    <a:srgbClr val="224268"/>
    <a:srgbClr val="6796CF"/>
    <a:srgbClr val="8064A2"/>
    <a:srgbClr val="C0504D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75" autoAdjust="0"/>
  </p:normalViewPr>
  <p:slideViewPr>
    <p:cSldViewPr>
      <p:cViewPr>
        <p:scale>
          <a:sx n="103" d="100"/>
          <a:sy n="103" d="100"/>
        </p:scale>
        <p:origin x="-120" y="-5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65892-F424-4E13-AD54-DBE9B964B334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F35CA-DFF2-4A1B-A00B-6561BE8E1B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754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46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48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708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677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8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25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7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7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42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78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06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80ECD-AB24-4D6B-B204-E7DD7B0079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27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2"/>
          <p:cNvSpPr/>
          <p:nvPr/>
        </p:nvSpPr>
        <p:spPr>
          <a:xfrm rot="10800000">
            <a:off x="1268868" y="395728"/>
            <a:ext cx="7876580" cy="303814"/>
          </a:xfrm>
          <a:custGeom>
            <a:avLst/>
            <a:gdLst>
              <a:gd name="connsiteX0" fmla="*/ 0 w 7451888"/>
              <a:gd name="connsiteY0" fmla="*/ 0 h 936104"/>
              <a:gd name="connsiteX1" fmla="*/ 6337288 w 7451888"/>
              <a:gd name="connsiteY1" fmla="*/ 0 h 936104"/>
              <a:gd name="connsiteX2" fmla="*/ 7451888 w 7451888"/>
              <a:gd name="connsiteY2" fmla="*/ 468052 h 936104"/>
              <a:gd name="connsiteX3" fmla="*/ 6337288 w 7451888"/>
              <a:gd name="connsiteY3" fmla="*/ 936104 h 936104"/>
              <a:gd name="connsiteX4" fmla="*/ 0 w 7451888"/>
              <a:gd name="connsiteY4" fmla="*/ 936104 h 936104"/>
              <a:gd name="connsiteX5" fmla="*/ 0 w 7451888"/>
              <a:gd name="connsiteY5" fmla="*/ 0 h 936104"/>
              <a:gd name="connsiteX0" fmla="*/ 0 w 7464124"/>
              <a:gd name="connsiteY0" fmla="*/ 0 h 936104"/>
              <a:gd name="connsiteX1" fmla="*/ 63372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230215 w 7464124"/>
              <a:gd name="connsiteY2" fmla="*/ 625070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4124" h="936104">
                <a:moveTo>
                  <a:pt x="0" y="0"/>
                </a:moveTo>
                <a:lnTo>
                  <a:pt x="6743688" y="0"/>
                </a:lnTo>
                <a:lnTo>
                  <a:pt x="7230215" y="625070"/>
                </a:lnTo>
                <a:lnTo>
                  <a:pt x="7464124" y="926867"/>
                </a:lnTo>
                <a:lnTo>
                  <a:pt x="0" y="93610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D588B">
                  <a:lumMod val="88000"/>
                </a:srgbClr>
              </a:gs>
              <a:gs pos="46000">
                <a:srgbClr val="4F83C1"/>
              </a:gs>
              <a:gs pos="98000">
                <a:srgbClr val="6796C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43042" y="928676"/>
            <a:ext cx="631333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solidFill>
                <a:srgbClr val="2D588B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2D588B"/>
                </a:solidFill>
              </a:rPr>
              <a:t>Обществознание</a:t>
            </a:r>
          </a:p>
          <a:p>
            <a:pPr algn="ctr"/>
            <a:r>
              <a:rPr lang="ru-RU" sz="2800" dirty="0" smtClean="0">
                <a:solidFill>
                  <a:srgbClr val="2D588B"/>
                </a:solidFill>
              </a:rPr>
              <a:t> 10 класс</a:t>
            </a:r>
          </a:p>
          <a:p>
            <a:pPr algn="ctr"/>
            <a:r>
              <a:rPr lang="ru-RU" sz="2400" dirty="0" smtClean="0">
                <a:solidFill>
                  <a:srgbClr val="2D588B"/>
                </a:solidFill>
              </a:rPr>
              <a:t>Тема урока: Истина и её критерии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45628" y="42685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224268"/>
                </a:solidFill>
              </a:rPr>
              <a:t>2021</a:t>
            </a:r>
            <a:endParaRPr lang="ru-RU" dirty="0">
              <a:solidFill>
                <a:srgbClr val="22426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8860" y="3071816"/>
            <a:ext cx="6143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</a:rPr>
              <a:t>Учитель: </a:t>
            </a:r>
            <a:r>
              <a:rPr lang="ru-RU" dirty="0" err="1" smtClean="0">
                <a:solidFill>
                  <a:srgbClr val="2D588B"/>
                </a:solidFill>
              </a:rPr>
              <a:t>Выборенко</a:t>
            </a:r>
            <a:r>
              <a:rPr lang="ru-RU" dirty="0" smtClean="0">
                <a:solidFill>
                  <a:srgbClr val="2D588B"/>
                </a:solidFill>
              </a:rPr>
              <a:t> Анастасия Михайловна, </a:t>
            </a:r>
          </a:p>
          <a:p>
            <a:r>
              <a:rPr lang="ru-RU" dirty="0" smtClean="0">
                <a:solidFill>
                  <a:srgbClr val="2D588B"/>
                </a:solidFill>
              </a:rPr>
              <a:t>учитель истории и обществознания ГБОУ лицея № 150 Калининского района</a:t>
            </a:r>
            <a:endParaRPr lang="ru-RU" dirty="0">
              <a:solidFill>
                <a:srgbClr val="2D58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493498" y="1833085"/>
            <a:ext cx="78229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833086"/>
            <a:ext cx="80648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Относительная истина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это неполное, ограниченное, верное лишь в определённых условиях знание, которым обладает человек на данном этапе своего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37366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71472" y="857238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b="1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785800"/>
            <a:ext cx="83582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</a:rPr>
              <a:t>Абсолютна и относительная истина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flipV="1">
            <a:off x="357158" y="1938988"/>
            <a:ext cx="728667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11" y="1853644"/>
            <a:ext cx="3281809" cy="2230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53644"/>
            <a:ext cx="3240360" cy="230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71472" y="857238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Цель:</a:t>
            </a:r>
            <a:r>
              <a:rPr lang="ru-RU" sz="2400" dirty="0" smtClean="0"/>
              <a:t> ознакомиться с основными подходами </a:t>
            </a:r>
            <a:r>
              <a:rPr lang="ru-RU" sz="2400" dirty="0"/>
              <a:t>к пониманию истины и ее </a:t>
            </a:r>
            <a:r>
              <a:rPr lang="ru-RU" sz="2400" dirty="0" smtClean="0"/>
              <a:t>критериев</a:t>
            </a:r>
          </a:p>
          <a:p>
            <a:endParaRPr lang="ru-RU" sz="2400" dirty="0" smtClean="0"/>
          </a:p>
          <a:p>
            <a:r>
              <a:rPr lang="ru-RU" sz="2400" u="sng" dirty="0" smtClean="0"/>
              <a:t>Проблемный вопрос: </a:t>
            </a:r>
            <a:r>
              <a:rPr lang="ru-RU" sz="2400" dirty="0"/>
              <a:t> </a:t>
            </a:r>
            <a:r>
              <a:rPr lang="ru-RU" sz="2400" dirty="0" smtClean="0"/>
              <a:t>выяснить проблему истины и той цены, которую человек платит за ее обладание </a:t>
            </a:r>
          </a:p>
          <a:p>
            <a:endParaRPr lang="ru-RU" sz="2400" dirty="0" smtClean="0"/>
          </a:p>
          <a:p>
            <a:endParaRPr lang="ru-RU" sz="2400" b="1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1000114"/>
            <a:ext cx="83582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flipV="1">
            <a:off x="357158" y="1938988"/>
            <a:ext cx="728667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00034" y="642924"/>
            <a:ext cx="9144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План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Сущность понятия «истина»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2.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Особенности истины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3.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Виды истины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Критерии истины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5.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Практика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6.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Заблуждение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2"/>
          <p:cNvSpPr/>
          <p:nvPr/>
        </p:nvSpPr>
        <p:spPr>
          <a:xfrm rot="10800000">
            <a:off x="1268868" y="395728"/>
            <a:ext cx="7876580" cy="303814"/>
          </a:xfrm>
          <a:custGeom>
            <a:avLst/>
            <a:gdLst>
              <a:gd name="connsiteX0" fmla="*/ 0 w 7451888"/>
              <a:gd name="connsiteY0" fmla="*/ 0 h 936104"/>
              <a:gd name="connsiteX1" fmla="*/ 6337288 w 7451888"/>
              <a:gd name="connsiteY1" fmla="*/ 0 h 936104"/>
              <a:gd name="connsiteX2" fmla="*/ 7451888 w 7451888"/>
              <a:gd name="connsiteY2" fmla="*/ 468052 h 936104"/>
              <a:gd name="connsiteX3" fmla="*/ 6337288 w 7451888"/>
              <a:gd name="connsiteY3" fmla="*/ 936104 h 936104"/>
              <a:gd name="connsiteX4" fmla="*/ 0 w 7451888"/>
              <a:gd name="connsiteY4" fmla="*/ 936104 h 936104"/>
              <a:gd name="connsiteX5" fmla="*/ 0 w 7451888"/>
              <a:gd name="connsiteY5" fmla="*/ 0 h 936104"/>
              <a:gd name="connsiteX0" fmla="*/ 0 w 7464124"/>
              <a:gd name="connsiteY0" fmla="*/ 0 h 936104"/>
              <a:gd name="connsiteX1" fmla="*/ 63372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230215 w 7464124"/>
              <a:gd name="connsiteY2" fmla="*/ 625070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4124" h="936104">
                <a:moveTo>
                  <a:pt x="0" y="0"/>
                </a:moveTo>
                <a:lnTo>
                  <a:pt x="6743688" y="0"/>
                </a:lnTo>
                <a:lnTo>
                  <a:pt x="7230215" y="625070"/>
                </a:lnTo>
                <a:lnTo>
                  <a:pt x="7464124" y="926867"/>
                </a:lnTo>
                <a:lnTo>
                  <a:pt x="0" y="93610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D588B">
                  <a:lumMod val="88000"/>
                </a:srgbClr>
              </a:gs>
              <a:gs pos="46000">
                <a:srgbClr val="4F83C1"/>
              </a:gs>
              <a:gs pos="98000">
                <a:srgbClr val="6796C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 rot="10800000" flipV="1">
            <a:off x="500034" y="803625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    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Что такое истина?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532" y="1419622"/>
            <a:ext cx="4786316" cy="319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683568" y="1556088"/>
            <a:ext cx="763284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Под истиной в философии </a:t>
            </a:r>
            <a:r>
              <a:rPr lang="ru-RU" sz="3200" dirty="0" smtClean="0">
                <a:solidFill>
                  <a:srgbClr val="FF0000"/>
                </a:solidFill>
              </a:rPr>
              <a:t>понимается </a:t>
            </a:r>
            <a:r>
              <a:rPr lang="ru-RU" sz="3200" dirty="0">
                <a:solidFill>
                  <a:srgbClr val="FF0000"/>
                </a:solidFill>
              </a:rPr>
              <a:t>достоверное, правильное знание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        «Слово истина в собственном своём смысле означает соответствие мысли предмету», - писал французский философ      Р. Декарт. </a:t>
            </a:r>
          </a:p>
        </p:txBody>
      </p:sp>
    </p:spTree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71472" y="857238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prstClr val="black"/>
              </a:solidFill>
            </a:endParaRPr>
          </a:p>
          <a:p>
            <a:endParaRPr lang="ru-RU" sz="2400" dirty="0" smtClean="0">
              <a:solidFill>
                <a:prstClr val="black"/>
              </a:solidFill>
            </a:endParaRPr>
          </a:p>
          <a:p>
            <a:endParaRPr lang="ru-RU" sz="2400" dirty="0" smtClean="0">
              <a:solidFill>
                <a:prstClr val="black"/>
              </a:solidFill>
            </a:endParaRPr>
          </a:p>
          <a:p>
            <a:endParaRPr lang="ru-RU" sz="2400" dirty="0" smtClean="0">
              <a:solidFill>
                <a:prstClr val="black"/>
              </a:solidFill>
            </a:endParaRPr>
          </a:p>
          <a:p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1000114"/>
            <a:ext cx="83582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flipV="1">
            <a:off x="357158" y="1938988"/>
            <a:ext cx="728667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642910" y="1451897"/>
            <a:ext cx="850109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u="sng" dirty="0" smtClean="0">
                <a:solidFill>
                  <a:srgbClr val="305D94"/>
                </a:solidFill>
                <a:cs typeface="Times New Roman" pitchFamily="18" charset="0"/>
              </a:rPr>
              <a:t>Трактовки понятия «истины»</a:t>
            </a:r>
            <a:endParaRPr lang="ru-RU" sz="3600" b="1" u="sng" dirty="0" smtClean="0">
              <a:solidFill>
                <a:srgbClr val="305D94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соответствие знаний действительности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то, что подтверждено опытом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 некоторые соглашения, конвенции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Свойство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самосогласованности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знаний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Полезность полученного знания для практики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571536" y="0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203712" y="615967"/>
            <a:ext cx="86887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Истина - это соответствие знаний, полученных субъектом познания, содержанию объекта познания.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/>
              <a:t>           </a:t>
            </a:r>
            <a:r>
              <a:rPr lang="ru-RU" sz="3200" b="1" u="sng" dirty="0"/>
              <a:t>Объективная сторона </a:t>
            </a:r>
            <a:r>
              <a:rPr lang="ru-RU" sz="2400" dirty="0"/>
              <a:t>показывает истину в той её части, содержание которой не зависит от </a:t>
            </a:r>
            <a:r>
              <a:rPr lang="ru-RU" sz="2400" dirty="0" smtClean="0"/>
              <a:t>человека</a:t>
            </a:r>
            <a:r>
              <a:rPr lang="ru-RU" sz="2400" dirty="0"/>
              <a:t>, поскольку оно существует в объективной реальности.</a:t>
            </a:r>
          </a:p>
          <a:p>
            <a:r>
              <a:rPr lang="ru-RU" sz="2400" dirty="0"/>
              <a:t>           </a:t>
            </a:r>
            <a:r>
              <a:rPr lang="ru-RU" sz="3200" b="1" u="sng" dirty="0"/>
              <a:t>Субъективная сторона </a:t>
            </a:r>
            <a:r>
              <a:rPr lang="ru-RU" sz="2400" dirty="0"/>
              <a:t>указывает на тот факт, что по своей форме истина всегда субъективна, поскольку при её получении в процессе познания происходит взаимодействие объекта и субъекта познания, в котором непосредственное участие принимает сознание субъекта. </a:t>
            </a:r>
          </a:p>
        </p:txBody>
      </p:sp>
    </p:spTree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500034" y="785800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4357686" y="2556997"/>
            <a:ext cx="47863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967" y="785800"/>
            <a:ext cx="515143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859782"/>
            <a:ext cx="3757156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471" y="2787829"/>
            <a:ext cx="3886850" cy="108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1979712" y="1876412"/>
            <a:ext cx="936104" cy="9114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92080" y="1876412"/>
            <a:ext cx="1075816" cy="8393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493498" y="1833085"/>
            <a:ext cx="78229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Абсолютная истина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это полное, неизменное, раз и навсегда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установленное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знание о каком-либо предмете или явлении (математические формулы, утверждение или неопровержимо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установленный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факт).</a:t>
            </a:r>
          </a:p>
        </p:txBody>
      </p:sp>
    </p:spTree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2091</TotalTime>
  <Words>305</Words>
  <Application>Microsoft Office PowerPoint</Application>
  <PresentationFormat>Экран (16:9)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Irina Knyazeva</dc:creator>
  <cp:lastModifiedBy>Настя</cp:lastModifiedBy>
  <cp:revision>160</cp:revision>
  <dcterms:created xsi:type="dcterms:W3CDTF">2020-07-08T13:10:34Z</dcterms:created>
  <dcterms:modified xsi:type="dcterms:W3CDTF">2021-10-29T14:41:40Z</dcterms:modified>
</cp:coreProperties>
</file>