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62" r:id="rId6"/>
    <p:sldId id="266" r:id="rId7"/>
    <p:sldId id="261" r:id="rId8"/>
  </p:sldIdLst>
  <p:sldSz cx="9144000" cy="6858000" type="screen4x3"/>
  <p:notesSz cx="6858000" cy="9144000"/>
  <p:embeddedFontLst>
    <p:embeddedFont>
      <p:font typeface="Matilda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3905"/>
    <a:srgbClr val="003760"/>
    <a:srgbClr val="00589A"/>
    <a:srgbClr val="008EC0"/>
    <a:srgbClr val="993300"/>
    <a:srgbClr val="3C689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452" y="-114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1%80%D0%B8%D1%81%D1%83%D0%BD%D0%BE%D0%BA%20%D0%B2%D0%BE%D1%80%D0%BE%D0%B1%D1%8C%D1%8F%20%D0%BD%D0%B0%20%D0%B7%D0%B0%D0%B1%D0%BE%D1%80%D0%B5&amp;stype=image&amp;lr=138594&amp;parent-reqid=1618119445041851-1427935832662253344100104-production-app-host-sas-web-yp-197&amp;source=wiz" TargetMode="External"/><Relationship Id="rId7" Type="http://schemas.openxmlformats.org/officeDocument/2006/relationships/hyperlink" Target="http://elenaranko.ucoz.ru/" TargetMode="External"/><Relationship Id="rId2" Type="http://schemas.openxmlformats.org/officeDocument/2006/relationships/hyperlink" Target="https://yandex.ru/images/search?text=%D0%B4%D0%B2%D0%BE%D0%B9%D1%81%D1%82%D0%B2%D0%B5%D0%BD%D0%BD%D0%BE%D0%B5%20%D1%87%D0%B8%D1%81%D0%BB%D0%BE%20%D0%B2%20%D0%B4%D1%80%D0%B5%D0%B2%D0%BD%D0%B5%D1%80%D1%83%D1%81%D1%81%D0%BA%D0%BE%D0%BC%20%D1%8F%D0%B7%D1%8B%D0%BA%D0%B5&amp;stype=image&amp;lr=138594&amp;parent-reqid=1618119994611711-1841941521599268653400224-prestable-app-host-sas-web-yp-126&amp;source=wi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qlaster.ru/public/image2/0/895/895493_0x0.jpg" TargetMode="External"/><Relationship Id="rId5" Type="http://schemas.openxmlformats.org/officeDocument/2006/relationships/hyperlink" Target="https://img-fotki.yandex.ru/get/6314/42672521.24/0_64756_3b0d903a_orig" TargetMode="External"/><Relationship Id="rId4" Type="http://schemas.openxmlformats.org/officeDocument/2006/relationships/hyperlink" Target="https://img-fotki.yandex.ru/get/9508/39663434.473/0_91801_9eafbdbd_ori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980728"/>
            <a:ext cx="662473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normalizeH="0" baseline="0" noProof="0" dirty="0">
              <a:ln w="11430"/>
              <a:gradFill>
                <a:gsLst>
                  <a:gs pos="23000">
                    <a:srgbClr val="00589A"/>
                  </a:gs>
                  <a:gs pos="50000">
                    <a:srgbClr val="008EC0"/>
                  </a:gs>
                  <a:gs pos="78000">
                    <a:srgbClr val="00589A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797152"/>
            <a:ext cx="3672408" cy="129614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учитель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русского языка и литературы 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Исаева Лиана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Вахтанговна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00064" y="1133128"/>
            <a:ext cx="662473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normalizeH="0" baseline="0" noProof="0" dirty="0">
              <a:ln w="11430"/>
              <a:gradFill>
                <a:gsLst>
                  <a:gs pos="23000">
                    <a:srgbClr val="00589A"/>
                  </a:gs>
                  <a:gs pos="50000">
                    <a:srgbClr val="008EC0"/>
                  </a:gs>
                  <a:gs pos="78000">
                    <a:srgbClr val="00589A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642918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Филиал МОУ «</a:t>
            </a:r>
            <a:r>
              <a:rPr lang="ru-RU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Ерышовская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средняя общеобразовательная школа     </a:t>
            </a:r>
            <a:b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Ртищевского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района Саратовской области» в с. Малиновка </a:t>
            </a: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2357430"/>
            <a:ext cx="63579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28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n w="28575"/>
                <a:solidFill>
                  <a:srgbClr val="00642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b="1" dirty="0" smtClean="0">
                <a:ln w="28575"/>
                <a:solidFill>
                  <a:srgbClr val="00642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ln w="28575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«Двойственное  число?!»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7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76864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Знаете ли вы, что …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71600" y="1196752"/>
            <a:ext cx="7776864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     </a:t>
            </a:r>
            <a:r>
              <a:rPr lang="ru-RU" sz="2000" dirty="0" smtClean="0"/>
              <a:t>в древнерусском языке было не две, а три формы числа?  </a:t>
            </a:r>
          </a:p>
          <a:p>
            <a:pPr marL="0" indent="0">
              <a:buNone/>
            </a:pPr>
            <a:r>
              <a:rPr lang="ru-RU" sz="2000" dirty="0" smtClean="0"/>
              <a:t>        Кроме единственного и множественного, существовала ещё форма </a:t>
            </a:r>
            <a:r>
              <a:rPr lang="ru-RU" sz="2000" dirty="0" smtClean="0">
                <a:solidFill>
                  <a:srgbClr val="C00000"/>
                </a:solidFill>
              </a:rPr>
              <a:t>двойственного числа</a:t>
            </a:r>
            <a:r>
              <a:rPr lang="ru-RU" sz="2000" dirty="0" smtClean="0"/>
              <a:t>,  которая обозначала </a:t>
            </a:r>
            <a:r>
              <a:rPr lang="ru-RU" sz="2000" dirty="0" smtClean="0">
                <a:solidFill>
                  <a:srgbClr val="C00000"/>
                </a:solidFill>
              </a:rPr>
              <a:t>два предмета.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613" r="2410" b="24194"/>
          <a:stretch>
            <a:fillRect/>
          </a:stretch>
        </p:blipFill>
        <p:spPr bwMode="auto">
          <a:xfrm>
            <a:off x="1500166" y="2285992"/>
            <a:ext cx="657229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071538" y="5500702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Например, единственное число – СТОЛ ( один предмет), двойственное число –СТОЛА (два предмета), множественное число – СТОЛЫ (больше двух предметов).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38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571480"/>
            <a:ext cx="52149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интересно!</a:t>
            </a:r>
            <a:endParaRPr lang="ru-RU" sz="4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53271" t="23676" b="10031"/>
          <a:stretch>
            <a:fillRect/>
          </a:stretch>
        </p:blipFill>
        <p:spPr bwMode="auto">
          <a:xfrm>
            <a:off x="6000760" y="1500174"/>
            <a:ext cx="285752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71538" y="1643050"/>
            <a:ext cx="67151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Когда формы </a:t>
            </a:r>
            <a:r>
              <a:rPr lang="ru-RU" sz="2400" b="1" i="1" dirty="0" smtClean="0"/>
              <a:t>двойственного числа</a:t>
            </a:r>
          </a:p>
          <a:p>
            <a:r>
              <a:rPr lang="ru-RU" sz="2400" dirty="0" smtClean="0"/>
              <a:t> стали исчезать из языка, дольше всего</a:t>
            </a:r>
          </a:p>
          <a:p>
            <a:r>
              <a:rPr lang="ru-RU" sz="2400" dirty="0" smtClean="0"/>
              <a:t> они сохранялись у слов, называющих </a:t>
            </a:r>
          </a:p>
          <a:p>
            <a:r>
              <a:rPr lang="ru-RU" sz="2400" dirty="0" smtClean="0"/>
              <a:t>парные предметы</a:t>
            </a:r>
            <a:r>
              <a:rPr lang="ru-RU" sz="2400" dirty="0" smtClean="0">
                <a:solidFill>
                  <a:srgbClr val="C00000"/>
                </a:solidFill>
              </a:rPr>
              <a:t>: глаза</a:t>
            </a:r>
            <a:r>
              <a:rPr lang="ru-RU" sz="2400" dirty="0" smtClean="0"/>
              <a:t>, </a:t>
            </a:r>
            <a:r>
              <a:rPr lang="ru-RU" sz="2400" dirty="0" smtClean="0">
                <a:solidFill>
                  <a:srgbClr val="C00000"/>
                </a:solidFill>
              </a:rPr>
              <a:t>бока, рога</a:t>
            </a:r>
            <a:r>
              <a:rPr lang="ru-RU" sz="2400" dirty="0" smtClean="0"/>
              <a:t>,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рукава</a:t>
            </a:r>
            <a:r>
              <a:rPr lang="ru-RU" sz="2400" dirty="0" smtClean="0"/>
              <a:t>, </a:t>
            </a:r>
            <a:r>
              <a:rPr lang="ru-RU" sz="2400" dirty="0" smtClean="0">
                <a:solidFill>
                  <a:srgbClr val="C00000"/>
                </a:solidFill>
              </a:rPr>
              <a:t>берега</a:t>
            </a:r>
            <a:r>
              <a:rPr lang="ru-RU" sz="2400" dirty="0" smtClean="0"/>
              <a:t>, </a:t>
            </a:r>
            <a:r>
              <a:rPr lang="ru-RU" sz="2400" dirty="0" smtClean="0">
                <a:solidFill>
                  <a:srgbClr val="C00000"/>
                </a:solidFill>
              </a:rPr>
              <a:t>руки</a:t>
            </a:r>
            <a:r>
              <a:rPr lang="ru-RU" sz="2400" dirty="0" smtClean="0"/>
              <a:t>, </a:t>
            </a:r>
            <a:r>
              <a:rPr lang="ru-RU" sz="2400" dirty="0" smtClean="0">
                <a:solidFill>
                  <a:srgbClr val="C00000"/>
                </a:solidFill>
              </a:rPr>
              <a:t>ноги, брови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     </a:t>
            </a:r>
          </a:p>
          <a:p>
            <a:r>
              <a:rPr lang="ru-RU" sz="2400" dirty="0" smtClean="0"/>
              <a:t>      Бывшие формы двойственного числа  сохранились у этих существительных до нашего времени, но уже  как формы   </a:t>
            </a:r>
            <a:r>
              <a:rPr lang="ru-RU" sz="2400" b="1" i="1" dirty="0" smtClean="0"/>
              <a:t>именительного                             </a:t>
            </a:r>
          </a:p>
          <a:p>
            <a:r>
              <a:rPr lang="ru-RU" sz="2400" b="1" i="1" dirty="0" smtClean="0"/>
              <a:t>падежа   множественного  числа.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Следы  двойственного числа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в русском языке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90" t="59661" r="65660" b="13950"/>
          <a:stretch>
            <a:fillRect/>
          </a:stretch>
        </p:blipFill>
        <p:spPr bwMode="auto">
          <a:xfrm>
            <a:off x="928662" y="2428868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1643050"/>
            <a:ext cx="7858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                       Также </a:t>
            </a:r>
            <a:r>
              <a:rPr lang="ru-RU" sz="3200" dirty="0" smtClean="0"/>
              <a:t>в современные </a:t>
            </a:r>
            <a:r>
              <a:rPr lang="ru-RU" sz="3200" dirty="0" smtClean="0"/>
              <a:t>               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                            формы </a:t>
            </a:r>
            <a:r>
              <a:rPr lang="ru-RU" sz="3200" dirty="0" smtClean="0"/>
              <a:t>русского языка 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                            пришли  двойственные  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                            формы </a:t>
            </a:r>
            <a:r>
              <a:rPr lang="ru-RU" sz="3200" dirty="0" smtClean="0"/>
              <a:t>слов </a:t>
            </a:r>
            <a:r>
              <a:rPr lang="ru-RU" sz="3200" dirty="0" smtClean="0">
                <a:solidFill>
                  <a:srgbClr val="C00000"/>
                </a:solidFill>
              </a:rPr>
              <a:t>обе</a:t>
            </a:r>
            <a:r>
              <a:rPr lang="ru-RU" sz="3200" dirty="0" smtClean="0"/>
              <a:t> (</a:t>
            </a:r>
            <a:r>
              <a:rPr lang="ru-RU" sz="3200" dirty="0" smtClean="0"/>
              <a:t>руки,  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                             ноги, страницы), </a:t>
            </a:r>
            <a:r>
              <a:rPr lang="ru-RU" sz="3200" dirty="0" smtClean="0">
                <a:solidFill>
                  <a:srgbClr val="C00000"/>
                </a:solidFill>
              </a:rPr>
              <a:t>оба</a:t>
            </a:r>
            <a:r>
              <a:rPr lang="ru-RU" sz="3200" dirty="0" smtClean="0"/>
              <a:t> </a:t>
            </a:r>
            <a:r>
              <a:rPr lang="ru-RU" sz="3200" dirty="0" smtClean="0"/>
              <a:t>      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                            (глаза, уха), </a:t>
            </a:r>
            <a:r>
              <a:rPr lang="ru-RU" sz="3200" dirty="0" smtClean="0">
                <a:solidFill>
                  <a:srgbClr val="C00000"/>
                </a:solidFill>
              </a:rPr>
              <a:t>обеих </a:t>
            </a:r>
            <a:r>
              <a:rPr lang="ru-RU" sz="3200" dirty="0" smtClean="0"/>
              <a:t>(рук, ног, страниц), </a:t>
            </a:r>
            <a:r>
              <a:rPr lang="ru-RU" sz="3200" dirty="0" smtClean="0">
                <a:solidFill>
                  <a:srgbClr val="C00000"/>
                </a:solidFill>
              </a:rPr>
              <a:t>обоих </a:t>
            </a:r>
            <a:r>
              <a:rPr lang="ru-RU" sz="3200" dirty="0" smtClean="0"/>
              <a:t>(глаз, ушей</a:t>
            </a:r>
            <a:r>
              <a:rPr lang="ru-RU" sz="3200" dirty="0" smtClean="0"/>
              <a:t>).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714356"/>
            <a:ext cx="7776864" cy="338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Следы двойственного </a:t>
            </a:r>
            <a:r>
              <a:rPr lang="ru-RU" dirty="0" smtClean="0">
                <a:solidFill>
                  <a:srgbClr val="C00000"/>
                </a:solidFill>
              </a:rPr>
              <a:t>числа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в русском языке</a:t>
            </a:r>
            <a:endParaRPr lang="ru-RU" dirty="0">
              <a:solidFill>
                <a:srgbClr val="0058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428736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928926" y="1785926"/>
            <a:ext cx="58579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Остатком</a:t>
            </a:r>
            <a:r>
              <a:rPr lang="ru-RU" sz="2400" dirty="0" smtClean="0"/>
              <a:t> двойственного числа в  русском </a:t>
            </a:r>
            <a:endParaRPr lang="ru-RU" sz="2400" dirty="0" smtClean="0"/>
          </a:p>
          <a:p>
            <a:r>
              <a:rPr lang="ru-RU" sz="2400" dirty="0" smtClean="0"/>
              <a:t>языке</a:t>
            </a:r>
            <a:r>
              <a:rPr lang="ru-RU" sz="2400" dirty="0" smtClean="0"/>
              <a:t> выступает и наречие  «</a:t>
            </a:r>
            <a:r>
              <a:rPr lang="ru-RU" sz="2400" b="1" dirty="0" smtClean="0">
                <a:solidFill>
                  <a:srgbClr val="C00000"/>
                </a:solidFill>
              </a:rPr>
              <a:t>воочию</a:t>
            </a:r>
            <a:r>
              <a:rPr lang="ru-RU" sz="2400" dirty="0" smtClean="0"/>
              <a:t>», </a:t>
            </a:r>
            <a:endParaRPr lang="ru-RU" sz="2400" dirty="0" smtClean="0"/>
          </a:p>
          <a:p>
            <a:r>
              <a:rPr lang="ru-RU" sz="2400" dirty="0" smtClean="0"/>
              <a:t>которое</a:t>
            </a:r>
            <a:r>
              <a:rPr lang="ru-RU" sz="2400" dirty="0" smtClean="0"/>
              <a:t> является по  происхождению </a:t>
            </a:r>
            <a:endParaRPr lang="ru-RU" sz="2400" dirty="0" smtClean="0"/>
          </a:p>
          <a:p>
            <a:r>
              <a:rPr lang="ru-RU" sz="2400" dirty="0" smtClean="0"/>
              <a:t>формой</a:t>
            </a:r>
            <a:r>
              <a:rPr lang="ru-RU" sz="2400" dirty="0" smtClean="0"/>
              <a:t> местного  падежа двойственного </a:t>
            </a:r>
            <a:endParaRPr lang="ru-RU" sz="2400" dirty="0" smtClean="0"/>
          </a:p>
          <a:p>
            <a:r>
              <a:rPr lang="ru-RU" sz="2400" dirty="0" smtClean="0"/>
              <a:t>числа</a:t>
            </a:r>
            <a:r>
              <a:rPr lang="ru-RU" sz="2400" dirty="0" smtClean="0"/>
              <a:t> от  слова  "</a:t>
            </a:r>
            <a:r>
              <a:rPr lang="ru-RU" sz="2400" b="1" dirty="0" smtClean="0">
                <a:solidFill>
                  <a:srgbClr val="C00000"/>
                </a:solidFill>
              </a:rPr>
              <a:t>око</a:t>
            </a:r>
            <a:r>
              <a:rPr lang="ru-RU" sz="2400" dirty="0" smtClean="0"/>
              <a:t>" с предлогом «</a:t>
            </a:r>
            <a:r>
              <a:rPr lang="ru-RU" sz="2400" b="1" dirty="0" err="1" smtClean="0">
                <a:solidFill>
                  <a:srgbClr val="C00000"/>
                </a:solidFill>
              </a:rPr>
              <a:t>въ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4071941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"</a:t>
            </a:r>
            <a:r>
              <a:rPr lang="ru-RU" sz="2400" dirty="0" smtClean="0"/>
              <a:t>Окаменевшей" формой двойственного  числа </a:t>
            </a:r>
            <a:r>
              <a:rPr lang="ru-RU" sz="2400" dirty="0" smtClean="0"/>
              <a:t>является</a:t>
            </a:r>
          </a:p>
          <a:p>
            <a:r>
              <a:rPr lang="ru-RU" sz="2400" dirty="0" smtClean="0"/>
              <a:t> современный предлог  «</a:t>
            </a:r>
            <a:r>
              <a:rPr lang="ru-RU" sz="2400" b="1" dirty="0" smtClean="0">
                <a:solidFill>
                  <a:srgbClr val="C00000"/>
                </a:solidFill>
              </a:rPr>
              <a:t>между</a:t>
            </a:r>
            <a:r>
              <a:rPr lang="ru-RU" sz="2400" dirty="0" smtClean="0"/>
              <a:t>».  По </a:t>
            </a:r>
            <a:r>
              <a:rPr lang="ru-RU" sz="2400" dirty="0" smtClean="0"/>
              <a:t>происхождению</a:t>
            </a:r>
          </a:p>
          <a:p>
            <a:r>
              <a:rPr lang="ru-RU" sz="2400" dirty="0" smtClean="0"/>
              <a:t> это местный падеж  двойственного числа  от </a:t>
            </a:r>
            <a:endParaRPr lang="ru-RU" sz="2400" dirty="0" smtClean="0"/>
          </a:p>
          <a:p>
            <a:r>
              <a:rPr lang="ru-RU" sz="2400" dirty="0" smtClean="0"/>
              <a:t>существительного</a:t>
            </a:r>
            <a:r>
              <a:rPr lang="ru-RU" sz="2400" dirty="0" smtClean="0"/>
              <a:t> </a:t>
            </a:r>
            <a:r>
              <a:rPr lang="ru-RU" sz="2400" dirty="0" smtClean="0"/>
              <a:t> «</a:t>
            </a:r>
            <a:r>
              <a:rPr lang="ru-RU" sz="2400" b="1" dirty="0" err="1" smtClean="0">
                <a:solidFill>
                  <a:srgbClr val="C00000"/>
                </a:solidFill>
              </a:rPr>
              <a:t>межда</a:t>
            </a:r>
            <a:r>
              <a:rPr lang="ru-RU" sz="2400" dirty="0" smtClean="0"/>
              <a:t>»   (</a:t>
            </a:r>
            <a:r>
              <a:rPr lang="ru-RU" sz="2400" dirty="0" smtClean="0"/>
              <a:t>старославянское</a:t>
            </a:r>
          </a:p>
          <a:p>
            <a:r>
              <a:rPr lang="ru-RU" sz="2400" dirty="0" smtClean="0"/>
              <a:t> </a:t>
            </a:r>
            <a:r>
              <a:rPr lang="ru-RU" sz="2400" dirty="0" smtClean="0"/>
              <a:t>соответствие </a:t>
            </a:r>
            <a:r>
              <a:rPr lang="ru-RU" sz="2400" dirty="0" smtClean="0"/>
              <a:t> </a:t>
            </a:r>
            <a:r>
              <a:rPr lang="ru-RU" sz="2400" dirty="0" smtClean="0"/>
              <a:t>восточнославянскому</a:t>
            </a:r>
            <a:r>
              <a:rPr lang="ru-RU" sz="2400" dirty="0" smtClean="0"/>
              <a:t> </a:t>
            </a:r>
            <a:r>
              <a:rPr lang="ru-RU" sz="2400" dirty="0" smtClean="0"/>
              <a:t> «</a:t>
            </a:r>
            <a:r>
              <a:rPr lang="ru-RU" sz="2400" b="1" dirty="0" smtClean="0">
                <a:solidFill>
                  <a:srgbClr val="C00000"/>
                </a:solidFill>
              </a:rPr>
              <a:t>межа</a:t>
            </a:r>
            <a:r>
              <a:rPr lang="ru-RU" sz="2400" dirty="0" smtClean="0"/>
              <a:t>»).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50312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642918"/>
            <a:ext cx="80724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    </a:t>
            </a:r>
          </a:p>
          <a:p>
            <a:endParaRPr lang="ru-RU" sz="4000" dirty="0" smtClean="0">
              <a:solidFill>
                <a:srgbClr val="C00000"/>
              </a:solidFill>
            </a:endParaRPr>
          </a:p>
          <a:p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000" dirty="0" smtClean="0">
                <a:solidFill>
                  <a:srgbClr val="C00000"/>
                </a:solidFill>
              </a:rPr>
              <a:t>    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        </a:t>
            </a:r>
            <a:r>
              <a:rPr lang="ru-RU" sz="3600" dirty="0" smtClean="0">
                <a:solidFill>
                  <a:srgbClr val="C00000"/>
                </a:solidFill>
              </a:rPr>
              <a:t>Следы </a:t>
            </a:r>
            <a:r>
              <a:rPr lang="ru-RU" sz="3600" dirty="0" smtClean="0">
                <a:solidFill>
                  <a:srgbClr val="C00000"/>
                </a:solidFill>
              </a:rPr>
              <a:t>двойственного </a:t>
            </a:r>
            <a:r>
              <a:rPr lang="ru-RU" sz="3600" dirty="0" smtClean="0">
                <a:solidFill>
                  <a:srgbClr val="C00000"/>
                </a:solidFill>
              </a:rPr>
              <a:t>числа</a:t>
            </a:r>
            <a:r>
              <a:rPr lang="ru-RU" sz="3600" dirty="0" smtClean="0"/>
              <a:t> сохраняются в некоторых пословицах, например: </a:t>
            </a:r>
            <a:r>
              <a:rPr lang="ru-RU" sz="3600" dirty="0" smtClean="0">
                <a:solidFill>
                  <a:srgbClr val="C00000"/>
                </a:solidFill>
              </a:rPr>
              <a:t>Сидит воробей на тын</a:t>
            </a:r>
            <a:r>
              <a:rPr lang="ru-RU" sz="3600" b="1" dirty="0" smtClean="0">
                <a:solidFill>
                  <a:srgbClr val="C00000"/>
                </a:solidFill>
              </a:rPr>
              <a:t>е</a:t>
            </a:r>
            <a:r>
              <a:rPr lang="ru-RU" sz="3600" dirty="0" smtClean="0">
                <a:solidFill>
                  <a:srgbClr val="C00000"/>
                </a:solidFill>
              </a:rPr>
              <a:t>, надеется на крыл</a:t>
            </a:r>
            <a:r>
              <a:rPr lang="ru-RU" sz="3600" b="1" dirty="0" smtClean="0">
                <a:solidFill>
                  <a:srgbClr val="C00000"/>
                </a:solidFill>
              </a:rPr>
              <a:t>е</a:t>
            </a:r>
            <a:r>
              <a:rPr lang="ru-RU" sz="3600" dirty="0" smtClean="0">
                <a:solidFill>
                  <a:srgbClr val="C00000"/>
                </a:solidFill>
              </a:rPr>
              <a:t>. </a:t>
            </a:r>
            <a:r>
              <a:rPr lang="ru-RU" sz="3600" dirty="0" smtClean="0"/>
              <a:t>(винительный падеж двойственного числа)</a:t>
            </a:r>
          </a:p>
          <a:p>
            <a:r>
              <a:rPr lang="ru-RU" sz="4000" dirty="0" smtClean="0"/>
              <a:t> </a:t>
            </a:r>
            <a:r>
              <a:rPr lang="ru-RU" sz="4000" dirty="0" smtClean="0"/>
              <a:t>          </a:t>
            </a:r>
            <a:endParaRPr lang="ru-RU" sz="4000" dirty="0"/>
          </a:p>
        </p:txBody>
      </p:sp>
      <p:pic>
        <p:nvPicPr>
          <p:cNvPr id="2050" name="Picture 2" descr="https://i.pinimg.com/originals/c5/92/7d/c5927d34b0e7d02a306f662ad41f6f9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28604"/>
            <a:ext cx="4929223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599" y="1192114"/>
            <a:ext cx="7797615" cy="3573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dirty="0" err="1" smtClean="0">
                <a:hlinkClick r:id="rId2"/>
              </a:rPr>
              <a:t>Яндекс.Картинки</a:t>
            </a:r>
            <a:r>
              <a:rPr lang="ru-RU" sz="2000" dirty="0" smtClean="0">
                <a:hlinkClick r:id="rId2"/>
              </a:rPr>
              <a:t>› двойственное </a:t>
            </a:r>
            <a:r>
              <a:rPr lang="ru-RU" sz="2000" dirty="0" smtClean="0">
                <a:hlinkClick r:id="rId2"/>
              </a:rPr>
              <a:t>число в древнерусском языке</a:t>
            </a:r>
            <a:endParaRPr lang="ru-RU" sz="2000" dirty="0" smtClean="0"/>
          </a:p>
          <a:p>
            <a:pPr>
              <a:lnSpc>
                <a:spcPct val="114000"/>
              </a:lnSpc>
            </a:pPr>
            <a:r>
              <a:rPr lang="ru-RU" sz="2000" dirty="0" err="1" smtClean="0">
                <a:hlinkClick r:id="rId3"/>
              </a:rPr>
              <a:t>Яндекс.Картинки</a:t>
            </a:r>
            <a:r>
              <a:rPr lang="ru-RU" sz="2000" dirty="0" smtClean="0">
                <a:hlinkClick r:id="rId3"/>
              </a:rPr>
              <a:t>› рисунок </a:t>
            </a:r>
            <a:r>
              <a:rPr lang="ru-RU" sz="2000" dirty="0" smtClean="0">
                <a:hlinkClick r:id="rId3"/>
              </a:rPr>
              <a:t>воробья на заборе</a:t>
            </a:r>
            <a:endParaRPr lang="ru-RU" sz="2000" dirty="0" smtClean="0"/>
          </a:p>
          <a:p>
            <a:pPr>
              <a:lnSpc>
                <a:spcPct val="114000"/>
              </a:lnSpc>
            </a:pPr>
            <a:r>
              <a:rPr lang="ru-RU" sz="2000" dirty="0" smtClean="0"/>
              <a:t>Фон</a:t>
            </a:r>
            <a:r>
              <a:rPr lang="ru-RU" sz="2000" dirty="0" smtClean="0"/>
              <a:t>:</a:t>
            </a:r>
          </a:p>
          <a:p>
            <a:pPr>
              <a:lnSpc>
                <a:spcPct val="114000"/>
              </a:lnSpc>
            </a:pP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img-fotki.yandex.ru/get/9508/39663434.473/0_91801_9eafbdbd_orig</a:t>
            </a:r>
            <a:r>
              <a:rPr lang="ru-RU" sz="2000" dirty="0" smtClean="0"/>
              <a:t> </a:t>
            </a:r>
          </a:p>
          <a:p>
            <a:pPr>
              <a:lnSpc>
                <a:spcPct val="114000"/>
              </a:lnSpc>
            </a:pPr>
            <a:r>
              <a:rPr lang="ru-RU" sz="2000" dirty="0" smtClean="0"/>
              <a:t>Шнуровка</a:t>
            </a:r>
            <a:r>
              <a:rPr lang="ru-RU" sz="2000" dirty="0" smtClean="0"/>
              <a:t>:</a:t>
            </a:r>
          </a:p>
          <a:p>
            <a:pPr>
              <a:lnSpc>
                <a:spcPct val="114000"/>
              </a:lnSpc>
            </a:pPr>
            <a:r>
              <a:rPr lang="en-US" sz="2000" dirty="0">
                <a:hlinkClick r:id="rId5"/>
              </a:rPr>
              <a:t>https://img-fotki.yandex.ru/get/6314/42672521.24/0_64756_3b0d903a_orig</a:t>
            </a:r>
            <a:r>
              <a:rPr lang="ru-RU" sz="2000" dirty="0"/>
              <a:t>   </a:t>
            </a:r>
            <a:endParaRPr lang="ru-RU" sz="2000" dirty="0" smtClean="0"/>
          </a:p>
          <a:p>
            <a:pPr>
              <a:lnSpc>
                <a:spcPct val="114000"/>
              </a:lnSpc>
            </a:pPr>
            <a:r>
              <a:rPr lang="ru-RU" sz="2000" dirty="0" smtClean="0"/>
              <a:t>Изображение: </a:t>
            </a:r>
            <a:r>
              <a:rPr lang="en-US" sz="2000" dirty="0" smtClean="0">
                <a:hlinkClick r:id="rId6"/>
              </a:rPr>
              <a:t>http</a:t>
            </a:r>
            <a:r>
              <a:rPr lang="en-US" sz="2000" dirty="0">
                <a:hlinkClick r:id="rId6"/>
              </a:rPr>
              <a:t>://</a:t>
            </a:r>
            <a:r>
              <a:rPr lang="en-US" sz="2000" dirty="0" smtClean="0">
                <a:hlinkClick r:id="rId6"/>
              </a:rPr>
              <a:t>qlaster.ru/public/image2/0/895/895493_0x0.jpg</a:t>
            </a:r>
            <a:r>
              <a:rPr lang="ru-RU" sz="2000" dirty="0" smtClean="0"/>
              <a:t> </a:t>
            </a:r>
            <a:endParaRPr lang="ru-RU" sz="2000" dirty="0" smtClean="0"/>
          </a:p>
          <a:p>
            <a:pPr>
              <a:lnSpc>
                <a:spcPct val="114000"/>
              </a:lnSpc>
            </a:pPr>
            <a:r>
              <a:rPr lang="ru-RU" sz="2000" dirty="0" smtClean="0">
                <a:cs typeface="Arial" charset="0"/>
              </a:rPr>
              <a:t>Автор </a:t>
            </a:r>
            <a:r>
              <a:rPr lang="ru-RU" sz="2000" dirty="0" smtClean="0">
                <a:cs typeface="Arial" charset="0"/>
              </a:rPr>
              <a:t>шаблона: </a:t>
            </a:r>
            <a:r>
              <a:rPr lang="ru-RU" sz="2000" dirty="0" err="1" smtClean="0">
                <a:latin typeface="Times New Roman" pitchFamily="18" charset="0"/>
                <a:cs typeface="Arial" pitchFamily="34" charset="0"/>
              </a:rPr>
              <a:t>Ранько</a:t>
            </a:r>
            <a:r>
              <a:rPr lang="ru-RU" sz="2000" dirty="0" smtClean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Arial" pitchFamily="34" charset="0"/>
              </a:rPr>
              <a:t>Елена Алексеевна </a:t>
            </a:r>
            <a:r>
              <a:rPr lang="ru-RU" sz="2000" dirty="0" smtClean="0"/>
              <a:t>: </a:t>
            </a:r>
            <a:r>
              <a:rPr lang="en-US" sz="2000" dirty="0" smtClean="0">
                <a:hlinkClick r:id="rId7"/>
              </a:rPr>
              <a:t>http://elenaranko.ucoz.ru/</a:t>
            </a:r>
            <a:r>
              <a:rPr lang="ru-RU" sz="2000" dirty="0" smtClean="0"/>
              <a:t> </a:t>
            </a:r>
            <a:endParaRPr lang="ru-RU" sz="20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486030" y="332656"/>
            <a:ext cx="6768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– ресурсы</a:t>
            </a:r>
          </a:p>
        </p:txBody>
      </p:sp>
    </p:spTree>
    <p:extLst>
      <p:ext uri="{BB962C8B-B14F-4D97-AF65-F5344CB8AC3E}">
        <p14:creationId xmlns:p14="http://schemas.microsoft.com/office/powerpoint/2010/main" xmlns="" val="102924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93300"/>
      </a:hlink>
      <a:folHlink>
        <a:srgbClr val="FFC9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279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Matilda</vt:lpstr>
      <vt:lpstr>Times New Roman</vt:lpstr>
      <vt:lpstr>Тема Office</vt:lpstr>
      <vt:lpstr>Слайд 1</vt:lpstr>
      <vt:lpstr>Знаете ли вы, что …</vt:lpstr>
      <vt:lpstr>Слайд 3</vt:lpstr>
      <vt:lpstr>Следы  двойственного числа  в русском языке</vt:lpstr>
      <vt:lpstr>Следы двойственного числа  в русском языке</vt:lpstr>
      <vt:lpstr>Слайд 6</vt:lpstr>
      <vt:lpstr>Слайд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Пользователь</cp:lastModifiedBy>
  <cp:revision>37</cp:revision>
  <dcterms:created xsi:type="dcterms:W3CDTF">2019-08-10T19:30:32Z</dcterms:created>
  <dcterms:modified xsi:type="dcterms:W3CDTF">2021-04-11T05:52:34Z</dcterms:modified>
</cp:coreProperties>
</file>