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388" r:id="rId2"/>
    <p:sldId id="256" r:id="rId3"/>
    <p:sldId id="360" r:id="rId4"/>
    <p:sldId id="376" r:id="rId5"/>
    <p:sldId id="377" r:id="rId6"/>
    <p:sldId id="378" r:id="rId7"/>
    <p:sldId id="379" r:id="rId8"/>
    <p:sldId id="380" r:id="rId9"/>
    <p:sldId id="381" r:id="rId10"/>
    <p:sldId id="371" r:id="rId11"/>
    <p:sldId id="382" r:id="rId12"/>
    <p:sldId id="383" r:id="rId13"/>
    <p:sldId id="384" r:id="rId14"/>
    <p:sldId id="385" r:id="rId15"/>
    <p:sldId id="386" r:id="rId16"/>
    <p:sldId id="38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b="1" i="1" kern="1200">
        <a:solidFill>
          <a:srgbClr val="CC3300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i="1" kern="1200">
        <a:solidFill>
          <a:srgbClr val="CC3300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i="1" kern="1200">
        <a:solidFill>
          <a:srgbClr val="CC3300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i="1" kern="1200">
        <a:solidFill>
          <a:srgbClr val="CC3300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i="1" kern="1200">
        <a:solidFill>
          <a:srgbClr val="CC3300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000" b="1" i="1" kern="1200">
        <a:solidFill>
          <a:srgbClr val="CC3300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000" b="1" i="1" kern="1200">
        <a:solidFill>
          <a:srgbClr val="CC3300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000" b="1" i="1" kern="1200">
        <a:solidFill>
          <a:srgbClr val="CC3300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000" b="1" i="1" kern="1200">
        <a:solidFill>
          <a:srgbClr val="CC3300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4">
          <p15:clr>
            <a:srgbClr val="A4A3A4"/>
          </p15:clr>
        </p15:guide>
        <p15:guide id="2" pos="56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AEAEA"/>
    <a:srgbClr val="FF7C80"/>
    <a:srgbClr val="05050B"/>
    <a:srgbClr val="660066"/>
    <a:srgbClr val="FF3300"/>
    <a:srgbClr val="CC3300"/>
    <a:srgbClr val="993300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24" autoAdjust="0"/>
    <p:restoredTop sz="90929"/>
  </p:normalViewPr>
  <p:slideViewPr>
    <p:cSldViewPr snapToGrid="0">
      <p:cViewPr varScale="1">
        <p:scale>
          <a:sx n="78" d="100"/>
          <a:sy n="78" d="100"/>
        </p:scale>
        <p:origin x="490" y="72"/>
      </p:cViewPr>
      <p:guideLst>
        <p:guide orient="horz" pos="114"/>
        <p:guide pos="56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3" Type="http://schemas.openxmlformats.org/officeDocument/2006/relationships/image" Target="../media/image55.wmf"/><Relationship Id="rId7" Type="http://schemas.openxmlformats.org/officeDocument/2006/relationships/image" Target="../media/image59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Relationship Id="rId9" Type="http://schemas.openxmlformats.org/officeDocument/2006/relationships/image" Target="../media/image6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6" Type="http://schemas.openxmlformats.org/officeDocument/2006/relationships/image" Target="../media/image67.wmf"/><Relationship Id="rId5" Type="http://schemas.openxmlformats.org/officeDocument/2006/relationships/image" Target="../media/image66.wmf"/><Relationship Id="rId4" Type="http://schemas.openxmlformats.org/officeDocument/2006/relationships/image" Target="../media/image6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6" Type="http://schemas.openxmlformats.org/officeDocument/2006/relationships/image" Target="../media/image73.wmf"/><Relationship Id="rId5" Type="http://schemas.openxmlformats.org/officeDocument/2006/relationships/image" Target="../media/image72.wmf"/><Relationship Id="rId4" Type="http://schemas.openxmlformats.org/officeDocument/2006/relationships/image" Target="../media/image71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80.wmf"/><Relationship Id="rId3" Type="http://schemas.openxmlformats.org/officeDocument/2006/relationships/image" Target="../media/image75.wmf"/><Relationship Id="rId7" Type="http://schemas.openxmlformats.org/officeDocument/2006/relationships/image" Target="../media/image79.wmf"/><Relationship Id="rId2" Type="http://schemas.openxmlformats.org/officeDocument/2006/relationships/image" Target="../media/image74.wmf"/><Relationship Id="rId1" Type="http://schemas.openxmlformats.org/officeDocument/2006/relationships/image" Target="../media/image10.wmf"/><Relationship Id="rId6" Type="http://schemas.openxmlformats.org/officeDocument/2006/relationships/image" Target="../media/image78.wmf"/><Relationship Id="rId5" Type="http://schemas.openxmlformats.org/officeDocument/2006/relationships/image" Target="../media/image77.wmf"/><Relationship Id="rId4" Type="http://schemas.openxmlformats.org/officeDocument/2006/relationships/image" Target="../media/image76.wmf"/><Relationship Id="rId9" Type="http://schemas.openxmlformats.org/officeDocument/2006/relationships/image" Target="../media/image8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7.wmf"/><Relationship Id="rId1" Type="http://schemas.openxmlformats.org/officeDocument/2006/relationships/image" Target="../media/image8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Relationship Id="rId9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23.wmf"/><Relationship Id="rId4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Relationship Id="rId9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4.wmf"/><Relationship Id="rId7" Type="http://schemas.openxmlformats.org/officeDocument/2006/relationships/image" Target="../media/image29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28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image" Target="../media/image40.wmf"/><Relationship Id="rId7" Type="http://schemas.openxmlformats.org/officeDocument/2006/relationships/image" Target="../media/image44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10" Type="http://schemas.openxmlformats.org/officeDocument/2006/relationships/image" Target="../media/image47.wmf"/><Relationship Id="rId4" Type="http://schemas.openxmlformats.org/officeDocument/2006/relationships/image" Target="../media/image41.wmf"/><Relationship Id="rId9" Type="http://schemas.openxmlformats.org/officeDocument/2006/relationships/image" Target="../media/image4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1747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31748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1749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31750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51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52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53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54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55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56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57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58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59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60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61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62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63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64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65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66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67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68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69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70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71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72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73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74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75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76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77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78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79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80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81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82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83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84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85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86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87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88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89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90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91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92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93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94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95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96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97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98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99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800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1801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802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31803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04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05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06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0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0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80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3180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0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10" name="Arc 66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0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0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1811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/>
              <a:t>Образец заголовка</a:t>
            </a:r>
          </a:p>
        </p:txBody>
      </p:sp>
      <p:sp>
        <p:nvSpPr>
          <p:cNvPr id="31812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/>
              <a:t>Образец подзаголовка</a:t>
            </a:r>
          </a:p>
        </p:txBody>
      </p:sp>
      <p:sp>
        <p:nvSpPr>
          <p:cNvPr id="31813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1814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1815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3C884C2-9366-4B9F-81B7-05157E75B99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BF48E-94F1-4027-8A35-C2BBF569DC6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4870146"/>
      </p:ext>
    </p:extLst>
  </p:cSld>
  <p:clrMapOvr>
    <a:masterClrMapping/>
  </p:clrMapOvr>
  <p:transition spd="slow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80200" y="228600"/>
            <a:ext cx="2016125" cy="5791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28600"/>
            <a:ext cx="5899150" cy="5791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11C3A-68F7-40A5-B348-7FD89751C7A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4888930"/>
      </p:ext>
    </p:extLst>
  </p:cSld>
  <p:clrMapOvr>
    <a:masterClrMapping/>
  </p:clrMapOvr>
  <p:transition spd="slow">
    <p:pull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28650" y="228600"/>
            <a:ext cx="8067675" cy="762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38200" y="1333500"/>
            <a:ext cx="3810000" cy="22669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800600" y="1333500"/>
            <a:ext cx="3810000" cy="22669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838200" y="3752850"/>
            <a:ext cx="3810000" cy="22669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800600" y="3752850"/>
            <a:ext cx="3810000" cy="22669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CC3138F-8C48-437B-832C-DBB53DEE792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0918056"/>
      </p:ext>
    </p:extLst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339E7-98B5-4684-867E-E0434CF7CB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8617297"/>
      </p:ext>
    </p:extLst>
  </p:cSld>
  <p:clrMapOvr>
    <a:masterClrMapping/>
  </p:clrMapOvr>
  <p:transition spd="slow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FA000-AB3C-4E62-B01D-85F8B2B1929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285168"/>
      </p:ext>
    </p:extLst>
  </p:cSld>
  <p:clrMapOvr>
    <a:masterClrMapping/>
  </p:clrMapOvr>
  <p:transition spd="slow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333500"/>
            <a:ext cx="3810000" cy="4686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00600" y="1333500"/>
            <a:ext cx="3810000" cy="4686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F5E77-62FA-4D7D-8D86-601601212EB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4654253"/>
      </p:ext>
    </p:extLst>
  </p:cSld>
  <p:clrMapOvr>
    <a:masterClrMapping/>
  </p:clrMapOvr>
  <p:transition spd="slow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657EF4-0388-4253-A990-A6BEC3E5D30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7351753"/>
      </p:ext>
    </p:extLst>
  </p:cSld>
  <p:clrMapOvr>
    <a:masterClrMapping/>
  </p:clrMapOvr>
  <p:transition spd="slow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3B094D-CAAD-4468-B396-322652C9342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9836600"/>
      </p:ext>
    </p:extLst>
  </p:cSld>
  <p:clrMapOvr>
    <a:masterClrMapping/>
  </p:clrMapOvr>
  <p:transition spd="slow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00A12-33F7-4CC8-A6F5-C44F79B1E9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494189"/>
      </p:ext>
    </p:extLst>
  </p:cSld>
  <p:clrMapOvr>
    <a:masterClrMapping/>
  </p:clrMapOvr>
  <p:transition spd="slow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BB692D-D8C8-491A-8BE8-3C47457A65E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0901089"/>
      </p:ext>
    </p:extLst>
  </p:cSld>
  <p:clrMapOvr>
    <a:masterClrMapping/>
  </p:clrMapOvr>
  <p:transition spd="slow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AC6CCB-5753-4854-BA08-786A177ECA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6146391"/>
      </p:ext>
    </p:extLst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8" name="Line 58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80" name="Line 60"/>
          <p:cNvSpPr>
            <a:spLocks noChangeShapeType="1"/>
          </p:cNvSpPr>
          <p:nvPr userDrawn="1"/>
        </p:nvSpPr>
        <p:spPr bwMode="ltGray">
          <a:xfrm flipH="1">
            <a:off x="423863" y="1228725"/>
            <a:ext cx="178435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81" name="Line 61"/>
          <p:cNvSpPr>
            <a:spLocks noChangeShapeType="1"/>
          </p:cNvSpPr>
          <p:nvPr userDrawn="1"/>
        </p:nvSpPr>
        <p:spPr bwMode="ltGray">
          <a:xfrm>
            <a:off x="608013" y="1114425"/>
            <a:ext cx="0" cy="232092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82" name="Arc 62"/>
          <p:cNvSpPr>
            <a:spLocks/>
          </p:cNvSpPr>
          <p:nvPr userDrawn="1"/>
        </p:nvSpPr>
        <p:spPr bwMode="ltGray">
          <a:xfrm flipH="1">
            <a:off x="503238" y="1139825"/>
            <a:ext cx="192087" cy="193675"/>
          </a:xfrm>
          <a:custGeom>
            <a:avLst/>
            <a:gdLst>
              <a:gd name="G0" fmla="+- 21595 0 0"/>
              <a:gd name="G1" fmla="+- 21600 0 0"/>
              <a:gd name="G2" fmla="+- 21600 0 0"/>
              <a:gd name="T0" fmla="*/ 21114 w 43195"/>
              <a:gd name="T1" fmla="*/ 5 h 43200"/>
              <a:gd name="T2" fmla="*/ 0 w 43195"/>
              <a:gd name="T3" fmla="*/ 22056 h 43200"/>
              <a:gd name="T4" fmla="*/ 21595 w 43195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95" h="43200" fill="none" extrusionOk="0">
                <a:moveTo>
                  <a:pt x="21114" y="5"/>
                </a:moveTo>
                <a:cubicBezTo>
                  <a:pt x="21274" y="1"/>
                  <a:pt x="21434" y="0"/>
                  <a:pt x="21595" y="0"/>
                </a:cubicBezTo>
                <a:cubicBezTo>
                  <a:pt x="33524" y="0"/>
                  <a:pt x="43195" y="9670"/>
                  <a:pt x="43195" y="21600"/>
                </a:cubicBezTo>
                <a:cubicBezTo>
                  <a:pt x="43195" y="33529"/>
                  <a:pt x="33524" y="43200"/>
                  <a:pt x="21595" y="43200"/>
                </a:cubicBezTo>
                <a:cubicBezTo>
                  <a:pt x="9843" y="43200"/>
                  <a:pt x="247" y="33805"/>
                  <a:pt x="-1" y="22056"/>
                </a:cubicBezTo>
              </a:path>
              <a:path w="43195" h="43200" stroke="0" extrusionOk="0">
                <a:moveTo>
                  <a:pt x="21114" y="5"/>
                </a:moveTo>
                <a:cubicBezTo>
                  <a:pt x="21274" y="1"/>
                  <a:pt x="21434" y="0"/>
                  <a:pt x="21595" y="0"/>
                </a:cubicBezTo>
                <a:cubicBezTo>
                  <a:pt x="33524" y="0"/>
                  <a:pt x="43195" y="9670"/>
                  <a:pt x="43195" y="21600"/>
                </a:cubicBezTo>
                <a:cubicBezTo>
                  <a:pt x="43195" y="33529"/>
                  <a:pt x="33524" y="43200"/>
                  <a:pt x="21595" y="43200"/>
                </a:cubicBezTo>
                <a:cubicBezTo>
                  <a:pt x="9843" y="43200"/>
                  <a:pt x="247" y="33805"/>
                  <a:pt x="-1" y="22056"/>
                </a:cubicBezTo>
                <a:lnTo>
                  <a:pt x="21595" y="2160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83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228600"/>
            <a:ext cx="80676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30784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33500"/>
            <a:ext cx="7772400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30785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 i="0">
                <a:solidFill>
                  <a:schemeClr val="tx1"/>
                </a:solidFill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30786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 i="0">
                <a:solidFill>
                  <a:schemeClr val="tx1"/>
                </a:solidFill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30787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 i="0">
                <a:solidFill>
                  <a:schemeClr val="tx1"/>
                </a:solidFill>
                <a:latin typeface="+mn-lt"/>
              </a:defRPr>
            </a:lvl1pPr>
          </a:lstStyle>
          <a:p>
            <a:fld id="{98047C07-374D-44F4-B30C-19E2CDF233C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ransition spd="slow">
    <p:pull dir="r"/>
  </p:transition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anose="05000000000000000000" pitchFamily="2" charset="2"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anose="05000000000000000000" pitchFamily="2" charset="2"/>
        <a:buChar char="w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oleObject" Target="../embeddings/oleObject52.bin"/><Relationship Id="rId18" Type="http://schemas.openxmlformats.org/officeDocument/2006/relationships/image" Target="../media/image45.wmf"/><Relationship Id="rId3" Type="http://schemas.openxmlformats.org/officeDocument/2006/relationships/oleObject" Target="../embeddings/oleObject47.bin"/><Relationship Id="rId21" Type="http://schemas.openxmlformats.org/officeDocument/2006/relationships/oleObject" Target="../embeddings/oleObject56.bin"/><Relationship Id="rId7" Type="http://schemas.openxmlformats.org/officeDocument/2006/relationships/oleObject" Target="../embeddings/oleObject49.bin"/><Relationship Id="rId12" Type="http://schemas.openxmlformats.org/officeDocument/2006/relationships/image" Target="../media/image42.wmf"/><Relationship Id="rId17" Type="http://schemas.openxmlformats.org/officeDocument/2006/relationships/oleObject" Target="../embeddings/oleObject54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44.wmf"/><Relationship Id="rId20" Type="http://schemas.openxmlformats.org/officeDocument/2006/relationships/image" Target="../media/image46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39.wmf"/><Relationship Id="rId11" Type="http://schemas.openxmlformats.org/officeDocument/2006/relationships/oleObject" Target="../embeddings/oleObject51.bin"/><Relationship Id="rId5" Type="http://schemas.openxmlformats.org/officeDocument/2006/relationships/oleObject" Target="../embeddings/oleObject48.bin"/><Relationship Id="rId15" Type="http://schemas.openxmlformats.org/officeDocument/2006/relationships/oleObject" Target="../embeddings/oleObject53.bin"/><Relationship Id="rId10" Type="http://schemas.openxmlformats.org/officeDocument/2006/relationships/image" Target="../media/image41.wmf"/><Relationship Id="rId19" Type="http://schemas.openxmlformats.org/officeDocument/2006/relationships/oleObject" Target="../embeddings/oleObject55.bin"/><Relationship Id="rId4" Type="http://schemas.openxmlformats.org/officeDocument/2006/relationships/image" Target="../media/image38.wmf"/><Relationship Id="rId9" Type="http://schemas.openxmlformats.org/officeDocument/2006/relationships/oleObject" Target="../embeddings/oleObject50.bin"/><Relationship Id="rId14" Type="http://schemas.openxmlformats.org/officeDocument/2006/relationships/image" Target="../media/image43.wmf"/><Relationship Id="rId22" Type="http://schemas.openxmlformats.org/officeDocument/2006/relationships/image" Target="../media/image47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oleObject" Target="../embeddings/oleObject57.bin"/><Relationship Id="rId7" Type="http://schemas.openxmlformats.org/officeDocument/2006/relationships/oleObject" Target="../embeddings/oleObject5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58.bin"/><Relationship Id="rId4" Type="http://schemas.openxmlformats.org/officeDocument/2006/relationships/image" Target="../media/image48.wmf"/><Relationship Id="rId9" Type="http://schemas.openxmlformats.org/officeDocument/2006/relationships/image" Target="../media/image50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oleObject" Target="../embeddings/oleObject61.bin"/><Relationship Id="rId7" Type="http://schemas.openxmlformats.org/officeDocument/2006/relationships/oleObject" Target="../embeddings/oleObject6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62.bin"/><Relationship Id="rId4" Type="http://schemas.openxmlformats.org/officeDocument/2006/relationships/image" Target="../media/image50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13" Type="http://schemas.openxmlformats.org/officeDocument/2006/relationships/oleObject" Target="../embeddings/oleObject69.bin"/><Relationship Id="rId18" Type="http://schemas.openxmlformats.org/officeDocument/2006/relationships/image" Target="../media/image60.wmf"/><Relationship Id="rId3" Type="http://schemas.openxmlformats.org/officeDocument/2006/relationships/oleObject" Target="../embeddings/oleObject64.bin"/><Relationship Id="rId7" Type="http://schemas.openxmlformats.org/officeDocument/2006/relationships/oleObject" Target="../embeddings/oleObject66.bin"/><Relationship Id="rId12" Type="http://schemas.openxmlformats.org/officeDocument/2006/relationships/image" Target="../media/image57.wmf"/><Relationship Id="rId17" Type="http://schemas.openxmlformats.org/officeDocument/2006/relationships/oleObject" Target="../embeddings/oleObject71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59.wmf"/><Relationship Id="rId20" Type="http://schemas.openxmlformats.org/officeDocument/2006/relationships/image" Target="../media/image61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4.wmf"/><Relationship Id="rId11" Type="http://schemas.openxmlformats.org/officeDocument/2006/relationships/oleObject" Target="../embeddings/oleObject68.bin"/><Relationship Id="rId5" Type="http://schemas.openxmlformats.org/officeDocument/2006/relationships/oleObject" Target="../embeddings/oleObject65.bin"/><Relationship Id="rId15" Type="http://schemas.openxmlformats.org/officeDocument/2006/relationships/oleObject" Target="../embeddings/oleObject70.bin"/><Relationship Id="rId10" Type="http://schemas.openxmlformats.org/officeDocument/2006/relationships/image" Target="../media/image56.wmf"/><Relationship Id="rId19" Type="http://schemas.openxmlformats.org/officeDocument/2006/relationships/oleObject" Target="../embeddings/oleObject72.bin"/><Relationship Id="rId4" Type="http://schemas.openxmlformats.org/officeDocument/2006/relationships/image" Target="../media/image53.wmf"/><Relationship Id="rId9" Type="http://schemas.openxmlformats.org/officeDocument/2006/relationships/oleObject" Target="../embeddings/oleObject67.bin"/><Relationship Id="rId14" Type="http://schemas.openxmlformats.org/officeDocument/2006/relationships/image" Target="../media/image58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13" Type="http://schemas.openxmlformats.org/officeDocument/2006/relationships/oleObject" Target="../embeddings/oleObject78.bin"/><Relationship Id="rId3" Type="http://schemas.openxmlformats.org/officeDocument/2006/relationships/oleObject" Target="../embeddings/oleObject73.bin"/><Relationship Id="rId7" Type="http://schemas.openxmlformats.org/officeDocument/2006/relationships/oleObject" Target="../embeddings/oleObject75.bin"/><Relationship Id="rId12" Type="http://schemas.openxmlformats.org/officeDocument/2006/relationships/image" Target="../media/image66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3.wmf"/><Relationship Id="rId11" Type="http://schemas.openxmlformats.org/officeDocument/2006/relationships/oleObject" Target="../embeddings/oleObject77.bin"/><Relationship Id="rId5" Type="http://schemas.openxmlformats.org/officeDocument/2006/relationships/oleObject" Target="../embeddings/oleObject74.bin"/><Relationship Id="rId10" Type="http://schemas.openxmlformats.org/officeDocument/2006/relationships/image" Target="../media/image65.wmf"/><Relationship Id="rId4" Type="http://schemas.openxmlformats.org/officeDocument/2006/relationships/image" Target="../media/image62.wmf"/><Relationship Id="rId9" Type="http://schemas.openxmlformats.org/officeDocument/2006/relationships/oleObject" Target="../embeddings/oleObject76.bin"/><Relationship Id="rId14" Type="http://schemas.openxmlformats.org/officeDocument/2006/relationships/image" Target="../media/image67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13" Type="http://schemas.openxmlformats.org/officeDocument/2006/relationships/oleObject" Target="../embeddings/oleObject84.bin"/><Relationship Id="rId3" Type="http://schemas.openxmlformats.org/officeDocument/2006/relationships/oleObject" Target="../embeddings/oleObject79.bin"/><Relationship Id="rId7" Type="http://schemas.openxmlformats.org/officeDocument/2006/relationships/oleObject" Target="../embeddings/oleObject81.bin"/><Relationship Id="rId12" Type="http://schemas.openxmlformats.org/officeDocument/2006/relationships/image" Target="../media/image72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9.wmf"/><Relationship Id="rId11" Type="http://schemas.openxmlformats.org/officeDocument/2006/relationships/oleObject" Target="../embeddings/oleObject83.bin"/><Relationship Id="rId5" Type="http://schemas.openxmlformats.org/officeDocument/2006/relationships/oleObject" Target="../embeddings/oleObject80.bin"/><Relationship Id="rId10" Type="http://schemas.openxmlformats.org/officeDocument/2006/relationships/image" Target="../media/image71.wmf"/><Relationship Id="rId4" Type="http://schemas.openxmlformats.org/officeDocument/2006/relationships/image" Target="../media/image68.wmf"/><Relationship Id="rId9" Type="http://schemas.openxmlformats.org/officeDocument/2006/relationships/oleObject" Target="../embeddings/oleObject82.bin"/><Relationship Id="rId14" Type="http://schemas.openxmlformats.org/officeDocument/2006/relationships/image" Target="../media/image73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13" Type="http://schemas.openxmlformats.org/officeDocument/2006/relationships/oleObject" Target="../embeddings/oleObject90.bin"/><Relationship Id="rId18" Type="http://schemas.openxmlformats.org/officeDocument/2006/relationships/image" Target="../media/image80.wmf"/><Relationship Id="rId3" Type="http://schemas.openxmlformats.org/officeDocument/2006/relationships/oleObject" Target="../embeddings/oleObject85.bin"/><Relationship Id="rId7" Type="http://schemas.openxmlformats.org/officeDocument/2006/relationships/oleObject" Target="../embeddings/oleObject87.bin"/><Relationship Id="rId12" Type="http://schemas.openxmlformats.org/officeDocument/2006/relationships/image" Target="../media/image77.wmf"/><Relationship Id="rId17" Type="http://schemas.openxmlformats.org/officeDocument/2006/relationships/oleObject" Target="../embeddings/oleObject92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79.wmf"/><Relationship Id="rId20" Type="http://schemas.openxmlformats.org/officeDocument/2006/relationships/image" Target="../media/image81.w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4.wmf"/><Relationship Id="rId11" Type="http://schemas.openxmlformats.org/officeDocument/2006/relationships/oleObject" Target="../embeddings/oleObject89.bin"/><Relationship Id="rId5" Type="http://schemas.openxmlformats.org/officeDocument/2006/relationships/oleObject" Target="../embeddings/oleObject86.bin"/><Relationship Id="rId15" Type="http://schemas.openxmlformats.org/officeDocument/2006/relationships/oleObject" Target="../embeddings/oleObject91.bin"/><Relationship Id="rId10" Type="http://schemas.openxmlformats.org/officeDocument/2006/relationships/image" Target="../media/image76.wmf"/><Relationship Id="rId19" Type="http://schemas.openxmlformats.org/officeDocument/2006/relationships/oleObject" Target="../embeddings/oleObject93.bin"/><Relationship Id="rId4" Type="http://schemas.openxmlformats.org/officeDocument/2006/relationships/image" Target="../media/image10.wmf"/><Relationship Id="rId9" Type="http://schemas.openxmlformats.org/officeDocument/2006/relationships/oleObject" Target="../embeddings/oleObject88.bin"/><Relationship Id="rId14" Type="http://schemas.openxmlformats.org/officeDocument/2006/relationships/image" Target="../media/image7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5.bin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11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oleObject" Target="../embeddings/oleObject13.bin"/><Relationship Id="rId17" Type="http://schemas.openxmlformats.org/officeDocument/2006/relationships/image" Target="../media/image13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15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11" Type="http://schemas.openxmlformats.org/officeDocument/2006/relationships/image" Target="../media/image10.wmf"/><Relationship Id="rId5" Type="http://schemas.openxmlformats.org/officeDocument/2006/relationships/oleObject" Target="../embeddings/oleObject9.bin"/><Relationship Id="rId15" Type="http://schemas.openxmlformats.org/officeDocument/2006/relationships/image" Target="../media/image12.wmf"/><Relationship Id="rId10" Type="http://schemas.openxmlformats.org/officeDocument/2006/relationships/oleObject" Target="../embeddings/oleObject12.bin"/><Relationship Id="rId4" Type="http://schemas.openxmlformats.org/officeDocument/2006/relationships/image" Target="../media/image8.wmf"/><Relationship Id="rId9" Type="http://schemas.openxmlformats.org/officeDocument/2006/relationships/image" Target="../media/image9.wmf"/><Relationship Id="rId14" Type="http://schemas.openxmlformats.org/officeDocument/2006/relationships/oleObject" Target="../embeddings/oleObject1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21.bin"/><Relationship Id="rId18" Type="http://schemas.openxmlformats.org/officeDocument/2006/relationships/oleObject" Target="../embeddings/oleObject24.bin"/><Relationship Id="rId3" Type="http://schemas.openxmlformats.org/officeDocument/2006/relationships/oleObject" Target="../embeddings/oleObject16.bin"/><Relationship Id="rId21" Type="http://schemas.openxmlformats.org/officeDocument/2006/relationships/image" Target="../media/image22.wmf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18.wmf"/><Relationship Id="rId17" Type="http://schemas.openxmlformats.org/officeDocument/2006/relationships/oleObject" Target="../embeddings/oleObject23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20.wmf"/><Relationship Id="rId20" Type="http://schemas.openxmlformats.org/officeDocument/2006/relationships/oleObject" Target="../embeddings/oleObject25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5" Type="http://schemas.openxmlformats.org/officeDocument/2006/relationships/oleObject" Target="../embeddings/oleObject22.bin"/><Relationship Id="rId10" Type="http://schemas.openxmlformats.org/officeDocument/2006/relationships/image" Target="../media/image17.wmf"/><Relationship Id="rId19" Type="http://schemas.openxmlformats.org/officeDocument/2006/relationships/image" Target="../media/image21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19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27.bin"/><Relationship Id="rId10" Type="http://schemas.openxmlformats.org/officeDocument/2006/relationships/image" Target="../media/image24.wmf"/><Relationship Id="rId4" Type="http://schemas.openxmlformats.org/officeDocument/2006/relationships/image" Target="../media/image23.wmf"/><Relationship Id="rId9" Type="http://schemas.openxmlformats.org/officeDocument/2006/relationships/oleObject" Target="../embeddings/oleObject29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oleObject" Target="../embeddings/oleObject35.bin"/><Relationship Id="rId18" Type="http://schemas.openxmlformats.org/officeDocument/2006/relationships/image" Target="../media/image32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12" Type="http://schemas.openxmlformats.org/officeDocument/2006/relationships/image" Target="../media/image29.wmf"/><Relationship Id="rId17" Type="http://schemas.openxmlformats.org/officeDocument/2006/relationships/oleObject" Target="../embeddings/oleObject37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31.wmf"/><Relationship Id="rId20" Type="http://schemas.openxmlformats.org/officeDocument/2006/relationships/image" Target="../media/image33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31.bin"/><Relationship Id="rId15" Type="http://schemas.openxmlformats.org/officeDocument/2006/relationships/oleObject" Target="../embeddings/oleObject36.bin"/><Relationship Id="rId10" Type="http://schemas.openxmlformats.org/officeDocument/2006/relationships/image" Target="../media/image28.wmf"/><Relationship Id="rId19" Type="http://schemas.openxmlformats.org/officeDocument/2006/relationships/oleObject" Target="../embeddings/oleObject38.bin"/><Relationship Id="rId4" Type="http://schemas.openxmlformats.org/officeDocument/2006/relationships/image" Target="../media/image25.wmf"/><Relationship Id="rId9" Type="http://schemas.openxmlformats.org/officeDocument/2006/relationships/oleObject" Target="../embeddings/oleObject33.bin"/><Relationship Id="rId14" Type="http://schemas.openxmlformats.org/officeDocument/2006/relationships/image" Target="../media/image30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oleObject" Target="../embeddings/oleObject44.bin"/><Relationship Id="rId18" Type="http://schemas.openxmlformats.org/officeDocument/2006/relationships/image" Target="../media/image37.w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36.wmf"/><Relationship Id="rId17" Type="http://schemas.openxmlformats.org/officeDocument/2006/relationships/oleObject" Target="../embeddings/oleObject46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29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40.bin"/><Relationship Id="rId15" Type="http://schemas.openxmlformats.org/officeDocument/2006/relationships/oleObject" Target="../embeddings/oleObject45.bin"/><Relationship Id="rId10" Type="http://schemas.openxmlformats.org/officeDocument/2006/relationships/image" Target="../media/image35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42.bin"/><Relationship Id="rId14" Type="http://schemas.openxmlformats.org/officeDocument/2006/relationships/image" Target="../media/image2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09DA63-555F-418E-93DC-C4406A119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Комплексные числа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4D7CC7-7286-4C74-A49A-CC78E87D59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Подготовил учитель математики </a:t>
            </a:r>
          </a:p>
          <a:p>
            <a:pPr marL="0" indent="0">
              <a:buNone/>
            </a:pPr>
            <a:r>
              <a:rPr lang="ru-RU" dirty="0"/>
              <a:t>ГАПОУ МО ПК ЭНЕРГИЯ</a:t>
            </a:r>
          </a:p>
          <a:p>
            <a:pPr marL="0" indent="0">
              <a:buNone/>
            </a:pPr>
            <a:r>
              <a:rPr lang="ru-RU" dirty="0"/>
              <a:t>Харина Наталья Тимофеевна</a:t>
            </a:r>
          </a:p>
        </p:txBody>
      </p:sp>
    </p:spTree>
    <p:extLst>
      <p:ext uri="{BB962C8B-B14F-4D97-AF65-F5344CB8AC3E}">
        <p14:creationId xmlns:p14="http://schemas.microsoft.com/office/powerpoint/2010/main" val="2645740187"/>
      </p:ext>
    </p:extLst>
  </p:cSld>
  <p:clrMapOvr>
    <a:masterClrMapping/>
  </p:clrMapOvr>
  <p:transition spd="slow">
    <p:pull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28650" y="544513"/>
            <a:ext cx="8067675" cy="665162"/>
          </a:xfrm>
        </p:spPr>
        <p:txBody>
          <a:bodyPr/>
          <a:lstStyle/>
          <a:p>
            <a:r>
              <a:rPr lang="ru-RU" altLang="ru-RU" sz="3200">
                <a:latin typeface="Comic Sans MS" panose="030F0702030302020204" pitchFamily="66" charset="0"/>
              </a:rPr>
              <a:t>Действия над комплексными числами</a:t>
            </a:r>
          </a:p>
        </p:txBody>
      </p:sp>
      <p:sp>
        <p:nvSpPr>
          <p:cNvPr id="207892" name="AutoShape 20"/>
          <p:cNvSpPr>
            <a:spLocks noChangeArrowheads="1"/>
          </p:cNvSpPr>
          <p:nvPr/>
        </p:nvSpPr>
        <p:spPr bwMode="auto">
          <a:xfrm>
            <a:off x="600075" y="1266825"/>
            <a:ext cx="8058150" cy="4953000"/>
          </a:xfrm>
          <a:prstGeom prst="foldedCorner">
            <a:avLst>
              <a:gd name="adj" fmla="val 12500"/>
            </a:avLst>
          </a:prstGeom>
          <a:solidFill>
            <a:schemeClr val="accent2">
              <a:alpha val="50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7893" name="Rectangle 21"/>
          <p:cNvSpPr>
            <a:spLocks noChangeArrowheads="1"/>
          </p:cNvSpPr>
          <p:nvPr/>
        </p:nvSpPr>
        <p:spPr bwMode="auto">
          <a:xfrm>
            <a:off x="657225" y="1330325"/>
            <a:ext cx="8051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>
                <a:solidFill>
                  <a:schemeClr val="tx2"/>
                </a:solidFill>
              </a:rPr>
              <a:t>Найти произведение и частное комплексных чисел:</a:t>
            </a:r>
            <a:endParaRPr lang="en-US" altLang="ru-RU" b="0"/>
          </a:p>
        </p:txBody>
      </p:sp>
      <p:graphicFrame>
        <p:nvGraphicFramePr>
          <p:cNvPr id="207903" name="Object 31"/>
          <p:cNvGraphicFramePr>
            <a:graphicFrameLocks noChangeAspect="1"/>
          </p:cNvGraphicFramePr>
          <p:nvPr/>
        </p:nvGraphicFramePr>
        <p:xfrm>
          <a:off x="712788" y="1652588"/>
          <a:ext cx="3694112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41" name="Формула" r:id="rId3" imgW="1511280" imgH="215640" progId="Equation.3">
                  <p:embed/>
                </p:oleObj>
              </mc:Choice>
              <mc:Fallback>
                <p:oleObj name="Формула" r:id="rId3" imgW="1511280" imgH="21564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788" y="1652588"/>
                        <a:ext cx="3694112" cy="506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7904" name="Object 32"/>
          <p:cNvGraphicFramePr>
            <a:graphicFrameLocks noChangeAspect="1"/>
          </p:cNvGraphicFramePr>
          <p:nvPr/>
        </p:nvGraphicFramePr>
        <p:xfrm>
          <a:off x="771525" y="2200275"/>
          <a:ext cx="3557588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42" name="Формула" r:id="rId5" imgW="1625400" imgH="215640" progId="Equation.3">
                  <p:embed/>
                </p:oleObj>
              </mc:Choice>
              <mc:Fallback>
                <p:oleObj name="Формула" r:id="rId5" imgW="1625400" imgH="21564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525" y="2200275"/>
                        <a:ext cx="3557588" cy="454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7905" name="Object 33"/>
          <p:cNvGraphicFramePr>
            <a:graphicFrameLocks noChangeAspect="1"/>
          </p:cNvGraphicFramePr>
          <p:nvPr/>
        </p:nvGraphicFramePr>
        <p:xfrm>
          <a:off x="4452938" y="2165350"/>
          <a:ext cx="2668587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43" name="Формула" r:id="rId7" imgW="1218960" imgH="203040" progId="Equation.3">
                  <p:embed/>
                </p:oleObj>
              </mc:Choice>
              <mc:Fallback>
                <p:oleObj name="Формула" r:id="rId7" imgW="1218960" imgH="20304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2938" y="2165350"/>
                        <a:ext cx="2668587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7906" name="Object 34"/>
          <p:cNvGraphicFramePr>
            <a:graphicFrameLocks noChangeAspect="1"/>
          </p:cNvGraphicFramePr>
          <p:nvPr/>
        </p:nvGraphicFramePr>
        <p:xfrm>
          <a:off x="777875" y="2801938"/>
          <a:ext cx="369570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44" name="Формула" r:id="rId9" imgW="1688760" imgH="177480" progId="Equation.3">
                  <p:embed/>
                </p:oleObj>
              </mc:Choice>
              <mc:Fallback>
                <p:oleObj name="Формула" r:id="rId9" imgW="1688760" imgH="17748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875" y="2801938"/>
                        <a:ext cx="3695700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7907" name="Oval 35"/>
          <p:cNvSpPr>
            <a:spLocks noChangeArrowheads="1"/>
          </p:cNvSpPr>
          <p:nvPr/>
        </p:nvSpPr>
        <p:spPr bwMode="auto">
          <a:xfrm>
            <a:off x="3371850" y="2743200"/>
            <a:ext cx="1228725" cy="466725"/>
          </a:xfrm>
          <a:prstGeom prst="ellips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07908" name="Object 36"/>
          <p:cNvGraphicFramePr>
            <a:graphicFrameLocks noChangeAspect="1"/>
          </p:cNvGraphicFramePr>
          <p:nvPr/>
        </p:nvGraphicFramePr>
        <p:xfrm>
          <a:off x="792163" y="3449638"/>
          <a:ext cx="1668462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45" name="Формула" r:id="rId11" imgW="761760" imgH="431640" progId="Equation.3">
                  <p:embed/>
                </p:oleObj>
              </mc:Choice>
              <mc:Fallback>
                <p:oleObj name="Формула" r:id="rId11" imgW="761760" imgH="431640" progId="Equation.3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163" y="3449638"/>
                        <a:ext cx="1668462" cy="908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7909" name="Object 37"/>
          <p:cNvGraphicFramePr>
            <a:graphicFrameLocks noChangeAspect="1"/>
          </p:cNvGraphicFramePr>
          <p:nvPr/>
        </p:nvGraphicFramePr>
        <p:xfrm>
          <a:off x="2493963" y="3452813"/>
          <a:ext cx="2836862" cy="88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46" name="Формула" r:id="rId13" imgW="1295280" imgH="419040" progId="Equation.3">
                  <p:embed/>
                </p:oleObj>
              </mc:Choice>
              <mc:Fallback>
                <p:oleObj name="Формула" r:id="rId13" imgW="1295280" imgH="41904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3963" y="3452813"/>
                        <a:ext cx="2836862" cy="881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7910" name="Object 38"/>
          <p:cNvGraphicFramePr>
            <a:graphicFrameLocks noChangeAspect="1"/>
          </p:cNvGraphicFramePr>
          <p:nvPr/>
        </p:nvGraphicFramePr>
        <p:xfrm>
          <a:off x="5378450" y="3414713"/>
          <a:ext cx="2724150" cy="88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47" name="Формула" r:id="rId15" imgW="1244520" imgH="419040" progId="Equation.3">
                  <p:embed/>
                </p:oleObj>
              </mc:Choice>
              <mc:Fallback>
                <p:oleObj name="Формула" r:id="rId15" imgW="1244520" imgH="41904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8450" y="3414713"/>
                        <a:ext cx="2724150" cy="881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7911" name="Object 39"/>
          <p:cNvGraphicFramePr>
            <a:graphicFrameLocks noChangeAspect="1"/>
          </p:cNvGraphicFramePr>
          <p:nvPr/>
        </p:nvGraphicFramePr>
        <p:xfrm>
          <a:off x="825500" y="4630738"/>
          <a:ext cx="2474913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48" name="Формула" r:id="rId17" imgW="1130040" imgH="393480" progId="Equation.3">
                  <p:embed/>
                </p:oleObj>
              </mc:Choice>
              <mc:Fallback>
                <p:oleObj name="Формула" r:id="rId17" imgW="1130040" imgH="39348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500" y="4630738"/>
                        <a:ext cx="2474913" cy="828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7912" name="Object 40"/>
          <p:cNvGraphicFramePr>
            <a:graphicFrameLocks noChangeAspect="1"/>
          </p:cNvGraphicFramePr>
          <p:nvPr/>
        </p:nvGraphicFramePr>
        <p:xfrm>
          <a:off x="3473450" y="4621213"/>
          <a:ext cx="1751013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49" name="Формула" r:id="rId19" imgW="799920" imgH="393480" progId="Equation.3">
                  <p:embed/>
                </p:oleObj>
              </mc:Choice>
              <mc:Fallback>
                <p:oleObj name="Формула" r:id="rId19" imgW="799920" imgH="39348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3450" y="4621213"/>
                        <a:ext cx="1751013" cy="828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7913" name="Object 41"/>
          <p:cNvGraphicFramePr>
            <a:graphicFrameLocks noChangeAspect="1"/>
          </p:cNvGraphicFramePr>
          <p:nvPr/>
        </p:nvGraphicFramePr>
        <p:xfrm>
          <a:off x="5334000" y="4602163"/>
          <a:ext cx="1611313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50" name="Формула" r:id="rId21" imgW="736560" imgH="393480" progId="Equation.3">
                  <p:embed/>
                </p:oleObj>
              </mc:Choice>
              <mc:Fallback>
                <p:oleObj name="Формула" r:id="rId21" imgW="736560" imgH="39348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4602163"/>
                        <a:ext cx="1611313" cy="828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7914" name="Oval 42"/>
          <p:cNvSpPr>
            <a:spLocks noChangeArrowheads="1"/>
          </p:cNvSpPr>
          <p:nvPr/>
        </p:nvSpPr>
        <p:spPr bwMode="auto">
          <a:xfrm>
            <a:off x="5238750" y="4419600"/>
            <a:ext cx="1943100" cy="1181100"/>
          </a:xfrm>
          <a:prstGeom prst="ellips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07920" name="Group 48"/>
          <p:cNvGrpSpPr>
            <a:grpSpLocks/>
          </p:cNvGrpSpPr>
          <p:nvPr/>
        </p:nvGrpSpPr>
        <p:grpSpPr bwMode="auto">
          <a:xfrm>
            <a:off x="6524625" y="1714500"/>
            <a:ext cx="1600200" cy="895350"/>
            <a:chOff x="4110" y="1080"/>
            <a:chExt cx="1008" cy="564"/>
          </a:xfrm>
        </p:grpSpPr>
        <p:sp>
          <p:nvSpPr>
            <p:cNvPr id="207915" name="Oval 43"/>
            <p:cNvSpPr>
              <a:spLocks noChangeArrowheads="1"/>
            </p:cNvSpPr>
            <p:nvPr/>
          </p:nvSpPr>
          <p:spPr bwMode="auto">
            <a:xfrm>
              <a:off x="4110" y="1350"/>
              <a:ext cx="180" cy="294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918" name="AutoShape 46"/>
            <p:cNvSpPr>
              <a:spLocks/>
            </p:cNvSpPr>
            <p:nvPr/>
          </p:nvSpPr>
          <p:spPr bwMode="auto">
            <a:xfrm>
              <a:off x="4608" y="1080"/>
              <a:ext cx="510" cy="282"/>
            </a:xfrm>
            <a:prstGeom prst="borderCallout2">
              <a:avLst>
                <a:gd name="adj1" fmla="val 25532"/>
                <a:gd name="adj2" fmla="val -9412"/>
                <a:gd name="adj3" fmla="val 25532"/>
                <a:gd name="adj4" fmla="val -39606"/>
                <a:gd name="adj5" fmla="val 97870"/>
                <a:gd name="adj6" fmla="val -74116"/>
              </a:avLst>
            </a:prstGeom>
            <a:noFill/>
            <a:ln w="19050">
              <a:solidFill>
                <a:schemeClr val="tx2"/>
              </a:solidFill>
              <a:miter lim="800000"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ru-RU" altLang="ru-RU">
                  <a:solidFill>
                    <a:schemeClr val="tx2"/>
                  </a:solidFill>
                </a:rPr>
                <a:t>=  -1</a:t>
              </a:r>
            </a:p>
          </p:txBody>
        </p:sp>
      </p:grp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0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7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7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7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7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7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7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207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7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7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7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7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7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7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7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7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79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79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79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79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7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7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79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7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7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7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93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28650" y="277813"/>
            <a:ext cx="8067675" cy="931862"/>
          </a:xfrm>
        </p:spPr>
        <p:txBody>
          <a:bodyPr/>
          <a:lstStyle/>
          <a:p>
            <a:r>
              <a:rPr lang="ru-RU" altLang="ru-RU" sz="3200">
                <a:latin typeface="Comic Sans MS" panose="030F0702030302020204" pitchFamily="66" charset="0"/>
              </a:rPr>
              <a:t>Действия над комплексными числами</a:t>
            </a:r>
          </a:p>
        </p:txBody>
      </p:sp>
      <p:sp>
        <p:nvSpPr>
          <p:cNvPr id="226307" name="Rectangle 3"/>
          <p:cNvSpPr>
            <a:spLocks noChangeArrowheads="1"/>
          </p:cNvSpPr>
          <p:nvPr/>
        </p:nvSpPr>
        <p:spPr bwMode="auto">
          <a:xfrm>
            <a:off x="619125" y="1222375"/>
            <a:ext cx="371475" cy="396875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>
                <a:solidFill>
                  <a:schemeClr val="bg1"/>
                </a:solidFill>
              </a:rPr>
              <a:t>5</a:t>
            </a:r>
            <a:r>
              <a:rPr lang="ru-RU" altLang="ru-RU" b="0" i="0">
                <a:solidFill>
                  <a:schemeClr val="tx1"/>
                </a:solidFill>
              </a:rPr>
              <a:t>                       </a:t>
            </a:r>
            <a:endParaRPr lang="en-US" altLang="ru-RU" b="0" i="0">
              <a:solidFill>
                <a:schemeClr val="tx1"/>
              </a:solidFill>
            </a:endParaRPr>
          </a:p>
        </p:txBody>
      </p:sp>
      <p:sp>
        <p:nvSpPr>
          <p:cNvPr id="226308" name="Rectangle 4"/>
          <p:cNvSpPr>
            <a:spLocks noChangeArrowheads="1"/>
          </p:cNvSpPr>
          <p:nvPr/>
        </p:nvSpPr>
        <p:spPr bwMode="auto">
          <a:xfrm>
            <a:off x="1171575" y="1236663"/>
            <a:ext cx="7419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u="sng">
                <a:solidFill>
                  <a:schemeClr val="tx1"/>
                </a:solidFill>
              </a:rPr>
              <a:t>Возведение в степень комплексного числа</a:t>
            </a:r>
            <a:r>
              <a:rPr lang="ru-RU" altLang="ru-RU" b="0" i="0">
                <a:solidFill>
                  <a:schemeClr val="tx1"/>
                </a:solidFill>
              </a:rPr>
              <a:t>.</a:t>
            </a:r>
            <a:endParaRPr lang="en-US" altLang="ru-RU" sz="2400" b="0"/>
          </a:p>
        </p:txBody>
      </p:sp>
      <p:sp>
        <p:nvSpPr>
          <p:cNvPr id="226316" name="AutoShape 12"/>
          <p:cNvSpPr>
            <a:spLocks noChangeArrowheads="1"/>
          </p:cNvSpPr>
          <p:nvPr/>
        </p:nvSpPr>
        <p:spPr bwMode="auto">
          <a:xfrm>
            <a:off x="2028825" y="2905125"/>
            <a:ext cx="3876675" cy="43815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6321" name="AutoShape 17"/>
          <p:cNvSpPr>
            <a:spLocks noChangeArrowheads="1"/>
          </p:cNvSpPr>
          <p:nvPr/>
        </p:nvSpPr>
        <p:spPr bwMode="auto">
          <a:xfrm>
            <a:off x="1266825" y="5029200"/>
            <a:ext cx="5486400" cy="981075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26333" name="Group 29"/>
          <p:cNvGrpSpPr>
            <a:grpSpLocks/>
          </p:cNvGrpSpPr>
          <p:nvPr/>
        </p:nvGrpSpPr>
        <p:grpSpPr bwMode="auto">
          <a:xfrm>
            <a:off x="638175" y="1747838"/>
            <a:ext cx="8258175" cy="1009650"/>
            <a:chOff x="402" y="1101"/>
            <a:chExt cx="5202" cy="636"/>
          </a:xfrm>
        </p:grpSpPr>
        <p:sp>
          <p:nvSpPr>
            <p:cNvPr id="226310" name="Rectangle 6"/>
            <p:cNvSpPr>
              <a:spLocks noChangeArrowheads="1"/>
            </p:cNvSpPr>
            <p:nvPr/>
          </p:nvSpPr>
          <p:spPr bwMode="auto">
            <a:xfrm>
              <a:off x="402" y="1103"/>
              <a:ext cx="5202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altLang="ru-RU" b="0" i="0">
                  <a:solidFill>
                    <a:schemeClr val="tx1"/>
                  </a:solidFill>
                </a:rPr>
                <a:t>При возведении комплексного числа                                                    в целую положительную степень модуль возводится в эту степень, а аргумент умножается на показатель степени (формула Муавра)</a:t>
              </a:r>
              <a:endParaRPr lang="en-US" altLang="ru-RU" b="0" i="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226322" name="Object 18"/>
            <p:cNvGraphicFramePr>
              <a:graphicFrameLocks noChangeAspect="1"/>
            </p:cNvGraphicFramePr>
            <p:nvPr/>
          </p:nvGraphicFramePr>
          <p:xfrm>
            <a:off x="3258" y="1101"/>
            <a:ext cx="1819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6343" name="Формула" r:id="rId3" imgW="1320480" imgH="203040" progId="Equation.3">
                    <p:embed/>
                  </p:oleObj>
                </mc:Choice>
                <mc:Fallback>
                  <p:oleObj name="Формула" r:id="rId3" imgW="1320480" imgH="20304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58" y="1101"/>
                          <a:ext cx="1819" cy="2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26323" name="Object 19"/>
          <p:cNvGraphicFramePr>
            <a:graphicFrameLocks noChangeAspect="1"/>
          </p:cNvGraphicFramePr>
          <p:nvPr/>
        </p:nvGraphicFramePr>
        <p:xfrm>
          <a:off x="2101850" y="2863850"/>
          <a:ext cx="363696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44" name="Формула" r:id="rId5" imgW="1663560" imgH="228600" progId="Equation.3">
                  <p:embed/>
                </p:oleObj>
              </mc:Choice>
              <mc:Fallback>
                <p:oleObj name="Формула" r:id="rId5" imgW="1663560" imgH="2286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1850" y="2863850"/>
                        <a:ext cx="3636963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6324" name="Rectangle 20"/>
          <p:cNvSpPr>
            <a:spLocks noChangeArrowheads="1"/>
          </p:cNvSpPr>
          <p:nvPr/>
        </p:nvSpPr>
        <p:spPr bwMode="auto">
          <a:xfrm>
            <a:off x="638175" y="3603625"/>
            <a:ext cx="371475" cy="396875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>
                <a:solidFill>
                  <a:schemeClr val="bg1"/>
                </a:solidFill>
              </a:rPr>
              <a:t>6</a:t>
            </a:r>
            <a:r>
              <a:rPr lang="ru-RU" altLang="ru-RU" b="0" i="0">
                <a:solidFill>
                  <a:schemeClr val="tx1"/>
                </a:solidFill>
              </a:rPr>
              <a:t>                       </a:t>
            </a:r>
            <a:endParaRPr lang="en-US" altLang="ru-RU" b="0" i="0">
              <a:solidFill>
                <a:schemeClr val="tx1"/>
              </a:solidFill>
            </a:endParaRPr>
          </a:p>
        </p:txBody>
      </p:sp>
      <p:sp>
        <p:nvSpPr>
          <p:cNvPr id="226325" name="Rectangle 21"/>
          <p:cNvSpPr>
            <a:spLocks noChangeArrowheads="1"/>
          </p:cNvSpPr>
          <p:nvPr/>
        </p:nvSpPr>
        <p:spPr bwMode="auto">
          <a:xfrm>
            <a:off x="1171575" y="3608388"/>
            <a:ext cx="7419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u="sng">
                <a:solidFill>
                  <a:schemeClr val="tx1"/>
                </a:solidFill>
              </a:rPr>
              <a:t>Извлечение корня из комплексного числа</a:t>
            </a:r>
            <a:r>
              <a:rPr lang="ru-RU" altLang="ru-RU" b="0" i="0">
                <a:solidFill>
                  <a:schemeClr val="tx1"/>
                </a:solidFill>
              </a:rPr>
              <a:t>.</a:t>
            </a:r>
            <a:endParaRPr lang="en-US" altLang="ru-RU" sz="2400" b="0"/>
          </a:p>
        </p:txBody>
      </p:sp>
      <p:grpSp>
        <p:nvGrpSpPr>
          <p:cNvPr id="226334" name="Group 30"/>
          <p:cNvGrpSpPr>
            <a:grpSpLocks/>
          </p:cNvGrpSpPr>
          <p:nvPr/>
        </p:nvGrpSpPr>
        <p:grpSpPr bwMode="auto">
          <a:xfrm>
            <a:off x="647700" y="4113213"/>
            <a:ext cx="8258175" cy="755650"/>
            <a:chOff x="408" y="2591"/>
            <a:chExt cx="5202" cy="476"/>
          </a:xfrm>
        </p:grpSpPr>
        <p:sp>
          <p:nvSpPr>
            <p:cNvPr id="226326" name="Rectangle 22"/>
            <p:cNvSpPr>
              <a:spLocks noChangeArrowheads="1"/>
            </p:cNvSpPr>
            <p:nvPr/>
          </p:nvSpPr>
          <p:spPr bwMode="auto">
            <a:xfrm>
              <a:off x="408" y="2591"/>
              <a:ext cx="520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altLang="ru-RU" b="0" i="0">
                  <a:solidFill>
                    <a:schemeClr val="tx1"/>
                  </a:solidFill>
                </a:rPr>
                <a:t>Корень </a:t>
              </a:r>
              <a:r>
                <a:rPr lang="en-US" altLang="ru-RU" b="0"/>
                <a:t>n</a:t>
              </a:r>
              <a:r>
                <a:rPr lang="ru-RU" altLang="ru-RU" b="0" i="0">
                  <a:solidFill>
                    <a:schemeClr val="tx1"/>
                  </a:solidFill>
                </a:rPr>
                <a:t> – ой степени из комплексного числа</a:t>
              </a:r>
            </a:p>
            <a:p>
              <a:r>
                <a:rPr lang="ru-RU" altLang="ru-RU" b="0" i="0">
                  <a:solidFill>
                    <a:schemeClr val="tx1"/>
                  </a:solidFill>
                </a:rPr>
                <a:t>                                          находится по формуле:</a:t>
              </a:r>
              <a:endParaRPr lang="en-US" altLang="ru-RU" b="0" i="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226327" name="Object 23"/>
            <p:cNvGraphicFramePr>
              <a:graphicFrameLocks noChangeAspect="1"/>
            </p:cNvGraphicFramePr>
            <p:nvPr/>
          </p:nvGraphicFramePr>
          <p:xfrm>
            <a:off x="456" y="2799"/>
            <a:ext cx="1819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6345" name="Формула" r:id="rId7" imgW="1320480" imgH="203040" progId="Equation.3">
                    <p:embed/>
                  </p:oleObj>
                </mc:Choice>
                <mc:Fallback>
                  <p:oleObj name="Формула" r:id="rId7" imgW="1320480" imgH="20304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6" y="2799"/>
                          <a:ext cx="1819" cy="2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26328" name="Object 24"/>
          <p:cNvGraphicFramePr>
            <a:graphicFrameLocks noChangeAspect="1"/>
          </p:cNvGraphicFramePr>
          <p:nvPr/>
        </p:nvGraphicFramePr>
        <p:xfrm>
          <a:off x="1344613" y="5138738"/>
          <a:ext cx="5303837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46" name="Формула" r:id="rId8" imgW="2425680" imgH="393480" progId="Equation.3">
                  <p:embed/>
                </p:oleObj>
              </mc:Choice>
              <mc:Fallback>
                <p:oleObj name="Формула" r:id="rId8" imgW="2425680" imgH="39348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4613" y="5138738"/>
                        <a:ext cx="5303837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6332" name="Group 28"/>
          <p:cNvGrpSpPr>
            <a:grpSpLocks/>
          </p:cNvGrpSpPr>
          <p:nvPr/>
        </p:nvGrpSpPr>
        <p:grpSpPr bwMode="auto">
          <a:xfrm>
            <a:off x="2143125" y="5219700"/>
            <a:ext cx="6743700" cy="1485900"/>
            <a:chOff x="1350" y="3288"/>
            <a:chExt cx="4248" cy="936"/>
          </a:xfrm>
        </p:grpSpPr>
        <p:sp>
          <p:nvSpPr>
            <p:cNvPr id="226330" name="Oval 26"/>
            <p:cNvSpPr>
              <a:spLocks noChangeArrowheads="1"/>
            </p:cNvSpPr>
            <p:nvPr/>
          </p:nvSpPr>
          <p:spPr bwMode="auto">
            <a:xfrm>
              <a:off x="1350" y="3288"/>
              <a:ext cx="288" cy="336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6331" name="AutoShape 27"/>
            <p:cNvSpPr>
              <a:spLocks/>
            </p:cNvSpPr>
            <p:nvPr/>
          </p:nvSpPr>
          <p:spPr bwMode="auto">
            <a:xfrm>
              <a:off x="1986" y="3852"/>
              <a:ext cx="3612" cy="372"/>
            </a:xfrm>
            <a:prstGeom prst="borderCallout2">
              <a:avLst>
                <a:gd name="adj1" fmla="val 19356"/>
                <a:gd name="adj2" fmla="val -1329"/>
                <a:gd name="adj3" fmla="val 19356"/>
                <a:gd name="adj4" fmla="val -6477"/>
                <a:gd name="adj5" fmla="val -62903"/>
                <a:gd name="adj6" fmla="val -12458"/>
              </a:avLst>
            </a:prstGeom>
            <a:noFill/>
            <a:ln w="19050">
              <a:solidFill>
                <a:schemeClr val="tx2"/>
              </a:solidFill>
              <a:miter lim="800000"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ru-RU" altLang="ru-RU" sz="1800" b="0">
                  <a:solidFill>
                    <a:schemeClr val="tx2"/>
                  </a:solidFill>
                </a:rPr>
                <a:t>Арифметическое значение корня из положительного числа </a:t>
              </a:r>
              <a:r>
                <a:rPr lang="en-US" altLang="ru-RU" sz="1800" b="0">
                  <a:solidFill>
                    <a:schemeClr val="tx2"/>
                  </a:solidFill>
                </a:rPr>
                <a:t>r</a:t>
              </a:r>
              <a:endParaRPr lang="ru-RU" altLang="ru-RU" sz="1800" b="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6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6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6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6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6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6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2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26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6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6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6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6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226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7" grpId="0" animBg="1" autoUpdateAnimBg="0"/>
      <p:bldP spid="226308" grpId="0" autoUpdateAnimBg="0"/>
      <p:bldP spid="226324" grpId="0" animBg="1" autoUpdateAnimBg="0"/>
      <p:bldP spid="22632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28650" y="277813"/>
            <a:ext cx="8067675" cy="931862"/>
          </a:xfrm>
        </p:spPr>
        <p:txBody>
          <a:bodyPr/>
          <a:lstStyle/>
          <a:p>
            <a:r>
              <a:rPr lang="ru-RU" altLang="ru-RU" sz="3200">
                <a:latin typeface="Comic Sans MS" panose="030F0702030302020204" pitchFamily="66" charset="0"/>
              </a:rPr>
              <a:t>Действия над комплексными числами</a:t>
            </a:r>
          </a:p>
        </p:txBody>
      </p:sp>
      <p:graphicFrame>
        <p:nvGraphicFramePr>
          <p:cNvPr id="227344" name="Object 16"/>
          <p:cNvGraphicFramePr>
            <a:graphicFrameLocks noChangeAspect="1"/>
          </p:cNvGraphicFramePr>
          <p:nvPr/>
        </p:nvGraphicFramePr>
        <p:xfrm>
          <a:off x="1611313" y="1252538"/>
          <a:ext cx="5303837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62" name="Формула" r:id="rId3" imgW="2425680" imgH="393480" progId="Equation.3">
                  <p:embed/>
                </p:oleObj>
              </mc:Choice>
              <mc:Fallback>
                <p:oleObj name="Формула" r:id="rId3" imgW="2425680" imgH="39348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1313" y="1252538"/>
                        <a:ext cx="5303837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7348" name="AutoShape 20"/>
          <p:cNvSpPr>
            <a:spLocks noChangeArrowheads="1"/>
          </p:cNvSpPr>
          <p:nvPr/>
        </p:nvSpPr>
        <p:spPr bwMode="auto">
          <a:xfrm>
            <a:off x="1590675" y="1228725"/>
            <a:ext cx="5486400" cy="866775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7349" name="Rectangle 21"/>
          <p:cNvSpPr>
            <a:spLocks noChangeArrowheads="1"/>
          </p:cNvSpPr>
          <p:nvPr/>
        </p:nvSpPr>
        <p:spPr bwMode="auto">
          <a:xfrm>
            <a:off x="638175" y="2208213"/>
            <a:ext cx="79533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Придавая</a:t>
            </a:r>
            <a:r>
              <a:rPr lang="ru-RU" altLang="ru-RU"/>
              <a:t> </a:t>
            </a:r>
            <a:r>
              <a:rPr lang="en-US" altLang="ru-RU" sz="2400" b="0"/>
              <a:t>k</a:t>
            </a:r>
            <a:r>
              <a:rPr lang="ru-RU" altLang="ru-RU" b="0" i="0">
                <a:solidFill>
                  <a:schemeClr val="tx1"/>
                </a:solidFill>
              </a:rPr>
              <a:t> значения </a:t>
            </a:r>
            <a:r>
              <a:rPr lang="ru-RU" altLang="ru-RU" sz="2400" b="0"/>
              <a:t>0, 1, 2, …,</a:t>
            </a:r>
            <a:r>
              <a:rPr lang="en-US" altLang="ru-RU" sz="2400" b="0"/>
              <a:t>n –1</a:t>
            </a:r>
            <a:r>
              <a:rPr lang="ru-RU" altLang="ru-RU" b="0" i="0">
                <a:solidFill>
                  <a:schemeClr val="tx1"/>
                </a:solidFill>
              </a:rPr>
              <a:t>, получим </a:t>
            </a:r>
            <a:r>
              <a:rPr lang="en-US" altLang="ru-RU" sz="2400" b="0"/>
              <a:t>n</a:t>
            </a:r>
            <a:r>
              <a:rPr lang="ru-RU" altLang="ru-RU" b="0" i="0">
                <a:solidFill>
                  <a:schemeClr val="tx1"/>
                </a:solidFill>
              </a:rPr>
              <a:t> различных значений корня.</a:t>
            </a:r>
            <a:endParaRPr lang="en-US" altLang="ru-RU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7350" name="Freeform 22"/>
          <p:cNvSpPr>
            <a:spLocks/>
          </p:cNvSpPr>
          <p:nvPr/>
        </p:nvSpPr>
        <p:spPr bwMode="auto">
          <a:xfrm>
            <a:off x="2152650" y="1590675"/>
            <a:ext cx="2095500" cy="742950"/>
          </a:xfrm>
          <a:custGeom>
            <a:avLst/>
            <a:gdLst>
              <a:gd name="T0" fmla="*/ 0 w 1320"/>
              <a:gd name="T1" fmla="*/ 468 h 468"/>
              <a:gd name="T2" fmla="*/ 552 w 1320"/>
              <a:gd name="T3" fmla="*/ 216 h 468"/>
              <a:gd name="T4" fmla="*/ 1044 w 1320"/>
              <a:gd name="T5" fmla="*/ 156 h 468"/>
              <a:gd name="T6" fmla="*/ 1320 w 1320"/>
              <a:gd name="T7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20" h="468">
                <a:moveTo>
                  <a:pt x="0" y="468"/>
                </a:moveTo>
                <a:cubicBezTo>
                  <a:pt x="189" y="368"/>
                  <a:pt x="378" y="268"/>
                  <a:pt x="552" y="216"/>
                </a:cubicBezTo>
                <a:cubicBezTo>
                  <a:pt x="726" y="164"/>
                  <a:pt x="916" y="192"/>
                  <a:pt x="1044" y="156"/>
                </a:cubicBezTo>
                <a:cubicBezTo>
                  <a:pt x="1172" y="120"/>
                  <a:pt x="1246" y="60"/>
                  <a:pt x="1320" y="0"/>
                </a:cubicBezTo>
              </a:path>
            </a:pathLst>
          </a:custGeom>
          <a:noFill/>
          <a:ln w="19050" cap="flat" cmpd="sng">
            <a:solidFill>
              <a:srgbClr val="003300"/>
            </a:solidFill>
            <a:prstDash val="solid"/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7351" name="Rectangle 23"/>
          <p:cNvSpPr>
            <a:spLocks noChangeArrowheads="1"/>
          </p:cNvSpPr>
          <p:nvPr/>
        </p:nvSpPr>
        <p:spPr bwMode="auto">
          <a:xfrm>
            <a:off x="638175" y="2855913"/>
            <a:ext cx="79533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Для других значений</a:t>
            </a:r>
            <a:r>
              <a:rPr lang="ru-RU" altLang="ru-RU"/>
              <a:t> </a:t>
            </a:r>
            <a:r>
              <a:rPr lang="en-US" altLang="ru-RU" sz="2400" b="0"/>
              <a:t>k</a:t>
            </a:r>
            <a:r>
              <a:rPr lang="ru-RU" altLang="ru-RU" b="0" i="0">
                <a:solidFill>
                  <a:schemeClr val="tx1"/>
                </a:solidFill>
              </a:rPr>
              <a:t> аргументы будут отличаться от полученных на число, кратное </a:t>
            </a:r>
            <a:r>
              <a:rPr lang="ru-RU" altLang="ru-RU" b="0"/>
              <a:t>2</a:t>
            </a:r>
            <a:r>
              <a:rPr lang="ru-RU" altLang="ru-RU" b="0">
                <a:cs typeface="Arial" panose="020B0604020202020204" pitchFamily="34" charset="0"/>
              </a:rPr>
              <a:t>π</a:t>
            </a:r>
            <a:r>
              <a:rPr lang="ru-RU" altLang="ru-RU" b="0" i="0">
                <a:solidFill>
                  <a:schemeClr val="tx1"/>
                </a:solidFill>
              </a:rPr>
              <a:t>, и , следовательно будут получаться значения корня, совпадающие с рассмотренными.</a:t>
            </a:r>
            <a:endParaRPr lang="en-US" altLang="ru-RU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7352" name="Rectangle 24"/>
          <p:cNvSpPr>
            <a:spLocks noChangeArrowheads="1"/>
          </p:cNvSpPr>
          <p:nvPr/>
        </p:nvSpPr>
        <p:spPr bwMode="auto">
          <a:xfrm>
            <a:off x="647700" y="3856038"/>
            <a:ext cx="79533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Итак, корень </a:t>
            </a:r>
            <a:r>
              <a:rPr lang="en-US" altLang="ru-RU" sz="2400" b="0"/>
              <a:t>n</a:t>
            </a:r>
            <a:r>
              <a:rPr lang="ru-RU" altLang="ru-RU" b="0" i="0">
                <a:solidFill>
                  <a:schemeClr val="tx1"/>
                </a:solidFill>
              </a:rPr>
              <a:t> – ой степени из комплексного числа имеет </a:t>
            </a:r>
            <a:r>
              <a:rPr lang="en-US" altLang="ru-RU" sz="2400" b="0"/>
              <a:t>n</a:t>
            </a:r>
            <a:r>
              <a:rPr lang="ru-RU" altLang="ru-RU" b="0" i="0">
                <a:solidFill>
                  <a:schemeClr val="tx1"/>
                </a:solidFill>
              </a:rPr>
              <a:t> различных значений.</a:t>
            </a:r>
            <a:endParaRPr lang="en-US" altLang="ru-RU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7353" name="Rectangle 25"/>
          <p:cNvSpPr>
            <a:spLocks noChangeArrowheads="1"/>
          </p:cNvSpPr>
          <p:nvPr/>
        </p:nvSpPr>
        <p:spPr bwMode="auto">
          <a:xfrm>
            <a:off x="647700" y="4579938"/>
            <a:ext cx="795337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Корень </a:t>
            </a:r>
            <a:r>
              <a:rPr lang="en-US" altLang="ru-RU" sz="2400" b="0"/>
              <a:t>n</a:t>
            </a:r>
            <a:r>
              <a:rPr lang="ru-RU" altLang="ru-RU" b="0" i="0">
                <a:solidFill>
                  <a:schemeClr val="tx1"/>
                </a:solidFill>
              </a:rPr>
              <a:t> – ой степени из действительного числа также имеет </a:t>
            </a:r>
            <a:r>
              <a:rPr lang="en-US" altLang="ru-RU" sz="2400" b="0"/>
              <a:t>n</a:t>
            </a:r>
            <a:r>
              <a:rPr lang="ru-RU" altLang="ru-RU" b="0" i="0">
                <a:solidFill>
                  <a:schemeClr val="tx1"/>
                </a:solidFill>
              </a:rPr>
              <a:t> значений, так как действительное число – частный случай комплексного числа и может быть представлено в тригонометрической форме:</a:t>
            </a:r>
            <a:endParaRPr lang="en-US" altLang="ru-RU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227354" name="Object 26"/>
          <p:cNvGraphicFramePr>
            <a:graphicFrameLocks noChangeAspect="1"/>
          </p:cNvGraphicFramePr>
          <p:nvPr/>
        </p:nvGraphicFramePr>
        <p:xfrm>
          <a:off x="2008188" y="5846763"/>
          <a:ext cx="4414837" cy="53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63" name="Формула" r:id="rId5" imgW="2019240" imgH="253800" progId="Equation.3">
                  <p:embed/>
                </p:oleObj>
              </mc:Choice>
              <mc:Fallback>
                <p:oleObj name="Формула" r:id="rId5" imgW="2019240" imgH="25380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8188" y="5846763"/>
                        <a:ext cx="4414837" cy="534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7355" name="Object 27"/>
          <p:cNvGraphicFramePr>
            <a:graphicFrameLocks noChangeAspect="1"/>
          </p:cNvGraphicFramePr>
          <p:nvPr/>
        </p:nvGraphicFramePr>
        <p:xfrm>
          <a:off x="2009775" y="6265863"/>
          <a:ext cx="4470400" cy="53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64" name="Формула" r:id="rId7" imgW="2044440" imgH="253800" progId="Equation.3">
                  <p:embed/>
                </p:oleObj>
              </mc:Choice>
              <mc:Fallback>
                <p:oleObj name="Формула" r:id="rId7" imgW="2044440" imgH="25380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9775" y="6265863"/>
                        <a:ext cx="4470400" cy="534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73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7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7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7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7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49" grpId="0" autoUpdateAnimBg="0"/>
      <p:bldP spid="227351" grpId="0" autoUpdateAnimBg="0"/>
      <p:bldP spid="227352" grpId="0" autoUpdateAnimBg="0"/>
      <p:bldP spid="22735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5" name="AutoShape 3"/>
          <p:cNvSpPr>
            <a:spLocks noChangeArrowheads="1"/>
          </p:cNvSpPr>
          <p:nvPr/>
        </p:nvSpPr>
        <p:spPr bwMode="auto">
          <a:xfrm>
            <a:off x="619125" y="1228725"/>
            <a:ext cx="8058150" cy="4924425"/>
          </a:xfrm>
          <a:prstGeom prst="foldedCorner">
            <a:avLst>
              <a:gd name="adj" fmla="val 12500"/>
            </a:avLst>
          </a:prstGeom>
          <a:solidFill>
            <a:schemeClr val="accent2">
              <a:alpha val="50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835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28650" y="544513"/>
            <a:ext cx="8067675" cy="665162"/>
          </a:xfrm>
        </p:spPr>
        <p:txBody>
          <a:bodyPr/>
          <a:lstStyle/>
          <a:p>
            <a:r>
              <a:rPr lang="ru-RU" altLang="ru-RU" sz="3200">
                <a:latin typeface="Comic Sans MS" panose="030F0702030302020204" pitchFamily="66" charset="0"/>
              </a:rPr>
              <a:t>Действия над комплексными числами</a:t>
            </a:r>
          </a:p>
        </p:txBody>
      </p:sp>
      <p:sp>
        <p:nvSpPr>
          <p:cNvPr id="228356" name="Rectangle 4"/>
          <p:cNvSpPr>
            <a:spLocks noChangeArrowheads="1"/>
          </p:cNvSpPr>
          <p:nvPr/>
        </p:nvSpPr>
        <p:spPr bwMode="auto">
          <a:xfrm>
            <a:off x="657225" y="1330325"/>
            <a:ext cx="8051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>
                <a:solidFill>
                  <a:schemeClr val="tx2"/>
                </a:solidFill>
              </a:rPr>
              <a:t>Найти все значения кубического корня из единицы</a:t>
            </a:r>
            <a:endParaRPr lang="en-US" altLang="ru-RU" b="0"/>
          </a:p>
        </p:txBody>
      </p:sp>
      <p:graphicFrame>
        <p:nvGraphicFramePr>
          <p:cNvPr id="228372" name="Object 20"/>
          <p:cNvGraphicFramePr>
            <a:graphicFrameLocks noChangeAspect="1"/>
          </p:cNvGraphicFramePr>
          <p:nvPr/>
        </p:nvGraphicFramePr>
        <p:xfrm>
          <a:off x="915988" y="1763713"/>
          <a:ext cx="2389187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425" name="Формула" r:id="rId3" imgW="1091880" imgH="177480" progId="Equation.3">
                  <p:embed/>
                </p:oleObj>
              </mc:Choice>
              <mc:Fallback>
                <p:oleObj name="Формула" r:id="rId3" imgW="1091880" imgH="17748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5988" y="1763713"/>
                        <a:ext cx="2389187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8373" name="Object 21"/>
          <p:cNvGraphicFramePr>
            <a:graphicFrameLocks noChangeAspect="1"/>
          </p:cNvGraphicFramePr>
          <p:nvPr/>
        </p:nvGraphicFramePr>
        <p:xfrm>
          <a:off x="747713" y="2395538"/>
          <a:ext cx="4554537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426" name="Формула" r:id="rId5" imgW="2082600" imgH="393480" progId="Equation.3">
                  <p:embed/>
                </p:oleObj>
              </mc:Choice>
              <mc:Fallback>
                <p:oleObj name="Формула" r:id="rId5" imgW="2082600" imgH="39348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713" y="2395538"/>
                        <a:ext cx="4554537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8374" name="Object 22"/>
          <p:cNvGraphicFramePr>
            <a:graphicFrameLocks noChangeAspect="1"/>
          </p:cNvGraphicFramePr>
          <p:nvPr/>
        </p:nvGraphicFramePr>
        <p:xfrm>
          <a:off x="3592513" y="1747838"/>
          <a:ext cx="2084387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427" name="Формула" r:id="rId7" imgW="952200" imgH="203040" progId="Equation.3">
                  <p:embed/>
                </p:oleObj>
              </mc:Choice>
              <mc:Fallback>
                <p:oleObj name="Формула" r:id="rId7" imgW="952200" imgH="20304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2513" y="1747838"/>
                        <a:ext cx="2084387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8375" name="Object 23"/>
          <p:cNvGraphicFramePr>
            <a:graphicFrameLocks noChangeAspect="1"/>
          </p:cNvGraphicFramePr>
          <p:nvPr/>
        </p:nvGraphicFramePr>
        <p:xfrm>
          <a:off x="738188" y="3298825"/>
          <a:ext cx="4192587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428" name="Формула" r:id="rId9" imgW="1917360" imgH="241200" progId="Equation.3">
                  <p:embed/>
                </p:oleObj>
              </mc:Choice>
              <mc:Fallback>
                <p:oleObj name="Формула" r:id="rId9" imgW="1917360" imgH="2412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188" y="3298825"/>
                        <a:ext cx="4192587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8376" name="Object 24"/>
          <p:cNvGraphicFramePr>
            <a:graphicFrameLocks noChangeAspect="1"/>
          </p:cNvGraphicFramePr>
          <p:nvPr/>
        </p:nvGraphicFramePr>
        <p:xfrm>
          <a:off x="728663" y="4024313"/>
          <a:ext cx="4192587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429" name="Формула" r:id="rId11" imgW="1917360" imgH="393480" progId="Equation.3">
                  <p:embed/>
                </p:oleObj>
              </mc:Choice>
              <mc:Fallback>
                <p:oleObj name="Формула" r:id="rId11" imgW="1917360" imgH="39348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663" y="4024313"/>
                        <a:ext cx="4192587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8377" name="Object 25"/>
          <p:cNvGraphicFramePr>
            <a:graphicFrameLocks noChangeAspect="1"/>
          </p:cNvGraphicFramePr>
          <p:nvPr/>
        </p:nvGraphicFramePr>
        <p:xfrm>
          <a:off x="5318125" y="2395538"/>
          <a:ext cx="3109913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430" name="Формула" r:id="rId13" imgW="1422360" imgH="393480" progId="Equation.3">
                  <p:embed/>
                </p:oleObj>
              </mc:Choice>
              <mc:Fallback>
                <p:oleObj name="Формула" r:id="rId13" imgW="1422360" imgH="39348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8125" y="2395538"/>
                        <a:ext cx="3109913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8378" name="Object 26"/>
          <p:cNvGraphicFramePr>
            <a:graphicFrameLocks noChangeAspect="1"/>
          </p:cNvGraphicFramePr>
          <p:nvPr/>
        </p:nvGraphicFramePr>
        <p:xfrm>
          <a:off x="4935538" y="3956050"/>
          <a:ext cx="1776412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431" name="Формула" r:id="rId15" imgW="812520" imgH="431640" progId="Equation.3">
                  <p:embed/>
                </p:oleObj>
              </mc:Choice>
              <mc:Fallback>
                <p:oleObj name="Формула" r:id="rId15" imgW="812520" imgH="43164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5538" y="3956050"/>
                        <a:ext cx="1776412" cy="904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8380" name="Object 28"/>
          <p:cNvGraphicFramePr>
            <a:graphicFrameLocks noChangeAspect="1"/>
          </p:cNvGraphicFramePr>
          <p:nvPr/>
        </p:nvGraphicFramePr>
        <p:xfrm>
          <a:off x="777875" y="5024438"/>
          <a:ext cx="4303713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432" name="Формула" r:id="rId17" imgW="1968480" imgH="393480" progId="Equation.3">
                  <p:embed/>
                </p:oleObj>
              </mc:Choice>
              <mc:Fallback>
                <p:oleObj name="Формула" r:id="rId17" imgW="1968480" imgH="39348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875" y="5024438"/>
                        <a:ext cx="4303713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8381" name="Object 29"/>
          <p:cNvGraphicFramePr>
            <a:graphicFrameLocks noChangeAspect="1"/>
          </p:cNvGraphicFramePr>
          <p:nvPr/>
        </p:nvGraphicFramePr>
        <p:xfrm>
          <a:off x="4992688" y="4946650"/>
          <a:ext cx="1776412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433" name="Формула" r:id="rId19" imgW="812520" imgH="431640" progId="Equation.3">
                  <p:embed/>
                </p:oleObj>
              </mc:Choice>
              <mc:Fallback>
                <p:oleObj name="Формула" r:id="rId19" imgW="812520" imgH="43164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2688" y="4946650"/>
                        <a:ext cx="1776412" cy="904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8389" name="Oval 37"/>
          <p:cNvSpPr>
            <a:spLocks noChangeArrowheads="1"/>
          </p:cNvSpPr>
          <p:nvPr/>
        </p:nvSpPr>
        <p:spPr bwMode="auto">
          <a:xfrm>
            <a:off x="7981950" y="4664075"/>
            <a:ext cx="95250" cy="98425"/>
          </a:xfrm>
          <a:prstGeom prst="ellipse">
            <a:avLst/>
          </a:prstGeom>
          <a:solidFill>
            <a:srgbClr val="003300"/>
          </a:solidFill>
          <a:ln w="19050">
            <a:solidFill>
              <a:srgbClr val="00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28390" name="Rectangle 38"/>
          <p:cNvSpPr>
            <a:spLocks noChangeArrowheads="1"/>
          </p:cNvSpPr>
          <p:nvPr/>
        </p:nvSpPr>
        <p:spPr bwMode="auto">
          <a:xfrm>
            <a:off x="7991475" y="4397375"/>
            <a:ext cx="349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1800"/>
              <a:t>A</a:t>
            </a:r>
            <a:endParaRPr lang="ru-RU" altLang="ru-RU" sz="1800"/>
          </a:p>
        </p:txBody>
      </p:sp>
      <p:sp>
        <p:nvSpPr>
          <p:cNvPr id="228400" name="Oval 48"/>
          <p:cNvSpPr>
            <a:spLocks noChangeArrowheads="1"/>
          </p:cNvSpPr>
          <p:nvPr/>
        </p:nvSpPr>
        <p:spPr bwMode="auto">
          <a:xfrm>
            <a:off x="7286625" y="4292600"/>
            <a:ext cx="95250" cy="98425"/>
          </a:xfrm>
          <a:prstGeom prst="ellipse">
            <a:avLst/>
          </a:prstGeom>
          <a:solidFill>
            <a:srgbClr val="003300"/>
          </a:solidFill>
          <a:ln w="19050">
            <a:solidFill>
              <a:srgbClr val="00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28402" name="Rectangle 50"/>
          <p:cNvSpPr>
            <a:spLocks noChangeArrowheads="1"/>
          </p:cNvSpPr>
          <p:nvPr/>
        </p:nvSpPr>
        <p:spPr bwMode="auto">
          <a:xfrm>
            <a:off x="7115175" y="4006850"/>
            <a:ext cx="349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800"/>
              <a:t>В</a:t>
            </a:r>
          </a:p>
        </p:txBody>
      </p:sp>
      <p:sp>
        <p:nvSpPr>
          <p:cNvPr id="228404" name="Oval 52"/>
          <p:cNvSpPr>
            <a:spLocks noChangeArrowheads="1"/>
          </p:cNvSpPr>
          <p:nvPr/>
        </p:nvSpPr>
        <p:spPr bwMode="auto">
          <a:xfrm>
            <a:off x="7267575" y="5035550"/>
            <a:ext cx="95250" cy="98425"/>
          </a:xfrm>
          <a:prstGeom prst="ellipse">
            <a:avLst/>
          </a:prstGeom>
          <a:solidFill>
            <a:srgbClr val="003300"/>
          </a:solidFill>
          <a:ln w="19050">
            <a:solidFill>
              <a:srgbClr val="00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28405" name="Rectangle 53"/>
          <p:cNvSpPr>
            <a:spLocks noChangeArrowheads="1"/>
          </p:cNvSpPr>
          <p:nvPr/>
        </p:nvSpPr>
        <p:spPr bwMode="auto">
          <a:xfrm>
            <a:off x="7038975" y="5064125"/>
            <a:ext cx="349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800"/>
              <a:t>С</a:t>
            </a:r>
          </a:p>
        </p:txBody>
      </p:sp>
      <p:grpSp>
        <p:nvGrpSpPr>
          <p:cNvPr id="228406" name="Group 54"/>
          <p:cNvGrpSpPr>
            <a:grpSpLocks/>
          </p:cNvGrpSpPr>
          <p:nvPr/>
        </p:nvGrpSpPr>
        <p:grpSpPr bwMode="auto">
          <a:xfrm>
            <a:off x="6810375" y="3544888"/>
            <a:ext cx="1701800" cy="1931987"/>
            <a:chOff x="4290" y="2233"/>
            <a:chExt cx="1072" cy="1217"/>
          </a:xfrm>
        </p:grpSpPr>
        <p:sp>
          <p:nvSpPr>
            <p:cNvPr id="228384" name="Line 32"/>
            <p:cNvSpPr>
              <a:spLocks noChangeShapeType="1"/>
            </p:cNvSpPr>
            <p:nvPr/>
          </p:nvSpPr>
          <p:spPr bwMode="auto">
            <a:xfrm>
              <a:off x="4290" y="2976"/>
              <a:ext cx="1044" cy="0"/>
            </a:xfrm>
            <a:prstGeom prst="line">
              <a:avLst/>
            </a:prstGeom>
            <a:noFill/>
            <a:ln w="22225">
              <a:solidFill>
                <a:schemeClr val="tx2"/>
              </a:solidFill>
              <a:miter lim="800000"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28385" name="Line 33"/>
            <p:cNvSpPr>
              <a:spLocks noChangeShapeType="1"/>
            </p:cNvSpPr>
            <p:nvPr/>
          </p:nvSpPr>
          <p:spPr bwMode="auto">
            <a:xfrm flipV="1">
              <a:off x="4770" y="2292"/>
              <a:ext cx="0" cy="1158"/>
            </a:xfrm>
            <a:prstGeom prst="line">
              <a:avLst/>
            </a:prstGeom>
            <a:noFill/>
            <a:ln w="22225">
              <a:solidFill>
                <a:schemeClr val="tx2"/>
              </a:solidFill>
              <a:miter lim="800000"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28386" name="Rectangle 34"/>
            <p:cNvSpPr>
              <a:spLocks noChangeArrowheads="1"/>
            </p:cNvSpPr>
            <p:nvPr/>
          </p:nvSpPr>
          <p:spPr bwMode="auto">
            <a:xfrm>
              <a:off x="4581" y="2233"/>
              <a:ext cx="2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ru-RU" sz="1800">
                  <a:solidFill>
                    <a:srgbClr val="993300"/>
                  </a:solidFill>
                </a:rPr>
                <a:t>y</a:t>
              </a:r>
              <a:endParaRPr lang="ru-RU" altLang="ru-RU" sz="1800">
                <a:solidFill>
                  <a:srgbClr val="993300"/>
                </a:solidFill>
              </a:endParaRPr>
            </a:p>
          </p:txBody>
        </p:sp>
        <p:sp>
          <p:nvSpPr>
            <p:cNvPr id="228388" name="Rectangle 36"/>
            <p:cNvSpPr>
              <a:spLocks noChangeArrowheads="1"/>
            </p:cNvSpPr>
            <p:nvPr/>
          </p:nvSpPr>
          <p:spPr bwMode="auto">
            <a:xfrm>
              <a:off x="5157" y="2965"/>
              <a:ext cx="2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altLang="ru-RU" sz="1800">
                  <a:solidFill>
                    <a:srgbClr val="993300"/>
                  </a:solidFill>
                </a:rPr>
                <a:t>х</a:t>
              </a:r>
            </a:p>
          </p:txBody>
        </p:sp>
        <p:grpSp>
          <p:nvGrpSpPr>
            <p:cNvPr id="228391" name="Group 39"/>
            <p:cNvGrpSpPr>
              <a:grpSpLocks/>
            </p:cNvGrpSpPr>
            <p:nvPr/>
          </p:nvGrpSpPr>
          <p:grpSpPr bwMode="auto">
            <a:xfrm>
              <a:off x="4902" y="2298"/>
              <a:ext cx="298" cy="250"/>
              <a:chOff x="534" y="1848"/>
              <a:chExt cx="298" cy="250"/>
            </a:xfrm>
          </p:grpSpPr>
          <p:sp>
            <p:nvSpPr>
              <p:cNvPr id="228392" name="Oval 40"/>
              <p:cNvSpPr>
                <a:spLocks noChangeArrowheads="1"/>
              </p:cNvSpPr>
              <p:nvPr/>
            </p:nvSpPr>
            <p:spPr bwMode="auto">
              <a:xfrm>
                <a:off x="534" y="1878"/>
                <a:ext cx="216" cy="216"/>
              </a:xfrm>
              <a:prstGeom prst="ellipse">
                <a:avLst/>
              </a:prstGeom>
              <a:noFill/>
              <a:ln w="254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8393" name="Rectangle 41"/>
              <p:cNvSpPr>
                <a:spLocks noChangeArrowheads="1"/>
              </p:cNvSpPr>
              <p:nvPr/>
            </p:nvSpPr>
            <p:spPr bwMode="auto">
              <a:xfrm>
                <a:off x="540" y="1848"/>
                <a:ext cx="292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ru-RU">
                    <a:solidFill>
                      <a:schemeClr val="tx2"/>
                    </a:solidFill>
                  </a:rPr>
                  <a:t>z</a:t>
                </a:r>
                <a:endParaRPr lang="ru-RU" altLang="ru-RU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28399" name="Oval 47"/>
            <p:cNvSpPr>
              <a:spLocks noChangeArrowheads="1"/>
            </p:cNvSpPr>
            <p:nvPr/>
          </p:nvSpPr>
          <p:spPr bwMode="auto">
            <a:xfrm>
              <a:off x="4476" y="2694"/>
              <a:ext cx="582" cy="558"/>
            </a:xfrm>
            <a:prstGeom prst="ellipse">
              <a:avLst/>
            </a:prstGeom>
            <a:noFill/>
            <a:ln w="19050">
              <a:solidFill>
                <a:srgbClr val="00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28398" name="Line 46"/>
          <p:cNvSpPr>
            <a:spLocks noChangeShapeType="1"/>
          </p:cNvSpPr>
          <p:nvPr/>
        </p:nvSpPr>
        <p:spPr bwMode="auto">
          <a:xfrm flipV="1">
            <a:off x="7562850" y="4724400"/>
            <a:ext cx="514350" cy="0"/>
          </a:xfrm>
          <a:prstGeom prst="line">
            <a:avLst/>
          </a:prstGeom>
          <a:noFill/>
          <a:ln w="25400">
            <a:solidFill>
              <a:srgbClr val="003300"/>
            </a:solidFill>
            <a:round/>
            <a:headEnd/>
            <a:tailEnd type="non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8403" name="Line 51"/>
          <p:cNvSpPr>
            <a:spLocks noChangeShapeType="1"/>
          </p:cNvSpPr>
          <p:nvPr/>
        </p:nvSpPr>
        <p:spPr bwMode="auto">
          <a:xfrm flipH="1">
            <a:off x="7315200" y="4724400"/>
            <a:ext cx="257175" cy="371475"/>
          </a:xfrm>
          <a:prstGeom prst="line">
            <a:avLst/>
          </a:prstGeom>
          <a:noFill/>
          <a:ln w="25400">
            <a:solidFill>
              <a:srgbClr val="003300"/>
            </a:solidFill>
            <a:round/>
            <a:headEnd/>
            <a:tailEnd type="non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8401" name="Line 49"/>
          <p:cNvSpPr>
            <a:spLocks noChangeShapeType="1"/>
          </p:cNvSpPr>
          <p:nvPr/>
        </p:nvSpPr>
        <p:spPr bwMode="auto">
          <a:xfrm flipH="1" flipV="1">
            <a:off x="7339013" y="4362450"/>
            <a:ext cx="228600" cy="361950"/>
          </a:xfrm>
          <a:prstGeom prst="line">
            <a:avLst/>
          </a:prstGeom>
          <a:noFill/>
          <a:ln w="25400">
            <a:solidFill>
              <a:srgbClr val="003300"/>
            </a:solidFill>
            <a:round/>
            <a:headEnd/>
            <a:tailEnd type="non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28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8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8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8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8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8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8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8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8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8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8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8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8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8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8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8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28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28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8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8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8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28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8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8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28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228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8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8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8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28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28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28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28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228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6" grpId="0" autoUpdateAnimBg="0"/>
      <p:bldP spid="228390" grpId="0" autoUpdateAnimBg="0"/>
      <p:bldP spid="228402" grpId="0" autoUpdateAnimBg="0"/>
      <p:bldP spid="22840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28650" y="277813"/>
            <a:ext cx="8067675" cy="931862"/>
          </a:xfrm>
        </p:spPr>
        <p:txBody>
          <a:bodyPr/>
          <a:lstStyle/>
          <a:p>
            <a:r>
              <a:rPr lang="ru-RU" altLang="ru-RU" sz="3200">
                <a:latin typeface="Comic Sans MS" panose="030F0702030302020204" pitchFamily="66" charset="0"/>
              </a:rPr>
              <a:t>Показательная форма комплексного числа</a:t>
            </a:r>
          </a:p>
        </p:txBody>
      </p:sp>
      <p:sp>
        <p:nvSpPr>
          <p:cNvPr id="229381" name="Rectangle 5"/>
          <p:cNvSpPr>
            <a:spLocks noChangeArrowheads="1"/>
          </p:cNvSpPr>
          <p:nvPr/>
        </p:nvSpPr>
        <p:spPr bwMode="auto">
          <a:xfrm>
            <a:off x="628650" y="2008188"/>
            <a:ext cx="79533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Рассмотрим показательную функцию от комплексной переменной </a:t>
            </a:r>
            <a:r>
              <a:rPr lang="en-US" altLang="ru-RU" sz="2400" b="0"/>
              <a:t>z</a:t>
            </a:r>
            <a:r>
              <a:rPr lang="ru-RU" altLang="ru-RU" b="0" i="0">
                <a:solidFill>
                  <a:schemeClr val="tx1"/>
                </a:solidFill>
              </a:rPr>
              <a:t>. </a:t>
            </a:r>
            <a:endParaRPr lang="en-US" altLang="ru-RU" b="0" i="0">
              <a:solidFill>
                <a:schemeClr val="tx1"/>
              </a:solidFill>
            </a:endParaRPr>
          </a:p>
        </p:txBody>
      </p:sp>
      <p:sp>
        <p:nvSpPr>
          <p:cNvPr id="229384" name="Rectangle 8"/>
          <p:cNvSpPr>
            <a:spLocks noChangeArrowheads="1"/>
          </p:cNvSpPr>
          <p:nvPr/>
        </p:nvSpPr>
        <p:spPr bwMode="auto">
          <a:xfrm>
            <a:off x="609600" y="3303588"/>
            <a:ext cx="7953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Комплексные значения функции </a:t>
            </a:r>
            <a:r>
              <a:rPr lang="en-US" altLang="ru-RU" sz="2400" b="0"/>
              <a:t>w</a:t>
            </a:r>
            <a:r>
              <a:rPr lang="ru-RU" altLang="ru-RU" b="0" i="0">
                <a:solidFill>
                  <a:schemeClr val="tx1"/>
                </a:solidFill>
              </a:rPr>
              <a:t> определяются по формуле:</a:t>
            </a:r>
            <a:endParaRPr lang="en-US" altLang="ru-RU" b="0" i="0">
              <a:solidFill>
                <a:schemeClr val="tx1"/>
              </a:solidFill>
            </a:endParaRPr>
          </a:p>
        </p:txBody>
      </p:sp>
      <p:sp>
        <p:nvSpPr>
          <p:cNvPr id="229385" name="Rectangle 9"/>
          <p:cNvSpPr>
            <a:spLocks noChangeArrowheads="1"/>
          </p:cNvSpPr>
          <p:nvPr/>
        </p:nvSpPr>
        <p:spPr bwMode="auto">
          <a:xfrm>
            <a:off x="647700" y="4579938"/>
            <a:ext cx="1323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i="0" u="sng">
                <a:solidFill>
                  <a:schemeClr val="tx1"/>
                </a:solidFill>
              </a:rPr>
              <a:t>Пример:</a:t>
            </a:r>
            <a:endParaRPr lang="en-US" altLang="ru-RU" i="0" u="sng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29400" name="Group 24"/>
          <p:cNvGrpSpPr>
            <a:grpSpLocks/>
          </p:cNvGrpSpPr>
          <p:nvPr/>
        </p:nvGrpSpPr>
        <p:grpSpPr bwMode="auto">
          <a:xfrm>
            <a:off x="619125" y="1246188"/>
            <a:ext cx="8353425" cy="822325"/>
            <a:chOff x="390" y="785"/>
            <a:chExt cx="5262" cy="518"/>
          </a:xfrm>
        </p:grpSpPr>
        <p:sp>
          <p:nvSpPr>
            <p:cNvPr id="229389" name="Rectangle 13"/>
            <p:cNvSpPr>
              <a:spLocks noChangeArrowheads="1"/>
            </p:cNvSpPr>
            <p:nvPr/>
          </p:nvSpPr>
          <p:spPr bwMode="auto">
            <a:xfrm>
              <a:off x="390" y="785"/>
              <a:ext cx="5262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altLang="ru-RU" b="0" i="0">
                  <a:solidFill>
                    <a:schemeClr val="tx1"/>
                  </a:solidFill>
                </a:rPr>
                <a:t>Пусть  </a:t>
              </a:r>
              <a:r>
                <a:rPr lang="ru-RU" altLang="ru-RU" sz="2400" b="0" i="0"/>
                <a:t> </a:t>
              </a:r>
              <a:r>
                <a:rPr lang="ru-RU" altLang="ru-RU" b="0" i="0">
                  <a:solidFill>
                    <a:schemeClr val="tx1"/>
                  </a:solidFill>
                </a:rPr>
                <a:t>                         Если </a:t>
              </a:r>
              <a:r>
                <a:rPr lang="ru-RU" altLang="ru-RU" sz="2400" b="0"/>
                <a:t>х</a:t>
              </a:r>
              <a:r>
                <a:rPr lang="ru-RU" altLang="ru-RU" b="0" i="0">
                  <a:solidFill>
                    <a:schemeClr val="tx1"/>
                  </a:solidFill>
                </a:rPr>
                <a:t> и </a:t>
              </a:r>
              <a:r>
                <a:rPr lang="en-US" altLang="ru-RU" sz="2400" b="0"/>
                <a:t>y</a:t>
              </a:r>
              <a:r>
                <a:rPr lang="ru-RU" altLang="ru-RU" b="0" i="0">
                  <a:solidFill>
                    <a:schemeClr val="tx1"/>
                  </a:solidFill>
                </a:rPr>
                <a:t> – действительные переменные, то </a:t>
              </a:r>
              <a:r>
                <a:rPr lang="en-US" altLang="ru-RU" sz="2400" b="0"/>
                <a:t>z</a:t>
              </a:r>
              <a:r>
                <a:rPr lang="ru-RU" altLang="ru-RU" b="0" i="0">
                  <a:solidFill>
                    <a:schemeClr val="tx1"/>
                  </a:solidFill>
                </a:rPr>
                <a:t> называется комплексной переменной.</a:t>
              </a:r>
              <a:endParaRPr lang="en-US" altLang="ru-RU" b="0" i="0">
                <a:solidFill>
                  <a:schemeClr val="tx1"/>
                </a:solidFill>
              </a:endParaRPr>
            </a:p>
          </p:txBody>
        </p:sp>
        <p:graphicFrame>
          <p:nvGraphicFramePr>
            <p:cNvPr id="229390" name="Object 14"/>
            <p:cNvGraphicFramePr>
              <a:graphicFrameLocks noChangeAspect="1"/>
            </p:cNvGraphicFramePr>
            <p:nvPr/>
          </p:nvGraphicFramePr>
          <p:xfrm>
            <a:off x="958" y="819"/>
            <a:ext cx="1068" cy="2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9414" name="Формула" r:id="rId3" imgW="774360" imgH="203040" progId="Equation.3">
                    <p:embed/>
                  </p:oleObj>
                </mc:Choice>
                <mc:Fallback>
                  <p:oleObj name="Формула" r:id="rId3" imgW="774360" imgH="20304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58" y="819"/>
                          <a:ext cx="1068" cy="26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29394" name="Object 18"/>
          <p:cNvGraphicFramePr>
            <a:graphicFrameLocks noChangeAspect="1"/>
          </p:cNvGraphicFramePr>
          <p:nvPr/>
        </p:nvGraphicFramePr>
        <p:xfrm>
          <a:off x="1971675" y="2806700"/>
          <a:ext cx="361315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15" name="Формула" r:id="rId5" imgW="1650960" imgH="228600" progId="Equation.3">
                  <p:embed/>
                </p:oleObj>
              </mc:Choice>
              <mc:Fallback>
                <p:oleObj name="Формула" r:id="rId5" imgW="1650960" imgH="2286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1675" y="2806700"/>
                        <a:ext cx="3613150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9395" name="Object 19"/>
          <p:cNvGraphicFramePr>
            <a:graphicFrameLocks noChangeAspect="1"/>
          </p:cNvGraphicFramePr>
          <p:nvPr/>
        </p:nvGraphicFramePr>
        <p:xfrm>
          <a:off x="1917700" y="3873500"/>
          <a:ext cx="3779838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16" name="Формула" r:id="rId7" imgW="1726920" imgH="228600" progId="Equation.3">
                  <p:embed/>
                </p:oleObj>
              </mc:Choice>
              <mc:Fallback>
                <p:oleObj name="Формула" r:id="rId7" imgW="1726920" imgH="2286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7700" y="3873500"/>
                        <a:ext cx="3779838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9396" name="AutoShape 20"/>
          <p:cNvSpPr>
            <a:spLocks noChangeArrowheads="1"/>
          </p:cNvSpPr>
          <p:nvPr/>
        </p:nvSpPr>
        <p:spPr bwMode="auto">
          <a:xfrm>
            <a:off x="1876425" y="3867150"/>
            <a:ext cx="3905250" cy="485775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29397" name="Object 21"/>
          <p:cNvGraphicFramePr>
            <a:graphicFrameLocks noChangeAspect="1"/>
          </p:cNvGraphicFramePr>
          <p:nvPr/>
        </p:nvGraphicFramePr>
        <p:xfrm>
          <a:off x="2330450" y="4452938"/>
          <a:ext cx="1695450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17" name="Формула" r:id="rId9" imgW="774360" imgH="393480" progId="Equation.3">
                  <p:embed/>
                </p:oleObj>
              </mc:Choice>
              <mc:Fallback>
                <p:oleObj name="Формула" r:id="rId9" imgW="774360" imgH="39348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0450" y="4452938"/>
                        <a:ext cx="1695450" cy="827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9398" name="Object 22"/>
          <p:cNvGraphicFramePr>
            <a:graphicFrameLocks noChangeAspect="1"/>
          </p:cNvGraphicFramePr>
          <p:nvPr/>
        </p:nvGraphicFramePr>
        <p:xfrm>
          <a:off x="614363" y="5280025"/>
          <a:ext cx="3890962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18" name="Формула" r:id="rId11" imgW="1777680" imgH="431640" progId="Equation.3">
                  <p:embed/>
                </p:oleObj>
              </mc:Choice>
              <mc:Fallback>
                <p:oleObj name="Формула" r:id="rId11" imgW="1777680" imgH="43164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363" y="5280025"/>
                        <a:ext cx="3890962" cy="908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9399" name="Object 23"/>
          <p:cNvGraphicFramePr>
            <a:graphicFrameLocks noChangeAspect="1"/>
          </p:cNvGraphicFramePr>
          <p:nvPr/>
        </p:nvGraphicFramePr>
        <p:xfrm>
          <a:off x="4648200" y="5308600"/>
          <a:ext cx="2641600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19" name="Формула" r:id="rId13" imgW="1206360" imgH="431640" progId="Equation.3">
                  <p:embed/>
                </p:oleObj>
              </mc:Choice>
              <mc:Fallback>
                <p:oleObj name="Формула" r:id="rId13" imgW="1206360" imgH="43164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5308600"/>
                        <a:ext cx="2641600" cy="908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9401" name="Rectangle 25"/>
          <p:cNvSpPr>
            <a:spLocks noChangeArrowheads="1"/>
          </p:cNvSpPr>
          <p:nvPr/>
        </p:nvSpPr>
        <p:spPr bwMode="auto">
          <a:xfrm>
            <a:off x="5894388" y="3876675"/>
            <a:ext cx="557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0">
                <a:solidFill>
                  <a:schemeClr val="tx2"/>
                </a:solidFill>
              </a:rPr>
              <a:t>(1)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9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29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9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9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9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9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9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9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29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9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9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9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9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9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9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1" grpId="0" autoUpdateAnimBg="0"/>
      <p:bldP spid="229384" grpId="0" autoUpdateAnimBg="0"/>
      <p:bldP spid="229385" grpId="0" autoUpdateAnimBg="0"/>
      <p:bldP spid="22940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28650" y="277813"/>
            <a:ext cx="8067675" cy="931862"/>
          </a:xfrm>
        </p:spPr>
        <p:txBody>
          <a:bodyPr/>
          <a:lstStyle/>
          <a:p>
            <a:r>
              <a:rPr lang="ru-RU" altLang="ru-RU" sz="3200">
                <a:latin typeface="Comic Sans MS" panose="030F0702030302020204" pitchFamily="66" charset="0"/>
              </a:rPr>
              <a:t>Показательная форма комплексного числа</a:t>
            </a:r>
          </a:p>
        </p:txBody>
      </p:sp>
      <p:sp>
        <p:nvSpPr>
          <p:cNvPr id="230403" name="Rectangle 3"/>
          <p:cNvSpPr>
            <a:spLocks noChangeArrowheads="1"/>
          </p:cNvSpPr>
          <p:nvPr/>
        </p:nvSpPr>
        <p:spPr bwMode="auto">
          <a:xfrm>
            <a:off x="609600" y="1255713"/>
            <a:ext cx="7953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Если в формуле </a:t>
            </a:r>
            <a:r>
              <a:rPr lang="ru-RU" altLang="ru-RU" sz="2400" b="0">
                <a:solidFill>
                  <a:schemeClr val="tx2"/>
                </a:solidFill>
              </a:rPr>
              <a:t>(1)</a:t>
            </a:r>
            <a:r>
              <a:rPr lang="ru-RU" altLang="ru-RU" b="0" i="0">
                <a:solidFill>
                  <a:schemeClr val="tx1"/>
                </a:solidFill>
              </a:rPr>
              <a:t> положим </a:t>
            </a:r>
            <a:r>
              <a:rPr lang="en-US" altLang="ru-RU" sz="2400" b="0"/>
              <a:t>x = 0</a:t>
            </a:r>
            <a:r>
              <a:rPr lang="ru-RU" altLang="ru-RU" b="0" i="0">
                <a:solidFill>
                  <a:schemeClr val="tx1"/>
                </a:solidFill>
              </a:rPr>
              <a:t>, то получим: </a:t>
            </a:r>
            <a:endParaRPr lang="en-US" altLang="ru-RU" b="0" i="0">
              <a:solidFill>
                <a:schemeClr val="tx1"/>
              </a:solidFill>
            </a:endParaRPr>
          </a:p>
        </p:txBody>
      </p:sp>
      <p:sp>
        <p:nvSpPr>
          <p:cNvPr id="230404" name="Rectangle 4"/>
          <p:cNvSpPr>
            <a:spLocks noChangeArrowheads="1"/>
          </p:cNvSpPr>
          <p:nvPr/>
        </p:nvSpPr>
        <p:spPr bwMode="auto">
          <a:xfrm>
            <a:off x="571500" y="2351088"/>
            <a:ext cx="79533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Эта формула называется </a:t>
            </a:r>
            <a:r>
              <a:rPr lang="ru-RU" altLang="ru-RU">
                <a:solidFill>
                  <a:schemeClr val="tx1"/>
                </a:solidFill>
              </a:rPr>
              <a:t>формулой Эйлера</a:t>
            </a:r>
            <a:r>
              <a:rPr lang="ru-RU" altLang="ru-RU" b="0" i="0">
                <a:solidFill>
                  <a:schemeClr val="tx1"/>
                </a:solidFill>
              </a:rPr>
              <a:t>, выражающая показательную функцию с мнимым показателем через тригонометрические функции.</a:t>
            </a:r>
            <a:endParaRPr lang="en-US" altLang="ru-RU" b="0" i="0">
              <a:solidFill>
                <a:schemeClr val="tx1"/>
              </a:solidFill>
            </a:endParaRPr>
          </a:p>
        </p:txBody>
      </p:sp>
      <p:graphicFrame>
        <p:nvGraphicFramePr>
          <p:cNvPr id="230410" name="Object 10"/>
          <p:cNvGraphicFramePr>
            <a:graphicFrameLocks noChangeAspect="1"/>
          </p:cNvGraphicFramePr>
          <p:nvPr/>
        </p:nvGraphicFramePr>
        <p:xfrm>
          <a:off x="2667000" y="1758950"/>
          <a:ext cx="294640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08" name="Формула" r:id="rId3" imgW="1346040" imgH="228600" progId="Equation.3">
                  <p:embed/>
                </p:oleObj>
              </mc:Choice>
              <mc:Fallback>
                <p:oleObj name="Формула" r:id="rId3" imgW="1346040" imgH="2286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1758950"/>
                        <a:ext cx="2946400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0411" name="AutoShape 11"/>
          <p:cNvSpPr>
            <a:spLocks noChangeArrowheads="1"/>
          </p:cNvSpPr>
          <p:nvPr/>
        </p:nvSpPr>
        <p:spPr bwMode="auto">
          <a:xfrm>
            <a:off x="2533650" y="1762125"/>
            <a:ext cx="3162300" cy="485775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0416" name="Rectangle 16"/>
          <p:cNvSpPr>
            <a:spLocks noChangeArrowheads="1"/>
          </p:cNvSpPr>
          <p:nvPr/>
        </p:nvSpPr>
        <p:spPr bwMode="auto">
          <a:xfrm>
            <a:off x="5770563" y="1771650"/>
            <a:ext cx="557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0">
                <a:solidFill>
                  <a:schemeClr val="tx2"/>
                </a:solidFill>
              </a:rPr>
              <a:t>(2)</a:t>
            </a:r>
          </a:p>
        </p:txBody>
      </p:sp>
      <p:sp>
        <p:nvSpPr>
          <p:cNvPr id="230417" name="Rectangle 17"/>
          <p:cNvSpPr>
            <a:spLocks noChangeArrowheads="1"/>
          </p:cNvSpPr>
          <p:nvPr/>
        </p:nvSpPr>
        <p:spPr bwMode="auto">
          <a:xfrm>
            <a:off x="609600" y="3370263"/>
            <a:ext cx="7953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Заменим в формуле </a:t>
            </a:r>
            <a:r>
              <a:rPr lang="ru-RU" altLang="ru-RU" sz="2400" b="0">
                <a:solidFill>
                  <a:schemeClr val="tx2"/>
                </a:solidFill>
              </a:rPr>
              <a:t>(2)</a:t>
            </a:r>
            <a:r>
              <a:rPr lang="ru-RU" altLang="ru-RU" b="0" i="0">
                <a:solidFill>
                  <a:schemeClr val="tx1"/>
                </a:solidFill>
              </a:rPr>
              <a:t> </a:t>
            </a:r>
            <a:r>
              <a:rPr lang="en-US" altLang="ru-RU" b="0" i="0">
                <a:solidFill>
                  <a:schemeClr val="tx1"/>
                </a:solidFill>
              </a:rPr>
              <a:t> </a:t>
            </a:r>
            <a:r>
              <a:rPr lang="en-US" altLang="ru-RU" sz="2400" b="0"/>
              <a:t>y</a:t>
            </a:r>
            <a:r>
              <a:rPr lang="ru-RU" altLang="ru-RU" b="0" i="0">
                <a:solidFill>
                  <a:schemeClr val="tx1"/>
                </a:solidFill>
              </a:rPr>
              <a:t> на</a:t>
            </a:r>
            <a:r>
              <a:rPr lang="en-US" altLang="ru-RU" b="0" i="0">
                <a:solidFill>
                  <a:schemeClr val="tx1"/>
                </a:solidFill>
              </a:rPr>
              <a:t> </a:t>
            </a:r>
            <a:r>
              <a:rPr lang="en-US" altLang="ru-RU" sz="2400" b="0"/>
              <a:t>– y</a:t>
            </a:r>
            <a:r>
              <a:rPr lang="ru-RU" altLang="ru-RU" b="0" i="0">
                <a:solidFill>
                  <a:schemeClr val="tx1"/>
                </a:solidFill>
              </a:rPr>
              <a:t>:</a:t>
            </a:r>
            <a:endParaRPr lang="en-US" altLang="ru-RU" b="0" i="0">
              <a:solidFill>
                <a:schemeClr val="tx1"/>
              </a:solidFill>
            </a:endParaRPr>
          </a:p>
        </p:txBody>
      </p:sp>
      <p:graphicFrame>
        <p:nvGraphicFramePr>
          <p:cNvPr id="230419" name="Object 19"/>
          <p:cNvGraphicFramePr>
            <a:graphicFrameLocks noChangeAspect="1"/>
          </p:cNvGraphicFramePr>
          <p:nvPr/>
        </p:nvGraphicFramePr>
        <p:xfrm>
          <a:off x="817563" y="3873500"/>
          <a:ext cx="3863975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09" name="Формула" r:id="rId5" imgW="1765080" imgH="228600" progId="Equation.3">
                  <p:embed/>
                </p:oleObj>
              </mc:Choice>
              <mc:Fallback>
                <p:oleObj name="Формула" r:id="rId5" imgW="1765080" imgH="2286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563" y="3873500"/>
                        <a:ext cx="3863975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0420" name="Object 20"/>
          <p:cNvGraphicFramePr>
            <a:graphicFrameLocks noChangeAspect="1"/>
          </p:cNvGraphicFramePr>
          <p:nvPr/>
        </p:nvGraphicFramePr>
        <p:xfrm>
          <a:off x="4711700" y="3981450"/>
          <a:ext cx="417513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10" name="Формула" r:id="rId7" imgW="190440" imgH="152280" progId="Equation.3">
                  <p:embed/>
                </p:oleObj>
              </mc:Choice>
              <mc:Fallback>
                <p:oleObj name="Формула" r:id="rId7" imgW="190440" imgH="15228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1700" y="3981450"/>
                        <a:ext cx="417513" cy="320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0421" name="Object 21"/>
          <p:cNvGraphicFramePr>
            <a:graphicFrameLocks noChangeAspect="1"/>
          </p:cNvGraphicFramePr>
          <p:nvPr/>
        </p:nvGraphicFramePr>
        <p:xfrm>
          <a:off x="5187950" y="3883025"/>
          <a:ext cx="3084513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11" name="Формула" r:id="rId9" imgW="1409400" imgH="228600" progId="Equation.3">
                  <p:embed/>
                </p:oleObj>
              </mc:Choice>
              <mc:Fallback>
                <p:oleObj name="Формула" r:id="rId9" imgW="1409400" imgH="2286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7950" y="3883025"/>
                        <a:ext cx="3084513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0422" name="Rectangle 22"/>
          <p:cNvSpPr>
            <a:spLocks noChangeArrowheads="1"/>
          </p:cNvSpPr>
          <p:nvPr/>
        </p:nvSpPr>
        <p:spPr bwMode="auto">
          <a:xfrm>
            <a:off x="8247063" y="3895725"/>
            <a:ext cx="557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0">
                <a:solidFill>
                  <a:schemeClr val="tx2"/>
                </a:solidFill>
              </a:rPr>
              <a:t>(3)</a:t>
            </a:r>
          </a:p>
        </p:txBody>
      </p:sp>
      <p:sp>
        <p:nvSpPr>
          <p:cNvPr id="230423" name="Rectangle 23"/>
          <p:cNvSpPr>
            <a:spLocks noChangeArrowheads="1"/>
          </p:cNvSpPr>
          <p:nvPr/>
        </p:nvSpPr>
        <p:spPr bwMode="auto">
          <a:xfrm>
            <a:off x="695325" y="4379913"/>
            <a:ext cx="7953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Складывая и вычитая равенства </a:t>
            </a:r>
            <a:r>
              <a:rPr lang="ru-RU" altLang="ru-RU" sz="2400" b="0">
                <a:solidFill>
                  <a:schemeClr val="tx2"/>
                </a:solidFill>
              </a:rPr>
              <a:t>(2) </a:t>
            </a:r>
            <a:r>
              <a:rPr lang="ru-RU" altLang="ru-RU" b="0" i="0">
                <a:solidFill>
                  <a:schemeClr val="tx1"/>
                </a:solidFill>
              </a:rPr>
              <a:t>и </a:t>
            </a:r>
            <a:r>
              <a:rPr lang="ru-RU" altLang="ru-RU" sz="2400" b="0">
                <a:solidFill>
                  <a:schemeClr val="tx2"/>
                </a:solidFill>
              </a:rPr>
              <a:t>(3)</a:t>
            </a:r>
            <a:r>
              <a:rPr lang="ru-RU" altLang="ru-RU" b="0" i="0">
                <a:solidFill>
                  <a:schemeClr val="tx1"/>
                </a:solidFill>
              </a:rPr>
              <a:t> получим</a:t>
            </a:r>
            <a:r>
              <a:rPr lang="en-US" altLang="ru-RU" b="0" i="0">
                <a:solidFill>
                  <a:schemeClr val="tx1"/>
                </a:solidFill>
              </a:rPr>
              <a:t> </a:t>
            </a:r>
            <a:r>
              <a:rPr lang="ru-RU" altLang="ru-RU" b="0" i="0">
                <a:solidFill>
                  <a:schemeClr val="tx1"/>
                </a:solidFill>
              </a:rPr>
              <a:t>:</a:t>
            </a:r>
            <a:endParaRPr lang="en-US" altLang="ru-RU" b="0" i="0">
              <a:solidFill>
                <a:schemeClr val="tx1"/>
              </a:solidFill>
            </a:endParaRPr>
          </a:p>
        </p:txBody>
      </p:sp>
      <p:graphicFrame>
        <p:nvGraphicFramePr>
          <p:cNvPr id="230424" name="Object 24"/>
          <p:cNvGraphicFramePr>
            <a:graphicFrameLocks noChangeAspect="1"/>
          </p:cNvGraphicFramePr>
          <p:nvPr/>
        </p:nvGraphicFramePr>
        <p:xfrm>
          <a:off x="1260475" y="5187950"/>
          <a:ext cx="2501900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12" name="Формула" r:id="rId11" imgW="1143000" imgH="419040" progId="Equation.3">
                  <p:embed/>
                </p:oleObj>
              </mc:Choice>
              <mc:Fallback>
                <p:oleObj name="Формула" r:id="rId11" imgW="1143000" imgH="41904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0475" y="5187950"/>
                        <a:ext cx="2501900" cy="882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0425" name="Object 25"/>
          <p:cNvGraphicFramePr>
            <a:graphicFrameLocks noChangeAspect="1"/>
          </p:cNvGraphicFramePr>
          <p:nvPr/>
        </p:nvGraphicFramePr>
        <p:xfrm>
          <a:off x="4478338" y="5121275"/>
          <a:ext cx="2390775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13" name="Формула" r:id="rId13" imgW="1091880" imgH="419040" progId="Equation.3">
                  <p:embed/>
                </p:oleObj>
              </mc:Choice>
              <mc:Fallback>
                <p:oleObj name="Формула" r:id="rId13" imgW="1091880" imgH="41904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8338" y="5121275"/>
                        <a:ext cx="2390775" cy="882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0426" name="AutoShape 26"/>
          <p:cNvSpPr>
            <a:spLocks noChangeArrowheads="1"/>
          </p:cNvSpPr>
          <p:nvPr/>
        </p:nvSpPr>
        <p:spPr bwMode="auto">
          <a:xfrm>
            <a:off x="1085850" y="5038725"/>
            <a:ext cx="6019800" cy="11811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0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0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0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0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0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30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30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0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0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0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0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0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0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0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0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3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0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0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0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0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0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0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autoUpdateAnimBg="0"/>
      <p:bldP spid="230404" grpId="0" autoUpdateAnimBg="0"/>
      <p:bldP spid="230416" grpId="0" autoUpdateAnimBg="0"/>
      <p:bldP spid="230417" grpId="0" autoUpdateAnimBg="0"/>
      <p:bldP spid="230422" grpId="0" autoUpdateAnimBg="0"/>
      <p:bldP spid="23042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1026"/>
          <p:cNvSpPr>
            <a:spLocks noGrp="1" noChangeArrowheads="1"/>
          </p:cNvSpPr>
          <p:nvPr>
            <p:ph type="title" sz="quarter"/>
          </p:nvPr>
        </p:nvSpPr>
        <p:spPr>
          <a:xfrm>
            <a:off x="628650" y="277813"/>
            <a:ext cx="8067675" cy="931862"/>
          </a:xfrm>
        </p:spPr>
        <p:txBody>
          <a:bodyPr/>
          <a:lstStyle/>
          <a:p>
            <a:r>
              <a:rPr lang="ru-RU" altLang="ru-RU" sz="3200">
                <a:latin typeface="Comic Sans MS" panose="030F0702030302020204" pitchFamily="66" charset="0"/>
              </a:rPr>
              <a:t>Показательная форма комплексного числа</a:t>
            </a:r>
          </a:p>
        </p:txBody>
      </p:sp>
      <p:sp>
        <p:nvSpPr>
          <p:cNvPr id="231427" name="Rectangle 1027"/>
          <p:cNvSpPr>
            <a:spLocks noChangeArrowheads="1"/>
          </p:cNvSpPr>
          <p:nvPr/>
        </p:nvSpPr>
        <p:spPr bwMode="auto">
          <a:xfrm>
            <a:off x="609600" y="1255713"/>
            <a:ext cx="7953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Представим комплексное число </a:t>
            </a:r>
            <a:r>
              <a:rPr lang="en-US" altLang="ru-RU" sz="2400" b="0"/>
              <a:t>z</a:t>
            </a:r>
            <a:r>
              <a:rPr lang="ru-RU" altLang="ru-RU" b="0" i="0">
                <a:solidFill>
                  <a:schemeClr val="tx1"/>
                </a:solidFill>
              </a:rPr>
              <a:t> в тригонометрической форме:: </a:t>
            </a:r>
            <a:endParaRPr lang="en-US" altLang="ru-RU" b="0" i="0">
              <a:solidFill>
                <a:schemeClr val="tx1"/>
              </a:solidFill>
            </a:endParaRPr>
          </a:p>
        </p:txBody>
      </p:sp>
      <p:sp>
        <p:nvSpPr>
          <p:cNvPr id="231428" name="Rectangle 1028"/>
          <p:cNvSpPr>
            <a:spLocks noChangeArrowheads="1"/>
          </p:cNvSpPr>
          <p:nvPr/>
        </p:nvSpPr>
        <p:spPr bwMode="auto">
          <a:xfrm>
            <a:off x="609600" y="2055813"/>
            <a:ext cx="79533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По формуле Эйлера:</a:t>
            </a:r>
            <a:endParaRPr lang="en-US" altLang="ru-RU" b="0" i="0">
              <a:solidFill>
                <a:schemeClr val="tx1"/>
              </a:solidFill>
            </a:endParaRPr>
          </a:p>
        </p:txBody>
      </p:sp>
      <p:sp>
        <p:nvSpPr>
          <p:cNvPr id="231432" name="Rectangle 1032"/>
          <p:cNvSpPr>
            <a:spLocks noChangeArrowheads="1"/>
          </p:cNvSpPr>
          <p:nvPr/>
        </p:nvSpPr>
        <p:spPr bwMode="auto">
          <a:xfrm>
            <a:off x="609600" y="2513013"/>
            <a:ext cx="7953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Следовательно, всякое комплексное число можно представить в </a:t>
            </a:r>
            <a:r>
              <a:rPr lang="ru-RU" altLang="ru-RU">
                <a:solidFill>
                  <a:schemeClr val="tx1"/>
                </a:solidFill>
              </a:rPr>
              <a:t>показательной форме</a:t>
            </a:r>
            <a:r>
              <a:rPr lang="ru-RU" altLang="ru-RU" b="0" i="0">
                <a:solidFill>
                  <a:schemeClr val="tx1"/>
                </a:solidFill>
              </a:rPr>
              <a:t>:</a:t>
            </a:r>
            <a:endParaRPr lang="en-US" altLang="ru-RU" b="0" i="0">
              <a:solidFill>
                <a:schemeClr val="tx1"/>
              </a:solidFill>
            </a:endParaRPr>
          </a:p>
        </p:txBody>
      </p:sp>
      <p:sp>
        <p:nvSpPr>
          <p:cNvPr id="231437" name="Rectangle 1037"/>
          <p:cNvSpPr>
            <a:spLocks noChangeArrowheads="1"/>
          </p:cNvSpPr>
          <p:nvPr/>
        </p:nvSpPr>
        <p:spPr bwMode="auto">
          <a:xfrm>
            <a:off x="571500" y="3875088"/>
            <a:ext cx="79533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 u="sng">
                <a:solidFill>
                  <a:schemeClr val="tx1"/>
                </a:solidFill>
              </a:rPr>
              <a:t>Действия над комплексными числами в показательной форме</a:t>
            </a:r>
            <a:r>
              <a:rPr lang="ru-RU" altLang="ru-RU" b="0" i="0">
                <a:solidFill>
                  <a:schemeClr val="tx1"/>
                </a:solidFill>
              </a:rPr>
              <a:t>:</a:t>
            </a:r>
            <a:endParaRPr lang="en-US" altLang="ru-RU" b="0" i="0">
              <a:solidFill>
                <a:schemeClr val="tx1"/>
              </a:solidFill>
            </a:endParaRPr>
          </a:p>
        </p:txBody>
      </p:sp>
      <p:sp>
        <p:nvSpPr>
          <p:cNvPr id="231440" name="AutoShape 1040"/>
          <p:cNvSpPr>
            <a:spLocks noChangeArrowheads="1"/>
          </p:cNvSpPr>
          <p:nvPr/>
        </p:nvSpPr>
        <p:spPr bwMode="auto">
          <a:xfrm>
            <a:off x="3543300" y="3171825"/>
            <a:ext cx="1495425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31441" name="Object 1041"/>
          <p:cNvGraphicFramePr>
            <a:graphicFrameLocks noChangeAspect="1"/>
          </p:cNvGraphicFramePr>
          <p:nvPr/>
        </p:nvGraphicFramePr>
        <p:xfrm>
          <a:off x="2609850" y="1643063"/>
          <a:ext cx="2887663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70" name="Формула" r:id="rId3" imgW="1320480" imgH="203040" progId="Equation.3">
                  <p:embed/>
                </p:oleObj>
              </mc:Choice>
              <mc:Fallback>
                <p:oleObj name="Формула" r:id="rId3" imgW="1320480" imgH="203040" progId="Equation.3">
                  <p:embed/>
                  <p:pic>
                    <p:nvPicPr>
                      <p:cNvPr id="0" name="Object 10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9850" y="1643063"/>
                        <a:ext cx="2887663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442" name="Object 1042"/>
          <p:cNvGraphicFramePr>
            <a:graphicFrameLocks noChangeAspect="1"/>
          </p:cNvGraphicFramePr>
          <p:nvPr/>
        </p:nvGraphicFramePr>
        <p:xfrm>
          <a:off x="3384550" y="2035175"/>
          <a:ext cx="286385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71" name="Формула" r:id="rId5" imgW="1307880" imgH="228600" progId="Equation.3">
                  <p:embed/>
                </p:oleObj>
              </mc:Choice>
              <mc:Fallback>
                <p:oleObj name="Формула" r:id="rId5" imgW="1307880" imgH="228600" progId="Equation.3">
                  <p:embed/>
                  <p:pic>
                    <p:nvPicPr>
                      <p:cNvPr id="0" name="Object 10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4550" y="2035175"/>
                        <a:ext cx="2863850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443" name="Object 1043"/>
          <p:cNvGraphicFramePr>
            <a:graphicFrameLocks noChangeAspect="1"/>
          </p:cNvGraphicFramePr>
          <p:nvPr/>
        </p:nvGraphicFramePr>
        <p:xfrm>
          <a:off x="3592513" y="3233738"/>
          <a:ext cx="1362075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72" name="Формула" r:id="rId7" imgW="622080" imgH="203040" progId="Equation.3">
                  <p:embed/>
                </p:oleObj>
              </mc:Choice>
              <mc:Fallback>
                <p:oleObj name="Формула" r:id="rId7" imgW="622080" imgH="203040" progId="Equation.3">
                  <p:embed/>
                  <p:pic>
                    <p:nvPicPr>
                      <p:cNvPr id="0" name="Object 10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2513" y="3233738"/>
                        <a:ext cx="1362075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1444" name="Rectangle 1044"/>
          <p:cNvSpPr>
            <a:spLocks noChangeArrowheads="1"/>
          </p:cNvSpPr>
          <p:nvPr/>
        </p:nvSpPr>
        <p:spPr bwMode="auto">
          <a:xfrm>
            <a:off x="628650" y="4379913"/>
            <a:ext cx="1847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Пусть имеем:</a:t>
            </a:r>
            <a:endParaRPr lang="en-US" altLang="ru-RU" b="0" i="0">
              <a:solidFill>
                <a:schemeClr val="tx1"/>
              </a:solidFill>
            </a:endParaRPr>
          </a:p>
        </p:txBody>
      </p:sp>
      <p:graphicFrame>
        <p:nvGraphicFramePr>
          <p:cNvPr id="231445" name="Object 1045"/>
          <p:cNvGraphicFramePr>
            <a:graphicFrameLocks noChangeAspect="1"/>
          </p:cNvGraphicFramePr>
          <p:nvPr/>
        </p:nvGraphicFramePr>
        <p:xfrm>
          <a:off x="2378075" y="4308475"/>
          <a:ext cx="1639888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73" name="Формула" r:id="rId9" imgW="749160" imgH="241200" progId="Equation.3">
                  <p:embed/>
                </p:oleObj>
              </mc:Choice>
              <mc:Fallback>
                <p:oleObj name="Формула" r:id="rId9" imgW="749160" imgH="241200" progId="Equation.3">
                  <p:embed/>
                  <p:pic>
                    <p:nvPicPr>
                      <p:cNvPr id="0" name="Object 10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8075" y="4308475"/>
                        <a:ext cx="1639888" cy="506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446" name="Object 1046"/>
          <p:cNvGraphicFramePr>
            <a:graphicFrameLocks noChangeAspect="1"/>
          </p:cNvGraphicFramePr>
          <p:nvPr/>
        </p:nvGraphicFramePr>
        <p:xfrm>
          <a:off x="4151313" y="4298950"/>
          <a:ext cx="1752600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74" name="Формула" r:id="rId11" imgW="799920" imgH="241200" progId="Equation.3">
                  <p:embed/>
                </p:oleObj>
              </mc:Choice>
              <mc:Fallback>
                <p:oleObj name="Формула" r:id="rId11" imgW="799920" imgH="241200" progId="Equation.3">
                  <p:embed/>
                  <p:pic>
                    <p:nvPicPr>
                      <p:cNvPr id="0" name="Object 10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1313" y="4298950"/>
                        <a:ext cx="1752600" cy="506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1447" name="Rectangle 1047"/>
          <p:cNvSpPr>
            <a:spLocks noChangeArrowheads="1"/>
          </p:cNvSpPr>
          <p:nvPr/>
        </p:nvSpPr>
        <p:spPr bwMode="auto">
          <a:xfrm>
            <a:off x="5962650" y="4389438"/>
            <a:ext cx="1847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Тогда:</a:t>
            </a:r>
            <a:endParaRPr lang="en-US" altLang="ru-RU" b="0" i="0">
              <a:solidFill>
                <a:schemeClr val="tx1"/>
              </a:solidFill>
            </a:endParaRPr>
          </a:p>
        </p:txBody>
      </p:sp>
      <p:graphicFrame>
        <p:nvGraphicFramePr>
          <p:cNvPr id="231448" name="Object 1048"/>
          <p:cNvGraphicFramePr>
            <a:graphicFrameLocks noChangeAspect="1"/>
          </p:cNvGraphicFramePr>
          <p:nvPr/>
        </p:nvGraphicFramePr>
        <p:xfrm>
          <a:off x="701675" y="5108575"/>
          <a:ext cx="3403600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75" name="Формула" r:id="rId13" imgW="1396800" imgH="241200" progId="Equation.3">
                  <p:embed/>
                </p:oleObj>
              </mc:Choice>
              <mc:Fallback>
                <p:oleObj name="Формула" r:id="rId13" imgW="1396800" imgH="241200" progId="Equation.3">
                  <p:embed/>
                  <p:pic>
                    <p:nvPicPr>
                      <p:cNvPr id="0" name="Object 1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675" y="5108575"/>
                        <a:ext cx="3403600" cy="563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449" name="Object 1049"/>
          <p:cNvGraphicFramePr>
            <a:graphicFrameLocks noChangeAspect="1"/>
          </p:cNvGraphicFramePr>
          <p:nvPr/>
        </p:nvGraphicFramePr>
        <p:xfrm>
          <a:off x="687388" y="5746750"/>
          <a:ext cx="2316162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76" name="Формула" r:id="rId15" imgW="1002960" imgH="431640" progId="Equation.3">
                  <p:embed/>
                </p:oleObj>
              </mc:Choice>
              <mc:Fallback>
                <p:oleObj name="Формула" r:id="rId15" imgW="1002960" imgH="431640" progId="Equation.3">
                  <p:embed/>
                  <p:pic>
                    <p:nvPicPr>
                      <p:cNvPr id="0" name="Object 1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388" y="5746750"/>
                        <a:ext cx="2316162" cy="955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450" name="Object 1050"/>
          <p:cNvGraphicFramePr>
            <a:graphicFrameLocks noChangeAspect="1"/>
          </p:cNvGraphicFramePr>
          <p:nvPr/>
        </p:nvGraphicFramePr>
        <p:xfrm>
          <a:off x="5219700" y="5145088"/>
          <a:ext cx="1862138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77" name="Формула" r:id="rId17" imgW="850680" imgH="215640" progId="Equation.3">
                  <p:embed/>
                </p:oleObj>
              </mc:Choice>
              <mc:Fallback>
                <p:oleObj name="Формула" r:id="rId17" imgW="850680" imgH="215640" progId="Equation.3">
                  <p:embed/>
                  <p:pic>
                    <p:nvPicPr>
                      <p:cNvPr id="0" name="Object 1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5145088"/>
                        <a:ext cx="1862138" cy="452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451" name="Object 1051"/>
          <p:cNvGraphicFramePr>
            <a:graphicFrameLocks noChangeAspect="1"/>
          </p:cNvGraphicFramePr>
          <p:nvPr/>
        </p:nvGraphicFramePr>
        <p:xfrm>
          <a:off x="5165725" y="5953125"/>
          <a:ext cx="2446338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78" name="Формула" r:id="rId19" imgW="1117440" imgH="317160" progId="Equation.3">
                  <p:embed/>
                </p:oleObj>
              </mc:Choice>
              <mc:Fallback>
                <p:oleObj name="Формула" r:id="rId19" imgW="1117440" imgH="317160" progId="Equation.3">
                  <p:embed/>
                  <p:pic>
                    <p:nvPicPr>
                      <p:cNvPr id="0" name="Object 1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5725" y="5953125"/>
                        <a:ext cx="2446338" cy="665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1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1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1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31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1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1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31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1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1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1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1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31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3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1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1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1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1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3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1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31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1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1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1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1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1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1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7" grpId="0" autoUpdateAnimBg="0"/>
      <p:bldP spid="231428" grpId="0" autoUpdateAnimBg="0"/>
      <p:bldP spid="231432" grpId="0" autoUpdateAnimBg="0"/>
      <p:bldP spid="231437" grpId="0" autoUpdateAnimBg="0"/>
      <p:bldP spid="231444" grpId="0" autoUpdateAnimBg="0"/>
      <p:bldP spid="23144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628650" y="357188"/>
            <a:ext cx="8067675" cy="633412"/>
          </a:xfrm>
        </p:spPr>
        <p:txBody>
          <a:bodyPr/>
          <a:lstStyle/>
          <a:p>
            <a:r>
              <a:rPr lang="ru-RU" altLang="ru-RU">
                <a:latin typeface="Comic Sans MS" panose="030F0702030302020204" pitchFamily="66" charset="0"/>
              </a:rPr>
              <a:t>Комплексные числа</a:t>
            </a:r>
          </a:p>
        </p:txBody>
      </p:sp>
      <p:sp>
        <p:nvSpPr>
          <p:cNvPr id="5125" name="Rectangle 5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z="2800">
                <a:latin typeface="Comic Sans MS" panose="030F0702030302020204" pitchFamily="66" charset="0"/>
              </a:rPr>
              <a:t>Основные понятия</a:t>
            </a:r>
          </a:p>
          <a:p>
            <a:r>
              <a:rPr lang="ru-RU" altLang="ru-RU" sz="2800">
                <a:latin typeface="Comic Sans MS" panose="030F0702030302020204" pitchFamily="66" charset="0"/>
              </a:rPr>
              <a:t>Геометрическое изображение комплексных чисел</a:t>
            </a:r>
          </a:p>
          <a:p>
            <a:r>
              <a:rPr lang="ru-RU" altLang="ru-RU" sz="2800">
                <a:latin typeface="Comic Sans MS" panose="030F0702030302020204" pitchFamily="66" charset="0"/>
              </a:rPr>
              <a:t>Тригонометрическая форма записи комплексных чисел</a:t>
            </a:r>
            <a:endParaRPr lang="en-US" altLang="ru-RU" sz="2800">
              <a:latin typeface="Comic Sans MS" panose="030F0702030302020204" pitchFamily="66" charset="0"/>
            </a:endParaRPr>
          </a:p>
          <a:p>
            <a:r>
              <a:rPr lang="ru-RU" altLang="ru-RU" sz="2800">
                <a:latin typeface="Comic Sans MS" panose="030F0702030302020204" pitchFamily="66" charset="0"/>
              </a:rPr>
              <a:t>Действия над комплексными числами</a:t>
            </a:r>
            <a:endParaRPr lang="en-US" altLang="ru-RU" sz="2800">
              <a:latin typeface="Comic Sans MS" panose="030F0702030302020204" pitchFamily="66" charset="0"/>
            </a:endParaRPr>
          </a:p>
          <a:p>
            <a:r>
              <a:rPr lang="ru-RU" altLang="ru-RU" sz="2800">
                <a:latin typeface="Comic Sans MS" panose="030F0702030302020204" pitchFamily="66" charset="0"/>
              </a:rPr>
              <a:t>Показательная форма комплексного числа</a:t>
            </a:r>
            <a:endParaRPr lang="en-US" altLang="ru-RU" sz="28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1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628650" y="544513"/>
            <a:ext cx="8067675" cy="665162"/>
          </a:xfrm>
        </p:spPr>
        <p:txBody>
          <a:bodyPr/>
          <a:lstStyle/>
          <a:p>
            <a:r>
              <a:rPr lang="ru-RU" altLang="ru-RU" sz="3200">
                <a:latin typeface="Comic Sans MS" panose="030F0702030302020204" pitchFamily="66" charset="0"/>
              </a:rPr>
              <a:t>Основные понятия</a:t>
            </a:r>
          </a:p>
        </p:txBody>
      </p:sp>
      <p:sp>
        <p:nvSpPr>
          <p:cNvPr id="196612" name="Rectangle 4"/>
          <p:cNvSpPr>
            <a:spLocks noChangeArrowheads="1"/>
          </p:cNvSpPr>
          <p:nvPr/>
        </p:nvSpPr>
        <p:spPr bwMode="auto">
          <a:xfrm>
            <a:off x="619125" y="1246188"/>
            <a:ext cx="8353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>
                <a:solidFill>
                  <a:schemeClr val="tx1"/>
                </a:solidFill>
              </a:rPr>
              <a:t>Комплексным числом</a:t>
            </a:r>
            <a:r>
              <a:rPr lang="ru-RU" altLang="ru-RU" b="0" i="0">
                <a:solidFill>
                  <a:schemeClr val="tx1"/>
                </a:solidFill>
              </a:rPr>
              <a:t>  </a:t>
            </a:r>
            <a:r>
              <a:rPr lang="en-US" altLang="ru-RU" sz="2400" b="0" i="0"/>
              <a:t>z</a:t>
            </a:r>
            <a:r>
              <a:rPr lang="ru-RU" altLang="ru-RU" b="0" i="0">
                <a:solidFill>
                  <a:schemeClr val="tx1"/>
                </a:solidFill>
              </a:rPr>
              <a:t> называют выражение:</a:t>
            </a:r>
            <a:endParaRPr lang="en-US" altLang="ru-RU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196657" name="Object 49"/>
          <p:cNvGraphicFramePr>
            <a:graphicFrameLocks noChangeAspect="1"/>
          </p:cNvGraphicFramePr>
          <p:nvPr/>
        </p:nvGraphicFramePr>
        <p:xfrm>
          <a:off x="3192463" y="1665288"/>
          <a:ext cx="1963737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83" name="Формула" r:id="rId3" imgW="761760" imgH="190440" progId="Equation.3">
                  <p:embed/>
                </p:oleObj>
              </mc:Choice>
              <mc:Fallback>
                <p:oleObj name="Формула" r:id="rId3" imgW="761760" imgH="190440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2463" y="1665288"/>
                        <a:ext cx="1963737" cy="471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6659" name="Rectangle 51"/>
          <p:cNvSpPr>
            <a:spLocks noChangeArrowheads="1"/>
          </p:cNvSpPr>
          <p:nvPr/>
        </p:nvSpPr>
        <p:spPr bwMode="auto">
          <a:xfrm>
            <a:off x="590550" y="2036763"/>
            <a:ext cx="74009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где </a:t>
            </a:r>
            <a:r>
              <a:rPr lang="ru-RU" altLang="ru-RU" sz="2400" b="0"/>
              <a:t>а</a:t>
            </a:r>
            <a:r>
              <a:rPr lang="ru-RU" altLang="ru-RU" b="0" i="0">
                <a:solidFill>
                  <a:schemeClr val="tx1"/>
                </a:solidFill>
              </a:rPr>
              <a:t> и </a:t>
            </a:r>
            <a:r>
              <a:rPr lang="en-US" altLang="ru-RU" sz="2400" b="0"/>
              <a:t>b</a:t>
            </a:r>
            <a:r>
              <a:rPr lang="ru-RU" altLang="ru-RU" b="0" i="0">
                <a:solidFill>
                  <a:schemeClr val="tx1"/>
                </a:solidFill>
              </a:rPr>
              <a:t> – действительные числа, </a:t>
            </a:r>
            <a:r>
              <a:rPr lang="en-US" altLang="ru-RU" sz="2400"/>
              <a:t>i</a:t>
            </a:r>
            <a:r>
              <a:rPr lang="ru-RU" altLang="ru-RU" sz="2400">
                <a:solidFill>
                  <a:srgbClr val="993300"/>
                </a:solidFill>
              </a:rPr>
              <a:t> </a:t>
            </a:r>
            <a:r>
              <a:rPr lang="ru-RU" altLang="ru-RU" b="0" i="0">
                <a:solidFill>
                  <a:schemeClr val="tx1"/>
                </a:solidFill>
              </a:rPr>
              <a:t>– </a:t>
            </a:r>
            <a:r>
              <a:rPr lang="ru-RU" altLang="ru-RU">
                <a:solidFill>
                  <a:schemeClr val="tx1"/>
                </a:solidFill>
              </a:rPr>
              <a:t>мнимая единица</a:t>
            </a:r>
            <a:r>
              <a:rPr lang="ru-RU" altLang="ru-RU" b="0" i="0">
                <a:solidFill>
                  <a:schemeClr val="tx1"/>
                </a:solidFill>
              </a:rPr>
              <a:t>, определяемая равенством:</a:t>
            </a:r>
            <a:endParaRPr lang="en-US" altLang="ru-RU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196660" name="Object 52"/>
          <p:cNvGraphicFramePr>
            <a:graphicFrameLocks noChangeAspect="1"/>
          </p:cNvGraphicFramePr>
          <p:nvPr/>
        </p:nvGraphicFramePr>
        <p:xfrm>
          <a:off x="2651125" y="4041775"/>
          <a:ext cx="2976563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84" name="Формула" r:id="rId5" imgW="1295280" imgH="203040" progId="Equation.3">
                  <p:embed/>
                </p:oleObj>
              </mc:Choice>
              <mc:Fallback>
                <p:oleObj name="Формула" r:id="rId5" imgW="1295280" imgH="20304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1125" y="4041775"/>
                        <a:ext cx="2976563" cy="449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6664" name="AutoShape 56"/>
          <p:cNvSpPr>
            <a:spLocks noChangeArrowheads="1"/>
          </p:cNvSpPr>
          <p:nvPr/>
        </p:nvSpPr>
        <p:spPr bwMode="auto">
          <a:xfrm>
            <a:off x="619125" y="1285875"/>
            <a:ext cx="7400925" cy="196215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96667" name="Object 59"/>
          <p:cNvGraphicFramePr>
            <a:graphicFrameLocks noChangeAspect="1"/>
          </p:cNvGraphicFramePr>
          <p:nvPr/>
        </p:nvGraphicFramePr>
        <p:xfrm>
          <a:off x="2717800" y="2708275"/>
          <a:ext cx="2722563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85" name="Формула" r:id="rId7" imgW="1130040" imgH="241200" progId="Equation.3">
                  <p:embed/>
                </p:oleObj>
              </mc:Choice>
              <mc:Fallback>
                <p:oleObj name="Формула" r:id="rId7" imgW="1130040" imgH="24120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7800" y="2708275"/>
                        <a:ext cx="2722563" cy="557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6668" name="Rectangle 60"/>
          <p:cNvSpPr>
            <a:spLocks noChangeArrowheads="1"/>
          </p:cNvSpPr>
          <p:nvPr/>
        </p:nvSpPr>
        <p:spPr bwMode="auto">
          <a:xfrm>
            <a:off x="619125" y="3255963"/>
            <a:ext cx="74009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 b="0"/>
              <a:t>а</a:t>
            </a:r>
            <a:r>
              <a:rPr lang="ru-RU" altLang="ru-RU" b="0" i="0">
                <a:solidFill>
                  <a:schemeClr val="tx1"/>
                </a:solidFill>
              </a:rPr>
              <a:t>  называется </a:t>
            </a:r>
            <a:r>
              <a:rPr lang="ru-RU" altLang="ru-RU">
                <a:solidFill>
                  <a:schemeClr val="tx1"/>
                </a:solidFill>
              </a:rPr>
              <a:t>действительной частью</a:t>
            </a:r>
            <a:r>
              <a:rPr lang="ru-RU" altLang="ru-RU" b="0" i="0">
                <a:solidFill>
                  <a:schemeClr val="tx1"/>
                </a:solidFill>
              </a:rPr>
              <a:t>  числа </a:t>
            </a:r>
            <a:r>
              <a:rPr lang="en-US" altLang="ru-RU" sz="2400" b="0" i="0"/>
              <a:t>z</a:t>
            </a:r>
            <a:r>
              <a:rPr lang="ru-RU" altLang="ru-RU" b="0" i="0">
                <a:solidFill>
                  <a:schemeClr val="tx1"/>
                </a:solidFill>
              </a:rPr>
              <a:t>,</a:t>
            </a:r>
          </a:p>
          <a:p>
            <a:r>
              <a:rPr lang="en-US" altLang="ru-RU" sz="2400" b="0"/>
              <a:t>b</a:t>
            </a:r>
            <a:r>
              <a:rPr lang="ru-RU" altLang="ru-RU" sz="2400">
                <a:solidFill>
                  <a:srgbClr val="993300"/>
                </a:solidFill>
              </a:rPr>
              <a:t> </a:t>
            </a:r>
            <a:r>
              <a:rPr lang="ru-RU" altLang="ru-RU" b="0" i="0">
                <a:solidFill>
                  <a:schemeClr val="tx1"/>
                </a:solidFill>
              </a:rPr>
              <a:t>– </a:t>
            </a:r>
            <a:r>
              <a:rPr lang="ru-RU" altLang="ru-RU">
                <a:solidFill>
                  <a:schemeClr val="tx1"/>
                </a:solidFill>
              </a:rPr>
              <a:t>мнимой частью</a:t>
            </a:r>
            <a:r>
              <a:rPr lang="ru-RU" altLang="ru-RU" b="0" i="0">
                <a:solidFill>
                  <a:schemeClr val="tx1"/>
                </a:solidFill>
              </a:rPr>
              <a:t>.  Их обозначают так:</a:t>
            </a:r>
            <a:endParaRPr lang="en-US" altLang="ru-RU" b="0" i="0">
              <a:solidFill>
                <a:schemeClr val="tx1"/>
              </a:solidFill>
            </a:endParaRPr>
          </a:p>
        </p:txBody>
      </p:sp>
      <p:sp>
        <p:nvSpPr>
          <p:cNvPr id="196669" name="Rectangle 61"/>
          <p:cNvSpPr>
            <a:spLocks noChangeArrowheads="1"/>
          </p:cNvSpPr>
          <p:nvPr/>
        </p:nvSpPr>
        <p:spPr bwMode="auto">
          <a:xfrm>
            <a:off x="590550" y="4398963"/>
            <a:ext cx="74009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Если </a:t>
            </a:r>
            <a:r>
              <a:rPr lang="ru-RU" altLang="ru-RU" sz="2400" b="0"/>
              <a:t>а = 0</a:t>
            </a:r>
            <a:r>
              <a:rPr lang="ru-RU" altLang="ru-RU" b="0" i="0">
                <a:solidFill>
                  <a:schemeClr val="tx1"/>
                </a:solidFill>
              </a:rPr>
              <a:t>, то число </a:t>
            </a:r>
            <a:r>
              <a:rPr lang="en-US" altLang="ru-RU" b="0" i="0">
                <a:solidFill>
                  <a:schemeClr val="tx1"/>
                </a:solidFill>
              </a:rPr>
              <a:t> </a:t>
            </a:r>
            <a:r>
              <a:rPr lang="en-US" altLang="ru-RU" sz="2400" b="0"/>
              <a:t>i b</a:t>
            </a:r>
            <a:r>
              <a:rPr lang="ru-RU" altLang="ru-RU" b="0" i="0">
                <a:solidFill>
                  <a:schemeClr val="tx1"/>
                </a:solidFill>
              </a:rPr>
              <a:t> называется </a:t>
            </a:r>
            <a:r>
              <a:rPr lang="ru-RU" altLang="ru-RU">
                <a:solidFill>
                  <a:schemeClr val="tx1"/>
                </a:solidFill>
              </a:rPr>
              <a:t>чисто мнимым</a:t>
            </a:r>
            <a:r>
              <a:rPr lang="ru-RU" altLang="ru-RU" b="0" i="0">
                <a:solidFill>
                  <a:schemeClr val="tx1"/>
                </a:solidFill>
              </a:rPr>
              <a:t>.</a:t>
            </a:r>
          </a:p>
          <a:p>
            <a:r>
              <a:rPr lang="ru-RU" altLang="ru-RU" b="0" i="0">
                <a:solidFill>
                  <a:schemeClr val="tx1"/>
                </a:solidFill>
              </a:rPr>
              <a:t>Если </a:t>
            </a:r>
            <a:r>
              <a:rPr lang="en-US" altLang="ru-RU" sz="2400" b="0"/>
              <a:t>b</a:t>
            </a:r>
            <a:r>
              <a:rPr lang="ru-RU" altLang="ru-RU" sz="2400" b="0"/>
              <a:t> = 0</a:t>
            </a:r>
            <a:r>
              <a:rPr lang="ru-RU" altLang="ru-RU" b="0" i="0">
                <a:solidFill>
                  <a:schemeClr val="tx1"/>
                </a:solidFill>
              </a:rPr>
              <a:t>, то получается действительное число </a:t>
            </a:r>
            <a:r>
              <a:rPr lang="ru-RU" altLang="ru-RU" sz="2400" b="0"/>
              <a:t>а</a:t>
            </a:r>
            <a:r>
              <a:rPr lang="ru-RU" altLang="ru-RU" b="0" i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96670" name="Rectangle 62"/>
          <p:cNvSpPr>
            <a:spLocks noChangeArrowheads="1"/>
          </p:cNvSpPr>
          <p:nvPr/>
        </p:nvSpPr>
        <p:spPr bwMode="auto">
          <a:xfrm>
            <a:off x="638175" y="5284788"/>
            <a:ext cx="77247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Два комплексных числа, отличающиеся только знаком мнимой части, называются </a:t>
            </a:r>
            <a:r>
              <a:rPr lang="ru-RU" altLang="ru-RU">
                <a:solidFill>
                  <a:schemeClr val="tx1"/>
                </a:solidFill>
              </a:rPr>
              <a:t>сопряженными</a:t>
            </a:r>
            <a:r>
              <a:rPr lang="ru-RU" altLang="ru-RU" b="0" i="0">
                <a:solidFill>
                  <a:schemeClr val="tx1"/>
                </a:solidFill>
              </a:rPr>
              <a:t>:</a:t>
            </a:r>
            <a:endParaRPr lang="en-US" altLang="ru-RU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196671" name="Object 63"/>
          <p:cNvGraphicFramePr>
            <a:graphicFrameLocks noChangeAspect="1"/>
          </p:cNvGraphicFramePr>
          <p:nvPr/>
        </p:nvGraphicFramePr>
        <p:xfrm>
          <a:off x="1516063" y="6065838"/>
          <a:ext cx="1963737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86" name="Формула" r:id="rId9" imgW="761760" imgH="190440" progId="Equation.3">
                  <p:embed/>
                </p:oleObj>
              </mc:Choice>
              <mc:Fallback>
                <p:oleObj name="Формула" r:id="rId9" imgW="761760" imgH="190440" progId="Equation.3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6063" y="6065838"/>
                        <a:ext cx="1963737" cy="471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6672" name="Object 64"/>
          <p:cNvGraphicFramePr>
            <a:graphicFrameLocks noChangeAspect="1"/>
          </p:cNvGraphicFramePr>
          <p:nvPr/>
        </p:nvGraphicFramePr>
        <p:xfrm>
          <a:off x="4135438" y="6065838"/>
          <a:ext cx="1963737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87" name="Формула" r:id="rId10" imgW="761760" imgH="190440" progId="Equation.3">
                  <p:embed/>
                </p:oleObj>
              </mc:Choice>
              <mc:Fallback>
                <p:oleObj name="Формула" r:id="rId10" imgW="761760" imgH="190440" progId="Equation.3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5438" y="6065838"/>
                        <a:ext cx="1963737" cy="471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6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6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6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6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6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6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6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6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96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6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6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96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96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6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6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6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6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2" grpId="0" autoUpdateAnimBg="0"/>
      <p:bldP spid="196659" grpId="0" autoUpdateAnimBg="0"/>
      <p:bldP spid="196668" grpId="0" autoUpdateAnimBg="0"/>
      <p:bldP spid="196669" grpId="0" autoUpdateAnimBg="0"/>
      <p:bldP spid="19667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1026"/>
          <p:cNvSpPr>
            <a:spLocks noGrp="1" noChangeArrowheads="1"/>
          </p:cNvSpPr>
          <p:nvPr>
            <p:ph type="title" sz="quarter"/>
          </p:nvPr>
        </p:nvSpPr>
        <p:spPr>
          <a:xfrm>
            <a:off x="628650" y="277813"/>
            <a:ext cx="8067675" cy="931862"/>
          </a:xfrm>
        </p:spPr>
        <p:txBody>
          <a:bodyPr/>
          <a:lstStyle/>
          <a:p>
            <a:r>
              <a:rPr lang="ru-RU" altLang="ru-RU" sz="3200">
                <a:latin typeface="Comic Sans MS" panose="030F0702030302020204" pitchFamily="66" charset="0"/>
              </a:rPr>
              <a:t>Геометрическое изображение комплексных чисел</a:t>
            </a:r>
          </a:p>
        </p:txBody>
      </p:sp>
      <p:grpSp>
        <p:nvGrpSpPr>
          <p:cNvPr id="220196" name="Group 1060"/>
          <p:cNvGrpSpPr>
            <a:grpSpLocks/>
          </p:cNvGrpSpPr>
          <p:nvPr/>
        </p:nvGrpSpPr>
        <p:grpSpPr bwMode="auto">
          <a:xfrm>
            <a:off x="619125" y="1246188"/>
            <a:ext cx="8353425" cy="822325"/>
            <a:chOff x="390" y="785"/>
            <a:chExt cx="5262" cy="518"/>
          </a:xfrm>
        </p:grpSpPr>
        <p:sp>
          <p:nvSpPr>
            <p:cNvPr id="220163" name="Rectangle 1027"/>
            <p:cNvSpPr>
              <a:spLocks noChangeArrowheads="1"/>
            </p:cNvSpPr>
            <p:nvPr/>
          </p:nvSpPr>
          <p:spPr bwMode="auto">
            <a:xfrm>
              <a:off x="390" y="785"/>
              <a:ext cx="5262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altLang="ru-RU" b="0" i="0">
                  <a:solidFill>
                    <a:schemeClr val="tx1"/>
                  </a:solidFill>
                </a:rPr>
                <a:t>Всякое комплексное число  </a:t>
              </a:r>
              <a:r>
                <a:rPr lang="ru-RU" altLang="ru-RU" sz="2400" b="0" i="0"/>
                <a:t> </a:t>
              </a:r>
              <a:r>
                <a:rPr lang="ru-RU" altLang="ru-RU" b="0" i="0">
                  <a:solidFill>
                    <a:schemeClr val="tx1"/>
                  </a:solidFill>
                </a:rPr>
                <a:t>                         можно изобразить на плоскости </a:t>
              </a:r>
              <a:r>
                <a:rPr lang="en-US" altLang="ru-RU" sz="2400" b="0"/>
                <a:t>XOY</a:t>
              </a:r>
              <a:r>
                <a:rPr lang="ru-RU" altLang="ru-RU" b="0" i="0">
                  <a:solidFill>
                    <a:schemeClr val="tx1"/>
                  </a:solidFill>
                </a:rPr>
                <a:t> в виде точки </a:t>
              </a:r>
              <a:r>
                <a:rPr lang="en-US" altLang="ru-RU" sz="2400" b="0"/>
                <a:t>A(a; b)</a:t>
              </a:r>
              <a:r>
                <a:rPr lang="ru-RU" altLang="ru-RU" sz="2400" b="0"/>
                <a:t>.</a:t>
              </a:r>
              <a:endParaRPr lang="en-US" altLang="ru-RU" sz="2400" b="0"/>
            </a:p>
          </p:txBody>
        </p:sp>
        <p:graphicFrame>
          <p:nvGraphicFramePr>
            <p:cNvPr id="220164" name="Object 1028"/>
            <p:cNvGraphicFramePr>
              <a:graphicFrameLocks noChangeAspect="1"/>
            </p:cNvGraphicFramePr>
            <p:nvPr/>
          </p:nvGraphicFramePr>
          <p:xfrm>
            <a:off x="2563" y="821"/>
            <a:ext cx="1050" cy="2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2452" name="Формула" r:id="rId3" imgW="761760" imgH="190440" progId="Equation.3">
                    <p:embed/>
                  </p:oleObj>
                </mc:Choice>
                <mc:Fallback>
                  <p:oleObj name="Формула" r:id="rId3" imgW="761760" imgH="190440" progId="Equation.3">
                    <p:embed/>
                    <p:pic>
                      <p:nvPicPr>
                        <p:cNvPr id="0" name="Object 10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63" y="821"/>
                          <a:ext cx="1050" cy="2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0165" name="Rectangle 1029"/>
          <p:cNvSpPr>
            <a:spLocks noChangeArrowheads="1"/>
          </p:cNvSpPr>
          <p:nvPr/>
        </p:nvSpPr>
        <p:spPr bwMode="auto">
          <a:xfrm>
            <a:off x="590550" y="2036763"/>
            <a:ext cx="7400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Плоскость, на которой изображаются комплексные числа, называют </a:t>
            </a:r>
            <a:r>
              <a:rPr lang="ru-RU" altLang="ru-RU">
                <a:solidFill>
                  <a:schemeClr val="tx1"/>
                </a:solidFill>
              </a:rPr>
              <a:t>плоскостью комплексной переменной</a:t>
            </a:r>
            <a:r>
              <a:rPr lang="ru-RU" altLang="ru-RU" b="0" i="0">
                <a:solidFill>
                  <a:schemeClr val="tx1"/>
                </a:solidFill>
              </a:rPr>
              <a:t>.</a:t>
            </a:r>
            <a:endParaRPr lang="en-US" altLang="ru-RU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20180" name="Group 1044"/>
          <p:cNvGrpSpPr>
            <a:grpSpLocks/>
          </p:cNvGrpSpPr>
          <p:nvPr/>
        </p:nvGrpSpPr>
        <p:grpSpPr bwMode="auto">
          <a:xfrm>
            <a:off x="742950" y="2659063"/>
            <a:ext cx="2511425" cy="1970087"/>
            <a:chOff x="468" y="1675"/>
            <a:chExt cx="1582" cy="1241"/>
          </a:xfrm>
        </p:grpSpPr>
        <p:sp>
          <p:nvSpPr>
            <p:cNvPr id="220175" name="Line 1039"/>
            <p:cNvSpPr>
              <a:spLocks noChangeShapeType="1"/>
            </p:cNvSpPr>
            <p:nvPr/>
          </p:nvSpPr>
          <p:spPr bwMode="auto">
            <a:xfrm>
              <a:off x="468" y="2556"/>
              <a:ext cx="1554" cy="0"/>
            </a:xfrm>
            <a:prstGeom prst="line">
              <a:avLst/>
            </a:prstGeom>
            <a:noFill/>
            <a:ln w="22225">
              <a:solidFill>
                <a:schemeClr val="tx2"/>
              </a:solidFill>
              <a:miter lim="800000"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20176" name="Line 1040"/>
            <p:cNvSpPr>
              <a:spLocks noChangeShapeType="1"/>
            </p:cNvSpPr>
            <p:nvPr/>
          </p:nvSpPr>
          <p:spPr bwMode="auto">
            <a:xfrm flipV="1">
              <a:off x="1188" y="1758"/>
              <a:ext cx="0" cy="1158"/>
            </a:xfrm>
            <a:prstGeom prst="line">
              <a:avLst/>
            </a:prstGeom>
            <a:noFill/>
            <a:ln w="22225">
              <a:solidFill>
                <a:schemeClr val="tx2"/>
              </a:solidFill>
              <a:miter lim="800000"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20177" name="Rectangle 1041"/>
            <p:cNvSpPr>
              <a:spLocks noChangeArrowheads="1"/>
            </p:cNvSpPr>
            <p:nvPr/>
          </p:nvSpPr>
          <p:spPr bwMode="auto">
            <a:xfrm>
              <a:off x="987" y="1675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ru-RU">
                  <a:solidFill>
                    <a:srgbClr val="993300"/>
                  </a:solidFill>
                </a:rPr>
                <a:t>y</a:t>
              </a:r>
              <a:endParaRPr lang="ru-RU" altLang="ru-RU">
                <a:solidFill>
                  <a:srgbClr val="993300"/>
                </a:solidFill>
              </a:endParaRPr>
            </a:p>
          </p:txBody>
        </p:sp>
        <p:sp>
          <p:nvSpPr>
            <p:cNvPr id="220178" name="Rectangle 1042"/>
            <p:cNvSpPr>
              <a:spLocks noChangeArrowheads="1"/>
            </p:cNvSpPr>
            <p:nvPr/>
          </p:nvSpPr>
          <p:spPr bwMode="auto">
            <a:xfrm>
              <a:off x="987" y="2539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>
                  <a:solidFill>
                    <a:srgbClr val="993300"/>
                  </a:solidFill>
                </a:rPr>
                <a:t>0</a:t>
              </a:r>
            </a:p>
          </p:txBody>
        </p:sp>
        <p:sp>
          <p:nvSpPr>
            <p:cNvPr id="220179" name="Rectangle 1043"/>
            <p:cNvSpPr>
              <a:spLocks noChangeArrowheads="1"/>
            </p:cNvSpPr>
            <p:nvPr/>
          </p:nvSpPr>
          <p:spPr bwMode="auto">
            <a:xfrm>
              <a:off x="1845" y="2545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altLang="ru-RU">
                  <a:solidFill>
                    <a:srgbClr val="993300"/>
                  </a:solidFill>
                </a:rPr>
                <a:t>х</a:t>
              </a:r>
            </a:p>
          </p:txBody>
        </p:sp>
      </p:grpSp>
      <p:sp>
        <p:nvSpPr>
          <p:cNvPr id="220181" name="Oval 1045"/>
          <p:cNvSpPr>
            <a:spLocks noChangeArrowheads="1"/>
          </p:cNvSpPr>
          <p:nvPr/>
        </p:nvSpPr>
        <p:spPr bwMode="auto">
          <a:xfrm>
            <a:off x="2676525" y="3406775"/>
            <a:ext cx="95250" cy="98425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20182" name="Rectangle 1046"/>
          <p:cNvSpPr>
            <a:spLocks noChangeArrowheads="1"/>
          </p:cNvSpPr>
          <p:nvPr/>
        </p:nvSpPr>
        <p:spPr bwMode="auto">
          <a:xfrm>
            <a:off x="2419350" y="3063875"/>
            <a:ext cx="908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1800"/>
              <a:t>A(a; b)</a:t>
            </a:r>
            <a:endParaRPr lang="ru-RU" altLang="ru-RU" sz="1800"/>
          </a:p>
        </p:txBody>
      </p:sp>
      <p:grpSp>
        <p:nvGrpSpPr>
          <p:cNvPr id="220186" name="Group 1050"/>
          <p:cNvGrpSpPr>
            <a:grpSpLocks/>
          </p:cNvGrpSpPr>
          <p:nvPr/>
        </p:nvGrpSpPr>
        <p:grpSpPr bwMode="auto">
          <a:xfrm>
            <a:off x="847725" y="2933700"/>
            <a:ext cx="473075" cy="396875"/>
            <a:chOff x="534" y="1848"/>
            <a:chExt cx="298" cy="250"/>
          </a:xfrm>
        </p:grpSpPr>
        <p:sp>
          <p:nvSpPr>
            <p:cNvPr id="220184" name="Oval 1048"/>
            <p:cNvSpPr>
              <a:spLocks noChangeArrowheads="1"/>
            </p:cNvSpPr>
            <p:nvPr/>
          </p:nvSpPr>
          <p:spPr bwMode="auto">
            <a:xfrm>
              <a:off x="534" y="1878"/>
              <a:ext cx="216" cy="216"/>
            </a:xfrm>
            <a:prstGeom prst="ellips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0185" name="Rectangle 1049"/>
            <p:cNvSpPr>
              <a:spLocks noChangeArrowheads="1"/>
            </p:cNvSpPr>
            <p:nvPr/>
          </p:nvSpPr>
          <p:spPr bwMode="auto">
            <a:xfrm>
              <a:off x="540" y="1848"/>
              <a:ext cx="2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ru-RU">
                  <a:solidFill>
                    <a:schemeClr val="tx2"/>
                  </a:solidFill>
                </a:rPr>
                <a:t>z</a:t>
              </a:r>
              <a:endParaRPr lang="ru-RU" altLang="ru-RU">
                <a:solidFill>
                  <a:schemeClr val="tx2"/>
                </a:solidFill>
              </a:endParaRPr>
            </a:p>
          </p:txBody>
        </p:sp>
      </p:grpSp>
      <p:sp>
        <p:nvSpPr>
          <p:cNvPr id="220187" name="Line 1051"/>
          <p:cNvSpPr>
            <a:spLocks noChangeShapeType="1"/>
          </p:cNvSpPr>
          <p:nvPr/>
        </p:nvSpPr>
        <p:spPr bwMode="auto">
          <a:xfrm>
            <a:off x="2724150" y="3409950"/>
            <a:ext cx="0" cy="661988"/>
          </a:xfrm>
          <a:prstGeom prst="line">
            <a:avLst/>
          </a:prstGeom>
          <a:noFill/>
          <a:ln w="19050">
            <a:solidFill>
              <a:schemeClr val="tx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88" name="Line 1052"/>
          <p:cNvSpPr>
            <a:spLocks noChangeShapeType="1"/>
          </p:cNvSpPr>
          <p:nvPr/>
        </p:nvSpPr>
        <p:spPr bwMode="auto">
          <a:xfrm flipV="1">
            <a:off x="1914525" y="3448050"/>
            <a:ext cx="857250" cy="9525"/>
          </a:xfrm>
          <a:prstGeom prst="line">
            <a:avLst/>
          </a:prstGeom>
          <a:noFill/>
          <a:ln w="19050">
            <a:solidFill>
              <a:schemeClr val="tx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0189" name="Rectangle 1053"/>
          <p:cNvSpPr>
            <a:spLocks noChangeArrowheads="1"/>
          </p:cNvSpPr>
          <p:nvPr/>
        </p:nvSpPr>
        <p:spPr bwMode="auto">
          <a:xfrm>
            <a:off x="2543175" y="3981450"/>
            <a:ext cx="325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/>
              <a:t>a</a:t>
            </a:r>
            <a:endParaRPr lang="ru-RU" altLang="ru-RU"/>
          </a:p>
        </p:txBody>
      </p:sp>
      <p:sp>
        <p:nvSpPr>
          <p:cNvPr id="220190" name="Rectangle 1054"/>
          <p:cNvSpPr>
            <a:spLocks noChangeArrowheads="1"/>
          </p:cNvSpPr>
          <p:nvPr/>
        </p:nvSpPr>
        <p:spPr bwMode="auto">
          <a:xfrm>
            <a:off x="1571625" y="3263900"/>
            <a:ext cx="323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1800"/>
              <a:t>b</a:t>
            </a:r>
            <a:endParaRPr lang="ru-RU" altLang="ru-RU" sz="1800"/>
          </a:p>
        </p:txBody>
      </p:sp>
      <p:sp>
        <p:nvSpPr>
          <p:cNvPr id="220191" name="Rectangle 1055"/>
          <p:cNvSpPr>
            <a:spLocks noChangeArrowheads="1"/>
          </p:cNvSpPr>
          <p:nvPr/>
        </p:nvSpPr>
        <p:spPr bwMode="auto">
          <a:xfrm>
            <a:off x="3733800" y="2941638"/>
            <a:ext cx="49911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Точкам, лежащим на оси </a:t>
            </a:r>
            <a:r>
              <a:rPr lang="en-US" altLang="ru-RU" sz="2400" b="0"/>
              <a:t>OX</a:t>
            </a:r>
            <a:r>
              <a:rPr lang="ru-RU" altLang="ru-RU" b="0" i="0">
                <a:solidFill>
                  <a:schemeClr val="tx1"/>
                </a:solidFill>
              </a:rPr>
              <a:t>, соответствуют действительные числа  (</a:t>
            </a:r>
            <a:r>
              <a:rPr lang="en-US" altLang="ru-RU" sz="2400" b="0"/>
              <a:t>b = 0</a:t>
            </a:r>
            <a:r>
              <a:rPr lang="en-US" altLang="ru-RU" b="0" i="0">
                <a:solidFill>
                  <a:schemeClr val="tx1"/>
                </a:solidFill>
              </a:rPr>
              <a:t>)</a:t>
            </a:r>
            <a:r>
              <a:rPr lang="ru-RU" altLang="ru-RU" b="0" i="0">
                <a:solidFill>
                  <a:schemeClr val="tx1"/>
                </a:solidFill>
              </a:rPr>
              <a:t>, поэтому ось </a:t>
            </a:r>
            <a:r>
              <a:rPr lang="en-US" altLang="ru-RU" sz="2400" b="0"/>
              <a:t>OX</a:t>
            </a:r>
            <a:r>
              <a:rPr lang="ru-RU" altLang="ru-RU" b="0" i="0">
                <a:solidFill>
                  <a:schemeClr val="tx1"/>
                </a:solidFill>
              </a:rPr>
              <a:t> называют </a:t>
            </a:r>
            <a:r>
              <a:rPr lang="ru-RU" altLang="ru-RU">
                <a:solidFill>
                  <a:schemeClr val="tx1"/>
                </a:solidFill>
              </a:rPr>
              <a:t>действительной осью</a:t>
            </a:r>
            <a:r>
              <a:rPr lang="ru-RU" altLang="ru-RU" b="0" i="0">
                <a:solidFill>
                  <a:schemeClr val="tx1"/>
                </a:solidFill>
              </a:rPr>
              <a:t>.</a:t>
            </a:r>
            <a:endParaRPr lang="en-US" altLang="ru-RU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0192" name="Rectangle 1056"/>
          <p:cNvSpPr>
            <a:spLocks noChangeArrowheads="1"/>
          </p:cNvSpPr>
          <p:nvPr/>
        </p:nvSpPr>
        <p:spPr bwMode="auto">
          <a:xfrm>
            <a:off x="571500" y="4694238"/>
            <a:ext cx="80962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Точкам, лежащим на оси </a:t>
            </a:r>
            <a:r>
              <a:rPr lang="en-US" altLang="ru-RU" sz="2400" b="0"/>
              <a:t>OY </a:t>
            </a:r>
            <a:r>
              <a:rPr lang="ru-RU" altLang="ru-RU" b="0" i="0">
                <a:solidFill>
                  <a:schemeClr val="tx1"/>
                </a:solidFill>
              </a:rPr>
              <a:t>, соответствуют чисто мнимые числа  (</a:t>
            </a:r>
            <a:r>
              <a:rPr lang="en-US" altLang="ru-RU" sz="2400" b="0"/>
              <a:t>a = 0</a:t>
            </a:r>
            <a:r>
              <a:rPr lang="en-US" altLang="ru-RU" b="0" i="0">
                <a:solidFill>
                  <a:schemeClr val="tx1"/>
                </a:solidFill>
              </a:rPr>
              <a:t>)</a:t>
            </a:r>
            <a:r>
              <a:rPr lang="ru-RU" altLang="ru-RU" b="0" i="0">
                <a:solidFill>
                  <a:schemeClr val="tx1"/>
                </a:solidFill>
              </a:rPr>
              <a:t>, поэтому ось </a:t>
            </a:r>
            <a:r>
              <a:rPr lang="en-US" altLang="ru-RU" sz="2400" b="0"/>
              <a:t>OY </a:t>
            </a:r>
            <a:r>
              <a:rPr lang="ru-RU" altLang="ru-RU" b="0" i="0">
                <a:solidFill>
                  <a:schemeClr val="tx1"/>
                </a:solidFill>
              </a:rPr>
              <a:t> называют </a:t>
            </a:r>
            <a:r>
              <a:rPr lang="ru-RU" altLang="ru-RU">
                <a:solidFill>
                  <a:schemeClr val="tx1"/>
                </a:solidFill>
              </a:rPr>
              <a:t>мнимой осью</a:t>
            </a:r>
            <a:r>
              <a:rPr lang="ru-RU" altLang="ru-RU" b="0" i="0">
                <a:solidFill>
                  <a:schemeClr val="tx1"/>
                </a:solidFill>
              </a:rPr>
              <a:t>.</a:t>
            </a:r>
            <a:endParaRPr lang="en-US" altLang="ru-RU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20197" name="Group 1061"/>
          <p:cNvGrpSpPr>
            <a:grpSpLocks/>
          </p:cNvGrpSpPr>
          <p:nvPr/>
        </p:nvGrpSpPr>
        <p:grpSpPr bwMode="auto">
          <a:xfrm>
            <a:off x="590550" y="5656263"/>
            <a:ext cx="8096250" cy="762000"/>
            <a:chOff x="372" y="3563"/>
            <a:chExt cx="5100" cy="480"/>
          </a:xfrm>
        </p:grpSpPr>
        <p:sp>
          <p:nvSpPr>
            <p:cNvPr id="220193" name="Rectangle 1057"/>
            <p:cNvSpPr>
              <a:spLocks noChangeArrowheads="1"/>
            </p:cNvSpPr>
            <p:nvPr/>
          </p:nvSpPr>
          <p:spPr bwMode="auto">
            <a:xfrm>
              <a:off x="372" y="3563"/>
              <a:ext cx="5100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altLang="ru-RU" b="0" i="0">
                  <a:solidFill>
                    <a:schemeClr val="tx1"/>
                  </a:solidFill>
                </a:rPr>
                <a:t>Иногда удобно считать геометрическим изображением комплексного числа </a:t>
              </a:r>
              <a:r>
                <a:rPr lang="en-US" altLang="ru-RU" sz="2400" b="0"/>
                <a:t>z</a:t>
              </a:r>
              <a:r>
                <a:rPr lang="ru-RU" altLang="ru-RU" b="0" i="0">
                  <a:solidFill>
                    <a:schemeClr val="tx1"/>
                  </a:solidFill>
                </a:rPr>
                <a:t> вектор </a:t>
              </a:r>
              <a:endParaRPr lang="en-US" altLang="ru-RU" b="0" i="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220194" name="Object 1058"/>
            <p:cNvGraphicFramePr>
              <a:graphicFrameLocks noChangeAspect="1"/>
            </p:cNvGraphicFramePr>
            <p:nvPr/>
          </p:nvGraphicFramePr>
          <p:xfrm>
            <a:off x="2661" y="3756"/>
            <a:ext cx="350" cy="2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2453" name="Формула" r:id="rId5" imgW="253800" imgH="215640" progId="Equation.3">
                    <p:embed/>
                  </p:oleObj>
                </mc:Choice>
                <mc:Fallback>
                  <p:oleObj name="Формула" r:id="rId5" imgW="253800" imgH="215640" progId="Equation.3">
                    <p:embed/>
                    <p:pic>
                      <p:nvPicPr>
                        <p:cNvPr id="0" name="Object 10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61" y="3756"/>
                          <a:ext cx="350" cy="28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0195" name="Line 1059"/>
          <p:cNvSpPr>
            <a:spLocks noChangeShapeType="1"/>
          </p:cNvSpPr>
          <p:nvPr/>
        </p:nvSpPr>
        <p:spPr bwMode="auto">
          <a:xfrm flipV="1">
            <a:off x="1885950" y="3467100"/>
            <a:ext cx="828675" cy="581025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0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0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0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0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0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0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2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2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2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2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20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20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20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20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20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5" grpId="0" autoUpdateAnimBg="0"/>
      <p:bldP spid="220182" grpId="0" autoUpdateAnimBg="0"/>
      <p:bldP spid="220189" grpId="0" autoUpdateAnimBg="0"/>
      <p:bldP spid="220190" grpId="0" autoUpdateAnimBg="0"/>
      <p:bldP spid="220191" grpId="0" autoUpdateAnimBg="0"/>
      <p:bldP spid="22019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28650" y="277813"/>
            <a:ext cx="8067675" cy="931862"/>
          </a:xfrm>
        </p:spPr>
        <p:txBody>
          <a:bodyPr/>
          <a:lstStyle/>
          <a:p>
            <a:r>
              <a:rPr lang="ru-RU" altLang="ru-RU" sz="3200">
                <a:latin typeface="Comic Sans MS" panose="030F0702030302020204" pitchFamily="66" charset="0"/>
              </a:rPr>
              <a:t>Тригонометрическая форма записи комплексных чисел</a:t>
            </a:r>
          </a:p>
        </p:txBody>
      </p:sp>
      <p:graphicFrame>
        <p:nvGraphicFramePr>
          <p:cNvPr id="221189" name="Object 5"/>
          <p:cNvGraphicFramePr>
            <a:graphicFrameLocks noChangeAspect="1"/>
          </p:cNvGraphicFramePr>
          <p:nvPr/>
        </p:nvGraphicFramePr>
        <p:xfrm>
          <a:off x="3870325" y="2376488"/>
          <a:ext cx="3416300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88" name="Формула" r:id="rId3" imgW="1562040" imgH="203040" progId="Equation.3">
                  <p:embed/>
                </p:oleObj>
              </mc:Choice>
              <mc:Fallback>
                <p:oleObj name="Формула" r:id="rId3" imgW="156204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0325" y="2376488"/>
                        <a:ext cx="3416300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1207" name="Rectangle 23"/>
          <p:cNvSpPr>
            <a:spLocks noChangeArrowheads="1"/>
          </p:cNvSpPr>
          <p:nvPr/>
        </p:nvSpPr>
        <p:spPr bwMode="auto">
          <a:xfrm>
            <a:off x="3771900" y="1970088"/>
            <a:ext cx="409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Тогда имеют место равенства:</a:t>
            </a:r>
            <a:endParaRPr lang="en-US" altLang="ru-RU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1209" name="Rectangle 25"/>
          <p:cNvSpPr>
            <a:spLocks noChangeArrowheads="1"/>
          </p:cNvSpPr>
          <p:nvPr/>
        </p:nvSpPr>
        <p:spPr bwMode="auto">
          <a:xfrm>
            <a:off x="3800475" y="2760663"/>
            <a:ext cx="50196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Следовательно, комплексное число </a:t>
            </a:r>
            <a:r>
              <a:rPr lang="en-US" altLang="ru-RU" sz="2400" b="0"/>
              <a:t>z</a:t>
            </a:r>
            <a:r>
              <a:rPr lang="ru-RU" altLang="ru-RU" b="0" i="0">
                <a:solidFill>
                  <a:schemeClr val="tx1"/>
                </a:solidFill>
              </a:rPr>
              <a:t> можно представить в виде: </a:t>
            </a:r>
            <a:endParaRPr lang="en-US" altLang="ru-RU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21212" name="Group 28"/>
          <p:cNvGrpSpPr>
            <a:grpSpLocks/>
          </p:cNvGrpSpPr>
          <p:nvPr/>
        </p:nvGrpSpPr>
        <p:grpSpPr bwMode="auto">
          <a:xfrm>
            <a:off x="723900" y="2058988"/>
            <a:ext cx="2584450" cy="1970087"/>
            <a:chOff x="468" y="1675"/>
            <a:chExt cx="1628" cy="1241"/>
          </a:xfrm>
        </p:grpSpPr>
        <p:grpSp>
          <p:nvGrpSpPr>
            <p:cNvPr id="221191" name="Group 7"/>
            <p:cNvGrpSpPr>
              <a:grpSpLocks/>
            </p:cNvGrpSpPr>
            <p:nvPr/>
          </p:nvGrpSpPr>
          <p:grpSpPr bwMode="auto">
            <a:xfrm>
              <a:off x="468" y="1675"/>
              <a:ext cx="1582" cy="1241"/>
              <a:chOff x="468" y="1675"/>
              <a:chExt cx="1582" cy="1241"/>
            </a:xfrm>
          </p:grpSpPr>
          <p:sp>
            <p:nvSpPr>
              <p:cNvPr id="221192" name="Line 8"/>
              <p:cNvSpPr>
                <a:spLocks noChangeShapeType="1"/>
              </p:cNvSpPr>
              <p:nvPr/>
            </p:nvSpPr>
            <p:spPr bwMode="auto">
              <a:xfrm>
                <a:off x="468" y="2556"/>
                <a:ext cx="1554" cy="0"/>
              </a:xfrm>
              <a:prstGeom prst="line">
                <a:avLst/>
              </a:prstGeom>
              <a:noFill/>
              <a:ln w="22225">
                <a:solidFill>
                  <a:schemeClr val="tx2"/>
                </a:solidFill>
                <a:miter lim="800000"/>
                <a:headEnd/>
                <a:tailEnd type="triangle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221193" name="Line 9"/>
              <p:cNvSpPr>
                <a:spLocks noChangeShapeType="1"/>
              </p:cNvSpPr>
              <p:nvPr/>
            </p:nvSpPr>
            <p:spPr bwMode="auto">
              <a:xfrm flipV="1">
                <a:off x="1188" y="1758"/>
                <a:ext cx="0" cy="1158"/>
              </a:xfrm>
              <a:prstGeom prst="line">
                <a:avLst/>
              </a:prstGeom>
              <a:noFill/>
              <a:ln w="22225">
                <a:solidFill>
                  <a:schemeClr val="tx2"/>
                </a:solidFill>
                <a:miter lim="800000"/>
                <a:headEnd/>
                <a:tailEnd type="triangle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221194" name="Rectangle 10"/>
              <p:cNvSpPr>
                <a:spLocks noChangeArrowheads="1"/>
              </p:cNvSpPr>
              <p:nvPr/>
            </p:nvSpPr>
            <p:spPr bwMode="auto">
              <a:xfrm>
                <a:off x="987" y="1675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ru-RU">
                    <a:solidFill>
                      <a:srgbClr val="993300"/>
                    </a:solidFill>
                  </a:rPr>
                  <a:t>y</a:t>
                </a:r>
                <a:endParaRPr lang="ru-RU" altLang="ru-RU">
                  <a:solidFill>
                    <a:srgbClr val="993300"/>
                  </a:solidFill>
                </a:endParaRPr>
              </a:p>
            </p:txBody>
          </p:sp>
          <p:sp>
            <p:nvSpPr>
              <p:cNvPr id="221195" name="Rectangle 11"/>
              <p:cNvSpPr>
                <a:spLocks noChangeArrowheads="1"/>
              </p:cNvSpPr>
              <p:nvPr/>
            </p:nvSpPr>
            <p:spPr bwMode="auto">
              <a:xfrm>
                <a:off x="987" y="2539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altLang="ru-RU">
                    <a:solidFill>
                      <a:srgbClr val="993300"/>
                    </a:solidFill>
                  </a:rPr>
                  <a:t>0</a:t>
                </a:r>
              </a:p>
            </p:txBody>
          </p:sp>
          <p:sp>
            <p:nvSpPr>
              <p:cNvPr id="221196" name="Rectangle 12"/>
              <p:cNvSpPr>
                <a:spLocks noChangeArrowheads="1"/>
              </p:cNvSpPr>
              <p:nvPr/>
            </p:nvSpPr>
            <p:spPr bwMode="auto">
              <a:xfrm>
                <a:off x="1845" y="2545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ru-RU" altLang="ru-RU">
                    <a:solidFill>
                      <a:srgbClr val="993300"/>
                    </a:solidFill>
                  </a:rPr>
                  <a:t>х</a:t>
                </a:r>
              </a:p>
            </p:txBody>
          </p:sp>
        </p:grpSp>
        <p:sp>
          <p:nvSpPr>
            <p:cNvPr id="221197" name="Oval 13"/>
            <p:cNvSpPr>
              <a:spLocks noChangeArrowheads="1"/>
            </p:cNvSpPr>
            <p:nvPr/>
          </p:nvSpPr>
          <p:spPr bwMode="auto">
            <a:xfrm>
              <a:off x="1686" y="2146"/>
              <a:ext cx="60" cy="62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221198" name="Rectangle 14"/>
            <p:cNvSpPr>
              <a:spLocks noChangeArrowheads="1"/>
            </p:cNvSpPr>
            <p:nvPr/>
          </p:nvSpPr>
          <p:spPr bwMode="auto">
            <a:xfrm>
              <a:off x="1524" y="1930"/>
              <a:ext cx="5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ru-RU" sz="1800"/>
                <a:t>A(a; b)</a:t>
              </a:r>
              <a:endParaRPr lang="ru-RU" altLang="ru-RU" sz="1800"/>
            </a:p>
          </p:txBody>
        </p:sp>
        <p:grpSp>
          <p:nvGrpSpPr>
            <p:cNvPr id="221199" name="Group 15"/>
            <p:cNvGrpSpPr>
              <a:grpSpLocks/>
            </p:cNvGrpSpPr>
            <p:nvPr/>
          </p:nvGrpSpPr>
          <p:grpSpPr bwMode="auto">
            <a:xfrm>
              <a:off x="534" y="1848"/>
              <a:ext cx="298" cy="250"/>
              <a:chOff x="534" y="1848"/>
              <a:chExt cx="298" cy="250"/>
            </a:xfrm>
          </p:grpSpPr>
          <p:sp>
            <p:nvSpPr>
              <p:cNvPr id="221200" name="Oval 16"/>
              <p:cNvSpPr>
                <a:spLocks noChangeArrowheads="1"/>
              </p:cNvSpPr>
              <p:nvPr/>
            </p:nvSpPr>
            <p:spPr bwMode="auto">
              <a:xfrm>
                <a:off x="534" y="1878"/>
                <a:ext cx="216" cy="216"/>
              </a:xfrm>
              <a:prstGeom prst="ellipse">
                <a:avLst/>
              </a:prstGeom>
              <a:noFill/>
              <a:ln w="254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1201" name="Rectangle 17"/>
              <p:cNvSpPr>
                <a:spLocks noChangeArrowheads="1"/>
              </p:cNvSpPr>
              <p:nvPr/>
            </p:nvSpPr>
            <p:spPr bwMode="auto">
              <a:xfrm>
                <a:off x="540" y="1848"/>
                <a:ext cx="292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ru-RU">
                    <a:solidFill>
                      <a:schemeClr val="tx2"/>
                    </a:solidFill>
                  </a:rPr>
                  <a:t>z</a:t>
                </a:r>
                <a:endParaRPr lang="ru-RU" altLang="ru-RU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21202" name="Line 18"/>
            <p:cNvSpPr>
              <a:spLocks noChangeShapeType="1"/>
            </p:cNvSpPr>
            <p:nvPr/>
          </p:nvSpPr>
          <p:spPr bwMode="auto">
            <a:xfrm>
              <a:off x="1716" y="2148"/>
              <a:ext cx="0" cy="417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1203" name="Line 19"/>
            <p:cNvSpPr>
              <a:spLocks noChangeShapeType="1"/>
            </p:cNvSpPr>
            <p:nvPr/>
          </p:nvSpPr>
          <p:spPr bwMode="auto">
            <a:xfrm flipV="1">
              <a:off x="1206" y="2172"/>
              <a:ext cx="540" cy="6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1204" name="Rectangle 20"/>
            <p:cNvSpPr>
              <a:spLocks noChangeArrowheads="1"/>
            </p:cNvSpPr>
            <p:nvPr/>
          </p:nvSpPr>
          <p:spPr bwMode="auto">
            <a:xfrm>
              <a:off x="1602" y="2508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ru-RU"/>
                <a:t>a</a:t>
              </a:r>
              <a:endParaRPr lang="ru-RU" altLang="ru-RU"/>
            </a:p>
          </p:txBody>
        </p:sp>
        <p:sp>
          <p:nvSpPr>
            <p:cNvPr id="221205" name="Rectangle 21"/>
            <p:cNvSpPr>
              <a:spLocks noChangeArrowheads="1"/>
            </p:cNvSpPr>
            <p:nvPr/>
          </p:nvSpPr>
          <p:spPr bwMode="auto">
            <a:xfrm>
              <a:off x="990" y="2056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ru-RU" sz="1800"/>
                <a:t>b</a:t>
              </a:r>
              <a:endParaRPr lang="ru-RU" altLang="ru-RU" sz="1800"/>
            </a:p>
          </p:txBody>
        </p:sp>
        <p:sp>
          <p:nvSpPr>
            <p:cNvPr id="221211" name="Line 27"/>
            <p:cNvSpPr>
              <a:spLocks noChangeShapeType="1"/>
            </p:cNvSpPr>
            <p:nvPr/>
          </p:nvSpPr>
          <p:spPr bwMode="auto">
            <a:xfrm flipV="1">
              <a:off x="1188" y="2184"/>
              <a:ext cx="522" cy="366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1232" name="Group 48"/>
          <p:cNvGrpSpPr>
            <a:grpSpLocks/>
          </p:cNvGrpSpPr>
          <p:nvPr/>
        </p:nvGrpSpPr>
        <p:grpSpPr bwMode="auto">
          <a:xfrm>
            <a:off x="619125" y="1246188"/>
            <a:ext cx="8353425" cy="762000"/>
            <a:chOff x="390" y="785"/>
            <a:chExt cx="5262" cy="480"/>
          </a:xfrm>
        </p:grpSpPr>
        <p:sp>
          <p:nvSpPr>
            <p:cNvPr id="221188" name="Rectangle 4"/>
            <p:cNvSpPr>
              <a:spLocks noChangeArrowheads="1"/>
            </p:cNvSpPr>
            <p:nvPr/>
          </p:nvSpPr>
          <p:spPr bwMode="auto">
            <a:xfrm>
              <a:off x="390" y="785"/>
              <a:ext cx="5262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altLang="ru-RU" b="0" i="0">
                  <a:solidFill>
                    <a:schemeClr val="tx1"/>
                  </a:solidFill>
                </a:rPr>
                <a:t>Обозначим через </a:t>
              </a:r>
              <a:r>
                <a:rPr lang="en-US" altLang="ru-RU" sz="2400" b="0"/>
                <a:t>r</a:t>
              </a:r>
              <a:r>
                <a:rPr lang="ru-RU" altLang="ru-RU" b="0" i="0">
                  <a:solidFill>
                    <a:schemeClr val="tx1"/>
                  </a:solidFill>
                </a:rPr>
                <a:t> модуль вектора        , через </a:t>
              </a:r>
              <a:r>
                <a:rPr lang="ru-RU" altLang="ru-RU" b="0">
                  <a:cs typeface="Arial" panose="020B0604020202020204" pitchFamily="34" charset="0"/>
                </a:rPr>
                <a:t>φ</a:t>
              </a:r>
              <a:r>
                <a:rPr lang="ru-RU" altLang="ru-RU" b="0" i="0">
                  <a:solidFill>
                    <a:schemeClr val="tx1"/>
                  </a:solidFill>
                </a:rPr>
                <a:t> угол между вектором           и положительным направлением оси </a:t>
              </a:r>
              <a:r>
                <a:rPr lang="en-US" altLang="ru-RU" b="0"/>
                <a:t>OX</a:t>
              </a:r>
              <a:r>
                <a:rPr lang="ru-RU" altLang="ru-RU" b="0" i="0">
                  <a:solidFill>
                    <a:schemeClr val="tx1"/>
                  </a:solidFill>
                </a:rPr>
                <a:t>.</a:t>
              </a:r>
              <a:endParaRPr lang="en-US" altLang="ru-RU" sz="2400" b="0"/>
            </a:p>
          </p:txBody>
        </p:sp>
        <p:graphicFrame>
          <p:nvGraphicFramePr>
            <p:cNvPr id="221210" name="Object 26"/>
            <p:cNvGraphicFramePr>
              <a:graphicFrameLocks noChangeAspect="1"/>
            </p:cNvGraphicFramePr>
            <p:nvPr/>
          </p:nvGraphicFramePr>
          <p:xfrm>
            <a:off x="3111" y="792"/>
            <a:ext cx="326" cy="2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3489" name="Формула" r:id="rId5" imgW="253800" imgH="215640" progId="Equation.3">
                    <p:embed/>
                  </p:oleObj>
                </mc:Choice>
                <mc:Fallback>
                  <p:oleObj name="Формула" r:id="rId5" imgW="253800" imgH="215640" progId="Equation.3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11" y="792"/>
                          <a:ext cx="326" cy="26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1214" name="Object 30"/>
            <p:cNvGraphicFramePr>
              <a:graphicFrameLocks noChangeAspect="1"/>
            </p:cNvGraphicFramePr>
            <p:nvPr/>
          </p:nvGraphicFramePr>
          <p:xfrm>
            <a:off x="1215" y="996"/>
            <a:ext cx="325" cy="2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3490" name="Формула" r:id="rId7" imgW="253800" imgH="215640" progId="Equation.3">
                    <p:embed/>
                  </p:oleObj>
                </mc:Choice>
                <mc:Fallback>
                  <p:oleObj name="Формула" r:id="rId7" imgW="253800" imgH="215640" progId="Equation.3">
                    <p:embed/>
                    <p:pic>
                      <p:nvPicPr>
                        <p:cNvPr id="0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5" y="996"/>
                          <a:ext cx="325" cy="26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1215" name="Freeform 31"/>
          <p:cNvSpPr>
            <a:spLocks/>
          </p:cNvSpPr>
          <p:nvPr/>
        </p:nvSpPr>
        <p:spPr bwMode="auto">
          <a:xfrm>
            <a:off x="2143125" y="3248025"/>
            <a:ext cx="85725" cy="190500"/>
          </a:xfrm>
          <a:custGeom>
            <a:avLst/>
            <a:gdLst>
              <a:gd name="T0" fmla="*/ 54 w 54"/>
              <a:gd name="T1" fmla="*/ 120 h 120"/>
              <a:gd name="T2" fmla="*/ 42 w 54"/>
              <a:gd name="T3" fmla="*/ 48 h 120"/>
              <a:gd name="T4" fmla="*/ 0 w 54"/>
              <a:gd name="T5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120">
                <a:moveTo>
                  <a:pt x="54" y="120"/>
                </a:moveTo>
                <a:cubicBezTo>
                  <a:pt x="52" y="94"/>
                  <a:pt x="51" y="68"/>
                  <a:pt x="42" y="48"/>
                </a:cubicBezTo>
                <a:cubicBezTo>
                  <a:pt x="33" y="28"/>
                  <a:pt x="16" y="14"/>
                  <a:pt x="0" y="0"/>
                </a:cubicBezTo>
              </a:path>
            </a:pathLst>
          </a:custGeom>
          <a:noFill/>
          <a:ln w="19050" cap="flat" cmpd="sng">
            <a:solidFill>
              <a:schemeClr val="tx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1216" name="Rectangle 32"/>
          <p:cNvSpPr>
            <a:spLocks noChangeArrowheads="1"/>
          </p:cNvSpPr>
          <p:nvPr/>
        </p:nvSpPr>
        <p:spPr bwMode="auto">
          <a:xfrm>
            <a:off x="2178050" y="3059113"/>
            <a:ext cx="3635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>
                <a:solidFill>
                  <a:srgbClr val="003300"/>
                </a:solidFill>
                <a:cs typeface="Arial" panose="020B0604020202020204" pitchFamily="34" charset="0"/>
              </a:rPr>
              <a:t>φ</a:t>
            </a:r>
          </a:p>
        </p:txBody>
      </p:sp>
      <p:graphicFrame>
        <p:nvGraphicFramePr>
          <p:cNvPr id="221217" name="Object 33"/>
          <p:cNvGraphicFramePr>
            <a:graphicFrameLocks noChangeAspect="1"/>
          </p:cNvGraphicFramePr>
          <p:nvPr/>
        </p:nvGraphicFramePr>
        <p:xfrm>
          <a:off x="3857625" y="3519488"/>
          <a:ext cx="3860800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91" name="Формула" r:id="rId8" imgW="1765080" imgH="203040" progId="Equation.3">
                  <p:embed/>
                </p:oleObj>
              </mc:Choice>
              <mc:Fallback>
                <p:oleObj name="Формула" r:id="rId8" imgW="1765080" imgH="20304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25" y="3519488"/>
                        <a:ext cx="3860800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1218" name="Object 34"/>
          <p:cNvGraphicFramePr>
            <a:graphicFrameLocks noChangeAspect="1"/>
          </p:cNvGraphicFramePr>
          <p:nvPr/>
        </p:nvGraphicFramePr>
        <p:xfrm>
          <a:off x="4276725" y="4062413"/>
          <a:ext cx="2887663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92" name="Формула" r:id="rId10" imgW="1320480" imgH="203040" progId="Equation.3">
                  <p:embed/>
                </p:oleObj>
              </mc:Choice>
              <mc:Fallback>
                <p:oleObj name="Формула" r:id="rId10" imgW="1320480" imgH="20304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6725" y="4062413"/>
                        <a:ext cx="2887663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1219" name="AutoShape 35"/>
          <p:cNvSpPr>
            <a:spLocks/>
          </p:cNvSpPr>
          <p:nvPr/>
        </p:nvSpPr>
        <p:spPr bwMode="auto">
          <a:xfrm>
            <a:off x="742950" y="4695825"/>
            <a:ext cx="3048000" cy="933450"/>
          </a:xfrm>
          <a:prstGeom prst="borderCallout2">
            <a:avLst>
              <a:gd name="adj1" fmla="val 12245"/>
              <a:gd name="adj2" fmla="val 102500"/>
              <a:gd name="adj3" fmla="val 12245"/>
              <a:gd name="adj4" fmla="val 121981"/>
              <a:gd name="adj5" fmla="val -20407"/>
              <a:gd name="adj6" fmla="val 144065"/>
            </a:avLst>
          </a:prstGeom>
          <a:noFill/>
          <a:ln w="19050">
            <a:solidFill>
              <a:schemeClr val="tx2"/>
            </a:solidFill>
            <a:miter lim="800000"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sz="1800" b="0">
                <a:solidFill>
                  <a:schemeClr val="tx2"/>
                </a:solidFill>
              </a:rPr>
              <a:t>Тригонометрическая форма записи комплексного числа</a:t>
            </a:r>
          </a:p>
        </p:txBody>
      </p:sp>
      <p:sp>
        <p:nvSpPr>
          <p:cNvPr id="221220" name="AutoShape 36"/>
          <p:cNvSpPr>
            <a:spLocks noChangeArrowheads="1"/>
          </p:cNvSpPr>
          <p:nvPr/>
        </p:nvSpPr>
        <p:spPr bwMode="auto">
          <a:xfrm>
            <a:off x="4200525" y="4000500"/>
            <a:ext cx="3028950" cy="485775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21224" name="Group 40"/>
          <p:cNvGrpSpPr>
            <a:grpSpLocks/>
          </p:cNvGrpSpPr>
          <p:nvPr/>
        </p:nvGrpSpPr>
        <p:grpSpPr bwMode="auto">
          <a:xfrm>
            <a:off x="447675" y="4076700"/>
            <a:ext cx="4581525" cy="1123950"/>
            <a:chOff x="282" y="2568"/>
            <a:chExt cx="2886" cy="708"/>
          </a:xfrm>
        </p:grpSpPr>
        <p:sp>
          <p:nvSpPr>
            <p:cNvPr id="221221" name="AutoShape 37"/>
            <p:cNvSpPr>
              <a:spLocks/>
            </p:cNvSpPr>
            <p:nvPr/>
          </p:nvSpPr>
          <p:spPr bwMode="auto">
            <a:xfrm>
              <a:off x="282" y="2886"/>
              <a:ext cx="1920" cy="390"/>
            </a:xfrm>
            <a:prstGeom prst="borderCallout2">
              <a:avLst>
                <a:gd name="adj1" fmla="val 18463"/>
                <a:gd name="adj2" fmla="val 102500"/>
                <a:gd name="adj3" fmla="val 18463"/>
                <a:gd name="adj4" fmla="val 121250"/>
                <a:gd name="adj5" fmla="val -40000"/>
                <a:gd name="adj6" fmla="val 142500"/>
              </a:avLst>
            </a:prstGeom>
            <a:noFill/>
            <a:ln w="19050">
              <a:solidFill>
                <a:schemeClr val="tx2"/>
              </a:solidFill>
              <a:miter lim="800000"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ru-RU" altLang="ru-RU" sz="1800" b="0">
                  <a:solidFill>
                    <a:schemeClr val="tx2"/>
                  </a:solidFill>
                </a:rPr>
                <a:t>Модуль комплексного числа</a:t>
              </a:r>
            </a:p>
          </p:txBody>
        </p:sp>
        <p:sp>
          <p:nvSpPr>
            <p:cNvPr id="221222" name="Oval 38"/>
            <p:cNvSpPr>
              <a:spLocks noChangeArrowheads="1"/>
            </p:cNvSpPr>
            <p:nvPr/>
          </p:nvSpPr>
          <p:spPr bwMode="auto">
            <a:xfrm>
              <a:off x="3024" y="2568"/>
              <a:ext cx="144" cy="222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1225" name="Group 41"/>
          <p:cNvGrpSpPr>
            <a:grpSpLocks/>
          </p:cNvGrpSpPr>
          <p:nvPr/>
        </p:nvGrpSpPr>
        <p:grpSpPr bwMode="auto">
          <a:xfrm>
            <a:off x="1304925" y="4114800"/>
            <a:ext cx="4581525" cy="1123950"/>
            <a:chOff x="282" y="2568"/>
            <a:chExt cx="2886" cy="708"/>
          </a:xfrm>
        </p:grpSpPr>
        <p:sp>
          <p:nvSpPr>
            <p:cNvPr id="221226" name="AutoShape 42"/>
            <p:cNvSpPr>
              <a:spLocks/>
            </p:cNvSpPr>
            <p:nvPr/>
          </p:nvSpPr>
          <p:spPr bwMode="auto">
            <a:xfrm>
              <a:off x="282" y="2886"/>
              <a:ext cx="1920" cy="390"/>
            </a:xfrm>
            <a:prstGeom prst="borderCallout2">
              <a:avLst>
                <a:gd name="adj1" fmla="val 18463"/>
                <a:gd name="adj2" fmla="val 102500"/>
                <a:gd name="adj3" fmla="val 18463"/>
                <a:gd name="adj4" fmla="val 121250"/>
                <a:gd name="adj5" fmla="val -40000"/>
                <a:gd name="adj6" fmla="val 142500"/>
              </a:avLst>
            </a:prstGeom>
            <a:noFill/>
            <a:ln w="19050">
              <a:solidFill>
                <a:schemeClr val="tx2"/>
              </a:solidFill>
              <a:miter lim="800000"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ru-RU" altLang="ru-RU" sz="1800" b="0">
                  <a:solidFill>
                    <a:schemeClr val="tx2"/>
                  </a:solidFill>
                </a:rPr>
                <a:t>Аргумент комплексного числа</a:t>
              </a:r>
            </a:p>
          </p:txBody>
        </p:sp>
        <p:sp>
          <p:nvSpPr>
            <p:cNvPr id="221227" name="Oval 43"/>
            <p:cNvSpPr>
              <a:spLocks noChangeArrowheads="1"/>
            </p:cNvSpPr>
            <p:nvPr/>
          </p:nvSpPr>
          <p:spPr bwMode="auto">
            <a:xfrm>
              <a:off x="3024" y="2568"/>
              <a:ext cx="144" cy="222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aphicFrame>
        <p:nvGraphicFramePr>
          <p:cNvPr id="221228" name="Object 44"/>
          <p:cNvGraphicFramePr>
            <a:graphicFrameLocks noChangeAspect="1"/>
          </p:cNvGraphicFramePr>
          <p:nvPr/>
        </p:nvGraphicFramePr>
        <p:xfrm>
          <a:off x="984250" y="4606925"/>
          <a:ext cx="2500313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93" name="Формула" r:id="rId12" imgW="1143000" imgH="291960" progId="Equation.3">
                  <p:embed/>
                </p:oleObj>
              </mc:Choice>
              <mc:Fallback>
                <p:oleObj name="Формула" r:id="rId12" imgW="1143000" imgH="291960" progId="Equation.3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4250" y="4606925"/>
                        <a:ext cx="2500313" cy="614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1229" name="Object 45"/>
          <p:cNvGraphicFramePr>
            <a:graphicFrameLocks noChangeAspect="1"/>
          </p:cNvGraphicFramePr>
          <p:nvPr/>
        </p:nvGraphicFramePr>
        <p:xfrm>
          <a:off x="4003675" y="4491038"/>
          <a:ext cx="274955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94" name="Формула" r:id="rId14" imgW="1257120" imgH="393480" progId="Equation.3">
                  <p:embed/>
                </p:oleObj>
              </mc:Choice>
              <mc:Fallback>
                <p:oleObj name="Формула" r:id="rId14" imgW="1257120" imgH="39348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3675" y="4491038"/>
                        <a:ext cx="2749550" cy="828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1230" name="Rectangle 46"/>
          <p:cNvSpPr>
            <a:spLocks noChangeArrowheads="1"/>
          </p:cNvSpPr>
          <p:nvPr/>
        </p:nvSpPr>
        <p:spPr bwMode="auto">
          <a:xfrm>
            <a:off x="561975" y="5170488"/>
            <a:ext cx="81629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Аргумент комплексного числа </a:t>
            </a:r>
            <a:r>
              <a:rPr lang="en-US" altLang="ru-RU" sz="2400" b="0"/>
              <a:t>z</a:t>
            </a:r>
            <a:r>
              <a:rPr lang="ru-RU" altLang="ru-RU" b="0" i="0">
                <a:solidFill>
                  <a:schemeClr val="tx1"/>
                </a:solidFill>
              </a:rPr>
              <a:t> считается положительным, если он отсчитывается от положительного направления оси </a:t>
            </a:r>
            <a:r>
              <a:rPr lang="en-US" altLang="ru-RU" b="0"/>
              <a:t>OX</a:t>
            </a:r>
            <a:r>
              <a:rPr lang="ru-RU" altLang="ru-RU" b="0" i="0">
                <a:solidFill>
                  <a:schemeClr val="tx1"/>
                </a:solidFill>
              </a:rPr>
              <a:t> против часовой стрелки. Очевидно, что </a:t>
            </a:r>
            <a:r>
              <a:rPr lang="ru-RU" altLang="ru-RU" b="0">
                <a:cs typeface="Arial" panose="020B0604020202020204" pitchFamily="34" charset="0"/>
              </a:rPr>
              <a:t>φ</a:t>
            </a:r>
            <a:r>
              <a:rPr lang="ru-RU" altLang="ru-RU" b="0" i="0">
                <a:solidFill>
                  <a:schemeClr val="tx1"/>
                </a:solidFill>
              </a:rPr>
              <a:t> определяется не однозначно, а с точностью до слагаемого </a:t>
            </a:r>
            <a:endParaRPr lang="en-US" altLang="ru-RU" b="0" i="0">
              <a:solidFill>
                <a:schemeClr val="tx1"/>
              </a:solidFill>
            </a:endParaRPr>
          </a:p>
        </p:txBody>
      </p:sp>
      <p:graphicFrame>
        <p:nvGraphicFramePr>
          <p:cNvPr id="221231" name="Object 47"/>
          <p:cNvGraphicFramePr>
            <a:graphicFrameLocks noChangeAspect="1"/>
          </p:cNvGraphicFramePr>
          <p:nvPr/>
        </p:nvGraphicFramePr>
        <p:xfrm>
          <a:off x="4057650" y="6148388"/>
          <a:ext cx="1804988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95" name="Формула" r:id="rId16" imgW="825480" imgH="203040" progId="Equation.3">
                  <p:embed/>
                </p:oleObj>
              </mc:Choice>
              <mc:Fallback>
                <p:oleObj name="Формула" r:id="rId16" imgW="825480" imgH="203040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7650" y="6148388"/>
                        <a:ext cx="1804988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1233" name="Rectangle 49"/>
          <p:cNvSpPr>
            <a:spLocks noChangeArrowheads="1"/>
          </p:cNvSpPr>
          <p:nvPr/>
        </p:nvSpPr>
        <p:spPr bwMode="auto">
          <a:xfrm>
            <a:off x="1968500" y="2878138"/>
            <a:ext cx="282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>
                <a:solidFill>
                  <a:srgbClr val="003300"/>
                </a:solidFill>
                <a:cs typeface="Arial" panose="020B0604020202020204" pitchFamily="34" charset="0"/>
              </a:rPr>
              <a:t>r</a:t>
            </a:r>
            <a:endParaRPr lang="ru-RU" altLang="ru-RU">
              <a:solidFill>
                <a:srgbClr val="003300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1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1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1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1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1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2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1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1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2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1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1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2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1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1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1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1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1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1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500"/>
                                        <p:tgtEl>
                                          <p:spTgt spid="2212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2212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2212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21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1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21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21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221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21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1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207" grpId="0" autoUpdateAnimBg="0"/>
      <p:bldP spid="221209" grpId="0" autoUpdateAnimBg="0"/>
      <p:bldP spid="221216" grpId="0" autoUpdateAnimBg="0"/>
      <p:bldP spid="221219" grpId="0" animBg="1" autoUpdateAnimBg="0"/>
      <p:bldP spid="221230" grpId="0" autoUpdateAnimBg="0"/>
      <p:bldP spid="22123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28650" y="277813"/>
            <a:ext cx="8067675" cy="931862"/>
          </a:xfrm>
        </p:spPr>
        <p:txBody>
          <a:bodyPr/>
          <a:lstStyle/>
          <a:p>
            <a:r>
              <a:rPr lang="ru-RU" altLang="ru-RU" sz="3200">
                <a:latin typeface="Comic Sans MS" panose="030F0702030302020204" pitchFamily="66" charset="0"/>
              </a:rPr>
              <a:t>Действия над комплексными числами</a:t>
            </a:r>
          </a:p>
        </p:txBody>
      </p:sp>
      <p:sp>
        <p:nvSpPr>
          <p:cNvPr id="222212" name="Rectangle 4"/>
          <p:cNvSpPr>
            <a:spLocks noChangeArrowheads="1"/>
          </p:cNvSpPr>
          <p:nvPr/>
        </p:nvSpPr>
        <p:spPr bwMode="auto">
          <a:xfrm>
            <a:off x="1152525" y="1246188"/>
            <a:ext cx="7581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u="sng">
                <a:solidFill>
                  <a:schemeClr val="tx1"/>
                </a:solidFill>
              </a:rPr>
              <a:t>Равенство комплексных чисел</a:t>
            </a:r>
            <a:r>
              <a:rPr lang="ru-RU" altLang="ru-RU" b="0" i="0">
                <a:solidFill>
                  <a:schemeClr val="tx1"/>
                </a:solidFill>
              </a:rPr>
              <a:t>.</a:t>
            </a:r>
            <a:endParaRPr lang="en-US" altLang="ru-RU" sz="2400" b="0"/>
          </a:p>
        </p:txBody>
      </p:sp>
      <p:sp>
        <p:nvSpPr>
          <p:cNvPr id="222236" name="Rectangle 28"/>
          <p:cNvSpPr>
            <a:spLocks noChangeArrowheads="1"/>
          </p:cNvSpPr>
          <p:nvPr/>
        </p:nvSpPr>
        <p:spPr bwMode="auto">
          <a:xfrm>
            <a:off x="628650" y="1260475"/>
            <a:ext cx="371475" cy="396875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>
                <a:solidFill>
                  <a:schemeClr val="bg1"/>
                </a:solidFill>
              </a:rPr>
              <a:t>1</a:t>
            </a:r>
            <a:r>
              <a:rPr lang="ru-RU" altLang="ru-RU" b="0" i="0">
                <a:solidFill>
                  <a:schemeClr val="tx1"/>
                </a:solidFill>
              </a:rPr>
              <a:t>                       </a:t>
            </a:r>
            <a:endParaRPr lang="en-US" altLang="ru-RU" b="0" i="0">
              <a:solidFill>
                <a:schemeClr val="tx1"/>
              </a:solidFill>
            </a:endParaRPr>
          </a:p>
        </p:txBody>
      </p:sp>
      <p:grpSp>
        <p:nvGrpSpPr>
          <p:cNvPr id="222243" name="Group 35"/>
          <p:cNvGrpSpPr>
            <a:grpSpLocks/>
          </p:cNvGrpSpPr>
          <p:nvPr/>
        </p:nvGrpSpPr>
        <p:grpSpPr bwMode="auto">
          <a:xfrm>
            <a:off x="628650" y="1666875"/>
            <a:ext cx="8143875" cy="777875"/>
            <a:chOff x="396" y="1050"/>
            <a:chExt cx="5130" cy="490"/>
          </a:xfrm>
        </p:grpSpPr>
        <p:sp>
          <p:nvSpPr>
            <p:cNvPr id="222230" name="Rectangle 22"/>
            <p:cNvSpPr>
              <a:spLocks noChangeArrowheads="1"/>
            </p:cNvSpPr>
            <p:nvPr/>
          </p:nvSpPr>
          <p:spPr bwMode="auto">
            <a:xfrm>
              <a:off x="396" y="1079"/>
              <a:ext cx="5130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altLang="ru-RU" b="0" i="0">
                  <a:solidFill>
                    <a:schemeClr val="tx1"/>
                  </a:solidFill>
                </a:rPr>
                <a:t>Два комплексных числа                               и                          называются </a:t>
              </a:r>
              <a:r>
                <a:rPr lang="ru-RU" altLang="ru-RU">
                  <a:solidFill>
                    <a:schemeClr val="tx1"/>
                  </a:solidFill>
                </a:rPr>
                <a:t>равными</a:t>
              </a:r>
              <a:r>
                <a:rPr lang="ru-RU" altLang="ru-RU" b="0" i="0">
                  <a:solidFill>
                    <a:schemeClr val="tx1"/>
                  </a:solidFill>
                </a:rPr>
                <a:t> :                , если </a:t>
              </a:r>
              <a:endParaRPr lang="en-US" altLang="ru-RU" b="0" i="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222213" name="Object 5"/>
            <p:cNvGraphicFramePr>
              <a:graphicFrameLocks noChangeAspect="1"/>
            </p:cNvGraphicFramePr>
            <p:nvPr/>
          </p:nvGraphicFramePr>
          <p:xfrm>
            <a:off x="2298" y="1056"/>
            <a:ext cx="1173" cy="2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278" name="Формула" r:id="rId3" imgW="850680" imgH="215640" progId="Equation.3">
                    <p:embed/>
                  </p:oleObj>
                </mc:Choice>
                <mc:Fallback>
                  <p:oleObj name="Формула" r:id="rId3" imgW="850680" imgH="21564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98" y="1056"/>
                          <a:ext cx="1173" cy="28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2237" name="Object 29"/>
            <p:cNvGraphicFramePr>
              <a:graphicFrameLocks noChangeAspect="1"/>
            </p:cNvGraphicFramePr>
            <p:nvPr/>
          </p:nvGraphicFramePr>
          <p:xfrm>
            <a:off x="3781" y="1050"/>
            <a:ext cx="1243" cy="2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279" name="Формула" r:id="rId5" imgW="901440" imgH="215640" progId="Equation.3">
                    <p:embed/>
                  </p:oleObj>
                </mc:Choice>
                <mc:Fallback>
                  <p:oleObj name="Формула" r:id="rId5" imgW="901440" imgH="215640" progId="Equation.3">
                    <p:embed/>
                    <p:pic>
                      <p:nvPicPr>
                        <p:cNvPr id="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81" y="1050"/>
                          <a:ext cx="1243" cy="28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2238" name="Object 30"/>
            <p:cNvGraphicFramePr>
              <a:graphicFrameLocks noChangeAspect="1"/>
            </p:cNvGraphicFramePr>
            <p:nvPr/>
          </p:nvGraphicFramePr>
          <p:xfrm>
            <a:off x="2209" y="1254"/>
            <a:ext cx="631" cy="2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280" name="Формула" r:id="rId7" imgW="457200" imgH="215640" progId="Equation.3">
                    <p:embed/>
                  </p:oleObj>
                </mc:Choice>
                <mc:Fallback>
                  <p:oleObj name="Формула" r:id="rId7" imgW="457200" imgH="215640" progId="Equation.3">
                    <p:embed/>
                    <p:pic>
                      <p:nvPicPr>
                        <p:cNvPr id="0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9" y="1254"/>
                          <a:ext cx="631" cy="28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2239" name="Object 31"/>
            <p:cNvGraphicFramePr>
              <a:graphicFrameLocks noChangeAspect="1"/>
            </p:cNvGraphicFramePr>
            <p:nvPr/>
          </p:nvGraphicFramePr>
          <p:xfrm>
            <a:off x="3391" y="1248"/>
            <a:ext cx="1508" cy="2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281" name="Формула" r:id="rId9" imgW="1091880" imgH="215640" progId="Equation.3">
                    <p:embed/>
                  </p:oleObj>
                </mc:Choice>
                <mc:Fallback>
                  <p:oleObj name="Формула" r:id="rId9" imgW="1091880" imgH="215640" progId="Equation.3">
                    <p:embed/>
                    <p:pic>
                      <p:nvPicPr>
                        <p:cNvPr id="0" name="Object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91" y="1248"/>
                          <a:ext cx="1508" cy="28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22244" name="Group 36"/>
          <p:cNvGrpSpPr>
            <a:grpSpLocks/>
          </p:cNvGrpSpPr>
          <p:nvPr/>
        </p:nvGrpSpPr>
        <p:grpSpPr bwMode="auto">
          <a:xfrm>
            <a:off x="609600" y="2465388"/>
            <a:ext cx="8143875" cy="746125"/>
            <a:chOff x="384" y="1553"/>
            <a:chExt cx="5130" cy="470"/>
          </a:xfrm>
        </p:grpSpPr>
        <p:sp>
          <p:nvSpPr>
            <p:cNvPr id="222240" name="Rectangle 32"/>
            <p:cNvSpPr>
              <a:spLocks noChangeArrowheads="1"/>
            </p:cNvSpPr>
            <p:nvPr/>
          </p:nvSpPr>
          <p:spPr bwMode="auto">
            <a:xfrm>
              <a:off x="384" y="1553"/>
              <a:ext cx="5130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altLang="ru-RU" b="0" i="0">
                  <a:solidFill>
                    <a:schemeClr val="tx1"/>
                  </a:solidFill>
                </a:rPr>
                <a:t>Комплексное число                         </a:t>
              </a:r>
              <a:r>
                <a:rPr lang="ru-RU" altLang="ru-RU">
                  <a:solidFill>
                    <a:schemeClr val="tx1"/>
                  </a:solidFill>
                </a:rPr>
                <a:t>равно нулю</a:t>
              </a:r>
              <a:r>
                <a:rPr lang="ru-RU" altLang="ru-RU" b="0" i="0">
                  <a:solidFill>
                    <a:schemeClr val="tx1"/>
                  </a:solidFill>
                </a:rPr>
                <a:t> , тогда и только тогда, когда </a:t>
              </a:r>
              <a:endParaRPr lang="en-US" altLang="ru-RU" b="0" i="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222241" name="Object 33"/>
            <p:cNvGraphicFramePr>
              <a:graphicFrameLocks noChangeAspect="1"/>
            </p:cNvGraphicFramePr>
            <p:nvPr/>
          </p:nvGraphicFramePr>
          <p:xfrm>
            <a:off x="1962" y="1567"/>
            <a:ext cx="1016" cy="2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282" name="Формула" r:id="rId11" imgW="736560" imgH="177480" progId="Equation.3">
                    <p:embed/>
                  </p:oleObj>
                </mc:Choice>
                <mc:Fallback>
                  <p:oleObj name="Формула" r:id="rId11" imgW="736560" imgH="177480" progId="Equation.3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2" y="1567"/>
                          <a:ext cx="1016" cy="23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2242" name="Object 34"/>
            <p:cNvGraphicFramePr>
              <a:graphicFrameLocks noChangeAspect="1"/>
            </p:cNvGraphicFramePr>
            <p:nvPr/>
          </p:nvGraphicFramePr>
          <p:xfrm>
            <a:off x="1473" y="1754"/>
            <a:ext cx="1228" cy="2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283" name="Формула" r:id="rId13" imgW="888840" imgH="203040" progId="Equation.3">
                    <p:embed/>
                  </p:oleObj>
                </mc:Choice>
                <mc:Fallback>
                  <p:oleObj name="Формула" r:id="rId13" imgW="888840" imgH="203040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3" y="1754"/>
                          <a:ext cx="1228" cy="26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2245" name="Rectangle 37"/>
          <p:cNvSpPr>
            <a:spLocks noChangeArrowheads="1"/>
          </p:cNvSpPr>
          <p:nvPr/>
        </p:nvSpPr>
        <p:spPr bwMode="auto">
          <a:xfrm>
            <a:off x="647700" y="3251200"/>
            <a:ext cx="371475" cy="396875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>
                <a:solidFill>
                  <a:schemeClr val="bg1"/>
                </a:solidFill>
              </a:rPr>
              <a:t>2</a:t>
            </a:r>
            <a:r>
              <a:rPr lang="ru-RU" altLang="ru-RU" b="0" i="0">
                <a:solidFill>
                  <a:schemeClr val="tx1"/>
                </a:solidFill>
              </a:rPr>
              <a:t>                       </a:t>
            </a:r>
            <a:endParaRPr lang="en-US" altLang="ru-RU" b="0" i="0">
              <a:solidFill>
                <a:schemeClr val="tx1"/>
              </a:solidFill>
            </a:endParaRPr>
          </a:p>
        </p:txBody>
      </p:sp>
      <p:sp>
        <p:nvSpPr>
          <p:cNvPr id="222246" name="Rectangle 38"/>
          <p:cNvSpPr>
            <a:spLocks noChangeArrowheads="1"/>
          </p:cNvSpPr>
          <p:nvPr/>
        </p:nvSpPr>
        <p:spPr bwMode="auto">
          <a:xfrm>
            <a:off x="1076325" y="3265488"/>
            <a:ext cx="714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u="sng">
                <a:solidFill>
                  <a:schemeClr val="tx1"/>
                </a:solidFill>
              </a:rPr>
              <a:t>Сложение и вычитание комплексных чисел</a:t>
            </a:r>
            <a:r>
              <a:rPr lang="ru-RU" altLang="ru-RU" b="0" i="0">
                <a:solidFill>
                  <a:schemeClr val="tx1"/>
                </a:solidFill>
              </a:rPr>
              <a:t>.</a:t>
            </a:r>
            <a:endParaRPr lang="en-US" altLang="ru-RU" sz="2400" b="0"/>
          </a:p>
        </p:txBody>
      </p:sp>
      <p:grpSp>
        <p:nvGrpSpPr>
          <p:cNvPr id="222257" name="Group 49"/>
          <p:cNvGrpSpPr>
            <a:grpSpLocks/>
          </p:cNvGrpSpPr>
          <p:nvPr/>
        </p:nvGrpSpPr>
        <p:grpSpPr bwMode="auto">
          <a:xfrm>
            <a:off x="647700" y="3733800"/>
            <a:ext cx="8143875" cy="1033463"/>
            <a:chOff x="408" y="2352"/>
            <a:chExt cx="5130" cy="651"/>
          </a:xfrm>
        </p:grpSpPr>
        <p:sp>
          <p:nvSpPr>
            <p:cNvPr id="222248" name="Rectangle 40"/>
            <p:cNvSpPr>
              <a:spLocks noChangeArrowheads="1"/>
            </p:cNvSpPr>
            <p:nvPr/>
          </p:nvSpPr>
          <p:spPr bwMode="auto">
            <a:xfrm>
              <a:off x="408" y="2369"/>
              <a:ext cx="5130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altLang="ru-RU">
                  <a:solidFill>
                    <a:schemeClr val="tx1"/>
                  </a:solidFill>
                </a:rPr>
                <a:t>Суммой (разностью)</a:t>
              </a:r>
              <a:r>
                <a:rPr lang="ru-RU" altLang="ru-RU" b="0" i="0">
                  <a:solidFill>
                    <a:schemeClr val="tx1"/>
                  </a:solidFill>
                </a:rPr>
                <a:t> комплексных чисел                               и </a:t>
              </a:r>
            </a:p>
            <a:p>
              <a:r>
                <a:rPr lang="ru-RU" altLang="ru-RU" b="0" i="0">
                  <a:solidFill>
                    <a:schemeClr val="tx1"/>
                  </a:solidFill>
                </a:rPr>
                <a:t>                              называется комплексное число, определяемое равенством: </a:t>
              </a:r>
              <a:endParaRPr lang="en-US" altLang="ru-RU" b="0" i="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222249" name="Object 41"/>
            <p:cNvGraphicFramePr>
              <a:graphicFrameLocks noChangeAspect="1"/>
            </p:cNvGraphicFramePr>
            <p:nvPr/>
          </p:nvGraphicFramePr>
          <p:xfrm>
            <a:off x="3750" y="2352"/>
            <a:ext cx="1173" cy="2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284" name="Формула" r:id="rId15" imgW="850680" imgH="215640" progId="Equation.3">
                    <p:embed/>
                  </p:oleObj>
                </mc:Choice>
                <mc:Fallback>
                  <p:oleObj name="Формула" r:id="rId15" imgW="850680" imgH="215640" progId="Equation.3">
                    <p:embed/>
                    <p:pic>
                      <p:nvPicPr>
                        <p:cNvPr id="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50" y="2352"/>
                          <a:ext cx="1173" cy="28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2250" name="Object 42"/>
            <p:cNvGraphicFramePr>
              <a:graphicFrameLocks noChangeAspect="1"/>
            </p:cNvGraphicFramePr>
            <p:nvPr/>
          </p:nvGraphicFramePr>
          <p:xfrm>
            <a:off x="457" y="2556"/>
            <a:ext cx="1243" cy="2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285" name="Формула" r:id="rId17" imgW="901440" imgH="215640" progId="Equation.3">
                    <p:embed/>
                  </p:oleObj>
                </mc:Choice>
                <mc:Fallback>
                  <p:oleObj name="Формула" r:id="rId17" imgW="901440" imgH="215640" progId="Equation.3">
                    <p:embed/>
                    <p:pic>
                      <p:nvPicPr>
                        <p:cNvPr id="0" name="Object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" y="2556"/>
                          <a:ext cx="1243" cy="28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22253" name="Object 45"/>
          <p:cNvGraphicFramePr>
            <a:graphicFrameLocks noChangeAspect="1"/>
          </p:cNvGraphicFramePr>
          <p:nvPr/>
        </p:nvGraphicFramePr>
        <p:xfrm>
          <a:off x="715963" y="4905375"/>
          <a:ext cx="761365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86" name="Формула" r:id="rId18" imgW="3479760" imgH="215640" progId="Equation.3">
                  <p:embed/>
                </p:oleObj>
              </mc:Choice>
              <mc:Fallback>
                <p:oleObj name="Формула" r:id="rId18" imgW="3479760" imgH="21564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963" y="4905375"/>
                        <a:ext cx="7613650" cy="454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2254" name="Object 46"/>
          <p:cNvGraphicFramePr>
            <a:graphicFrameLocks noChangeAspect="1"/>
          </p:cNvGraphicFramePr>
          <p:nvPr/>
        </p:nvGraphicFramePr>
        <p:xfrm>
          <a:off x="728663" y="5514975"/>
          <a:ext cx="7586662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87" name="Формула" r:id="rId20" imgW="3466800" imgH="215640" progId="Equation.3">
                  <p:embed/>
                </p:oleObj>
              </mc:Choice>
              <mc:Fallback>
                <p:oleObj name="Формула" r:id="rId20" imgW="3466800" imgH="215640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663" y="5514975"/>
                        <a:ext cx="7586662" cy="454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2256" name="AutoShape 48"/>
          <p:cNvSpPr>
            <a:spLocks noChangeArrowheads="1"/>
          </p:cNvSpPr>
          <p:nvPr/>
        </p:nvSpPr>
        <p:spPr bwMode="auto">
          <a:xfrm>
            <a:off x="714375" y="5495925"/>
            <a:ext cx="7715250" cy="533400"/>
          </a:xfrm>
          <a:prstGeom prst="bracketPair">
            <a:avLst>
              <a:gd name="adj" fmla="val 16667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2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2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2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2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2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22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22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2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2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2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2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2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2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2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2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2" grpId="0" autoUpdateAnimBg="0"/>
      <p:bldP spid="222236" grpId="0" animBg="1" autoUpdateAnimBg="0"/>
      <p:bldP spid="222245" grpId="0" animBg="1" autoUpdateAnimBg="0"/>
      <p:bldP spid="22224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28650" y="277813"/>
            <a:ext cx="8067675" cy="931862"/>
          </a:xfrm>
        </p:spPr>
        <p:txBody>
          <a:bodyPr/>
          <a:lstStyle/>
          <a:p>
            <a:r>
              <a:rPr lang="ru-RU" altLang="ru-RU" sz="3200">
                <a:latin typeface="Comic Sans MS" panose="030F0702030302020204" pitchFamily="66" charset="0"/>
              </a:rPr>
              <a:t>Действия над комплексными числами</a:t>
            </a:r>
          </a:p>
        </p:txBody>
      </p:sp>
      <p:sp>
        <p:nvSpPr>
          <p:cNvPr id="223247" name="Rectangle 15"/>
          <p:cNvSpPr>
            <a:spLocks noChangeArrowheads="1"/>
          </p:cNvSpPr>
          <p:nvPr/>
        </p:nvSpPr>
        <p:spPr bwMode="auto">
          <a:xfrm>
            <a:off x="628650" y="3060700"/>
            <a:ext cx="371475" cy="396875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ru-RU">
                <a:solidFill>
                  <a:schemeClr val="bg1"/>
                </a:solidFill>
              </a:rPr>
              <a:t>3</a:t>
            </a:r>
            <a:r>
              <a:rPr lang="ru-RU" altLang="ru-RU" b="0" i="0">
                <a:solidFill>
                  <a:schemeClr val="tx1"/>
                </a:solidFill>
              </a:rPr>
              <a:t>                       </a:t>
            </a:r>
            <a:endParaRPr lang="en-US" altLang="ru-RU" b="0" i="0">
              <a:solidFill>
                <a:schemeClr val="tx1"/>
              </a:solidFill>
            </a:endParaRPr>
          </a:p>
        </p:txBody>
      </p:sp>
      <p:sp>
        <p:nvSpPr>
          <p:cNvPr id="223248" name="Rectangle 16"/>
          <p:cNvSpPr>
            <a:spLocks noChangeArrowheads="1"/>
          </p:cNvSpPr>
          <p:nvPr/>
        </p:nvSpPr>
        <p:spPr bwMode="auto">
          <a:xfrm>
            <a:off x="1085850" y="3065463"/>
            <a:ext cx="42862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u="sng">
                <a:solidFill>
                  <a:schemeClr val="tx1"/>
                </a:solidFill>
              </a:rPr>
              <a:t>Умножение комплексных чисел</a:t>
            </a:r>
            <a:r>
              <a:rPr lang="ru-RU" altLang="ru-RU" b="0" i="0">
                <a:solidFill>
                  <a:schemeClr val="tx1"/>
                </a:solidFill>
              </a:rPr>
              <a:t>.</a:t>
            </a:r>
            <a:endParaRPr lang="en-US" altLang="ru-RU" sz="2400" b="0"/>
          </a:p>
        </p:txBody>
      </p:sp>
      <p:graphicFrame>
        <p:nvGraphicFramePr>
          <p:cNvPr id="223253" name="Object 21"/>
          <p:cNvGraphicFramePr>
            <a:graphicFrameLocks noChangeAspect="1"/>
          </p:cNvGraphicFramePr>
          <p:nvPr/>
        </p:nvGraphicFramePr>
        <p:xfrm>
          <a:off x="727075" y="4664075"/>
          <a:ext cx="589280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02" name="Формула" r:id="rId3" imgW="2692080" imgH="228600" progId="Equation.3">
                  <p:embed/>
                </p:oleObj>
              </mc:Choice>
              <mc:Fallback>
                <p:oleObj name="Формула" r:id="rId3" imgW="2692080" imgH="2286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075" y="4664075"/>
                        <a:ext cx="5892800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3256" name="Rectangle 24"/>
          <p:cNvSpPr>
            <a:spLocks noChangeArrowheads="1"/>
          </p:cNvSpPr>
          <p:nvPr/>
        </p:nvSpPr>
        <p:spPr bwMode="auto">
          <a:xfrm>
            <a:off x="638175" y="1246188"/>
            <a:ext cx="45434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Сложение и вычитание комплексных чисел, изображенных векторами производится по правилу сложения или вычитания векторов:</a:t>
            </a:r>
            <a:endParaRPr lang="en-US" altLang="ru-RU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23257" name="Group 25"/>
          <p:cNvGrpSpPr>
            <a:grpSpLocks/>
          </p:cNvGrpSpPr>
          <p:nvPr/>
        </p:nvGrpSpPr>
        <p:grpSpPr bwMode="auto">
          <a:xfrm>
            <a:off x="5295900" y="1258888"/>
            <a:ext cx="2511425" cy="1970087"/>
            <a:chOff x="468" y="1675"/>
            <a:chExt cx="1582" cy="1241"/>
          </a:xfrm>
        </p:grpSpPr>
        <p:sp>
          <p:nvSpPr>
            <p:cNvPr id="223258" name="Line 26"/>
            <p:cNvSpPr>
              <a:spLocks noChangeShapeType="1"/>
            </p:cNvSpPr>
            <p:nvPr/>
          </p:nvSpPr>
          <p:spPr bwMode="auto">
            <a:xfrm>
              <a:off x="468" y="2556"/>
              <a:ext cx="1554" cy="0"/>
            </a:xfrm>
            <a:prstGeom prst="line">
              <a:avLst/>
            </a:prstGeom>
            <a:noFill/>
            <a:ln w="22225">
              <a:solidFill>
                <a:schemeClr val="tx2"/>
              </a:solidFill>
              <a:miter lim="800000"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23259" name="Line 27"/>
            <p:cNvSpPr>
              <a:spLocks noChangeShapeType="1"/>
            </p:cNvSpPr>
            <p:nvPr/>
          </p:nvSpPr>
          <p:spPr bwMode="auto">
            <a:xfrm flipV="1">
              <a:off x="1188" y="1758"/>
              <a:ext cx="0" cy="1158"/>
            </a:xfrm>
            <a:prstGeom prst="line">
              <a:avLst/>
            </a:prstGeom>
            <a:noFill/>
            <a:ln w="22225">
              <a:solidFill>
                <a:schemeClr val="tx2"/>
              </a:solidFill>
              <a:miter lim="800000"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23260" name="Rectangle 28"/>
            <p:cNvSpPr>
              <a:spLocks noChangeArrowheads="1"/>
            </p:cNvSpPr>
            <p:nvPr/>
          </p:nvSpPr>
          <p:spPr bwMode="auto">
            <a:xfrm>
              <a:off x="987" y="1675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ru-RU">
                  <a:solidFill>
                    <a:srgbClr val="993300"/>
                  </a:solidFill>
                </a:rPr>
                <a:t>y</a:t>
              </a:r>
              <a:endParaRPr lang="ru-RU" altLang="ru-RU">
                <a:solidFill>
                  <a:srgbClr val="993300"/>
                </a:solidFill>
              </a:endParaRPr>
            </a:p>
          </p:txBody>
        </p:sp>
        <p:sp>
          <p:nvSpPr>
            <p:cNvPr id="223261" name="Rectangle 29"/>
            <p:cNvSpPr>
              <a:spLocks noChangeArrowheads="1"/>
            </p:cNvSpPr>
            <p:nvPr/>
          </p:nvSpPr>
          <p:spPr bwMode="auto">
            <a:xfrm>
              <a:off x="987" y="2539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>
                  <a:solidFill>
                    <a:srgbClr val="993300"/>
                  </a:solidFill>
                </a:rPr>
                <a:t>0</a:t>
              </a:r>
            </a:p>
          </p:txBody>
        </p:sp>
        <p:sp>
          <p:nvSpPr>
            <p:cNvPr id="223262" name="Rectangle 30"/>
            <p:cNvSpPr>
              <a:spLocks noChangeArrowheads="1"/>
            </p:cNvSpPr>
            <p:nvPr/>
          </p:nvSpPr>
          <p:spPr bwMode="auto">
            <a:xfrm>
              <a:off x="1845" y="2545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altLang="ru-RU">
                  <a:solidFill>
                    <a:srgbClr val="993300"/>
                  </a:solidFill>
                </a:rPr>
                <a:t>х</a:t>
              </a:r>
            </a:p>
          </p:txBody>
        </p:sp>
      </p:grpSp>
      <p:grpSp>
        <p:nvGrpSpPr>
          <p:cNvPr id="223265" name="Group 33"/>
          <p:cNvGrpSpPr>
            <a:grpSpLocks/>
          </p:cNvGrpSpPr>
          <p:nvPr/>
        </p:nvGrpSpPr>
        <p:grpSpPr bwMode="auto">
          <a:xfrm>
            <a:off x="5400675" y="1533525"/>
            <a:ext cx="473075" cy="396875"/>
            <a:chOff x="534" y="1848"/>
            <a:chExt cx="298" cy="250"/>
          </a:xfrm>
        </p:grpSpPr>
        <p:sp>
          <p:nvSpPr>
            <p:cNvPr id="223266" name="Oval 34"/>
            <p:cNvSpPr>
              <a:spLocks noChangeArrowheads="1"/>
            </p:cNvSpPr>
            <p:nvPr/>
          </p:nvSpPr>
          <p:spPr bwMode="auto">
            <a:xfrm>
              <a:off x="534" y="1878"/>
              <a:ext cx="216" cy="216"/>
            </a:xfrm>
            <a:prstGeom prst="ellips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3267" name="Rectangle 35"/>
            <p:cNvSpPr>
              <a:spLocks noChangeArrowheads="1"/>
            </p:cNvSpPr>
            <p:nvPr/>
          </p:nvSpPr>
          <p:spPr bwMode="auto">
            <a:xfrm>
              <a:off x="540" y="1848"/>
              <a:ext cx="2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ru-RU">
                  <a:solidFill>
                    <a:schemeClr val="tx2"/>
                  </a:solidFill>
                </a:rPr>
                <a:t>z</a:t>
              </a:r>
              <a:endParaRPr lang="ru-RU" altLang="ru-RU">
                <a:solidFill>
                  <a:schemeClr val="tx2"/>
                </a:solidFill>
              </a:endParaRPr>
            </a:p>
          </p:txBody>
        </p:sp>
      </p:grpSp>
      <p:sp>
        <p:nvSpPr>
          <p:cNvPr id="223272" name="Line 40"/>
          <p:cNvSpPr>
            <a:spLocks noChangeShapeType="1"/>
          </p:cNvSpPr>
          <p:nvPr/>
        </p:nvSpPr>
        <p:spPr bwMode="auto">
          <a:xfrm flipV="1">
            <a:off x="6438900" y="2266950"/>
            <a:ext cx="1409700" cy="38100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3273" name="Line 41"/>
          <p:cNvSpPr>
            <a:spLocks noChangeShapeType="1"/>
          </p:cNvSpPr>
          <p:nvPr/>
        </p:nvSpPr>
        <p:spPr bwMode="auto">
          <a:xfrm flipV="1">
            <a:off x="6467475" y="1714500"/>
            <a:ext cx="714375" cy="923925"/>
          </a:xfrm>
          <a:prstGeom prst="line">
            <a:avLst/>
          </a:prstGeom>
          <a:noFill/>
          <a:ln w="25400">
            <a:solidFill>
              <a:srgbClr val="003366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3274" name="Rectangle 42"/>
          <p:cNvSpPr>
            <a:spLocks noChangeArrowheads="1"/>
          </p:cNvSpPr>
          <p:nvPr/>
        </p:nvSpPr>
        <p:spPr bwMode="auto">
          <a:xfrm>
            <a:off x="6435725" y="1868488"/>
            <a:ext cx="403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>
                <a:solidFill>
                  <a:schemeClr val="tx1"/>
                </a:solidFill>
                <a:cs typeface="Arial" panose="020B0604020202020204" pitchFamily="34" charset="0"/>
              </a:rPr>
              <a:t>z</a:t>
            </a:r>
            <a:r>
              <a:rPr lang="en-US" altLang="ru-RU" baseline="-25000">
                <a:solidFill>
                  <a:schemeClr val="tx1"/>
                </a:solidFill>
                <a:cs typeface="Arial" panose="020B0604020202020204" pitchFamily="34" charset="0"/>
              </a:rPr>
              <a:t>1</a:t>
            </a:r>
            <a:endParaRPr lang="ru-RU" altLang="ru-RU" baseline="-2500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23275" name="Rectangle 43"/>
          <p:cNvSpPr>
            <a:spLocks noChangeArrowheads="1"/>
          </p:cNvSpPr>
          <p:nvPr/>
        </p:nvSpPr>
        <p:spPr bwMode="auto">
          <a:xfrm>
            <a:off x="7483475" y="2259013"/>
            <a:ext cx="403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>
                <a:solidFill>
                  <a:srgbClr val="993300"/>
                </a:solidFill>
                <a:cs typeface="Arial" panose="020B0604020202020204" pitchFamily="34" charset="0"/>
              </a:rPr>
              <a:t>z</a:t>
            </a:r>
            <a:r>
              <a:rPr lang="en-US" altLang="ru-RU" baseline="-25000">
                <a:solidFill>
                  <a:srgbClr val="993300"/>
                </a:solidFill>
                <a:cs typeface="Arial" panose="020B0604020202020204" pitchFamily="34" charset="0"/>
              </a:rPr>
              <a:t>2</a:t>
            </a:r>
            <a:endParaRPr lang="ru-RU" altLang="ru-RU" baseline="-25000">
              <a:solidFill>
                <a:srgbClr val="993300"/>
              </a:solidFill>
              <a:cs typeface="Arial" panose="020B0604020202020204" pitchFamily="34" charset="0"/>
            </a:endParaRPr>
          </a:p>
        </p:txBody>
      </p:sp>
      <p:sp>
        <p:nvSpPr>
          <p:cNvPr id="223276" name="Line 44"/>
          <p:cNvSpPr>
            <a:spLocks noChangeShapeType="1"/>
          </p:cNvSpPr>
          <p:nvPr/>
        </p:nvSpPr>
        <p:spPr bwMode="auto">
          <a:xfrm flipV="1">
            <a:off x="7200900" y="1352550"/>
            <a:ext cx="1352550" cy="361950"/>
          </a:xfrm>
          <a:prstGeom prst="line">
            <a:avLst/>
          </a:prstGeom>
          <a:noFill/>
          <a:ln w="19050">
            <a:solidFill>
              <a:schemeClr val="tx2"/>
            </a:solidFill>
            <a:prstDash val="dash"/>
            <a:round/>
            <a:headEnd/>
            <a:tailEnd type="non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3277" name="Line 45"/>
          <p:cNvSpPr>
            <a:spLocks noChangeShapeType="1"/>
          </p:cNvSpPr>
          <p:nvPr/>
        </p:nvSpPr>
        <p:spPr bwMode="auto">
          <a:xfrm flipV="1">
            <a:off x="7839075" y="1323975"/>
            <a:ext cx="714375" cy="923925"/>
          </a:xfrm>
          <a:prstGeom prst="line">
            <a:avLst/>
          </a:prstGeom>
          <a:noFill/>
          <a:ln w="19050">
            <a:solidFill>
              <a:schemeClr val="tx2"/>
            </a:solidFill>
            <a:prstDash val="dash"/>
            <a:round/>
            <a:headEnd/>
            <a:tailEnd type="non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3278" name="Line 46"/>
          <p:cNvSpPr>
            <a:spLocks noChangeShapeType="1"/>
          </p:cNvSpPr>
          <p:nvPr/>
        </p:nvSpPr>
        <p:spPr bwMode="auto">
          <a:xfrm flipV="1">
            <a:off x="6457950" y="1343025"/>
            <a:ext cx="2095500" cy="1304925"/>
          </a:xfrm>
          <a:prstGeom prst="line">
            <a:avLst/>
          </a:prstGeom>
          <a:noFill/>
          <a:ln w="25400">
            <a:solidFill>
              <a:srgbClr val="0033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3279" name="Line 47"/>
          <p:cNvSpPr>
            <a:spLocks noChangeShapeType="1"/>
          </p:cNvSpPr>
          <p:nvPr/>
        </p:nvSpPr>
        <p:spPr bwMode="auto">
          <a:xfrm flipH="1" flipV="1">
            <a:off x="7162800" y="1714500"/>
            <a:ext cx="676275" cy="552450"/>
          </a:xfrm>
          <a:prstGeom prst="line">
            <a:avLst/>
          </a:prstGeom>
          <a:noFill/>
          <a:ln w="25400">
            <a:solidFill>
              <a:srgbClr val="666633"/>
            </a:solidFill>
            <a:prstDash val="dash"/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3280" name="Rectangle 48"/>
          <p:cNvSpPr>
            <a:spLocks noChangeArrowheads="1"/>
          </p:cNvSpPr>
          <p:nvPr/>
        </p:nvSpPr>
        <p:spPr bwMode="auto">
          <a:xfrm>
            <a:off x="7940675" y="1611313"/>
            <a:ext cx="885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>
                <a:solidFill>
                  <a:srgbClr val="003300"/>
                </a:solidFill>
                <a:cs typeface="Arial" panose="020B0604020202020204" pitchFamily="34" charset="0"/>
              </a:rPr>
              <a:t>z</a:t>
            </a:r>
            <a:r>
              <a:rPr lang="en-US" altLang="ru-RU" baseline="-25000">
                <a:solidFill>
                  <a:srgbClr val="003300"/>
                </a:solidFill>
                <a:cs typeface="Arial" panose="020B0604020202020204" pitchFamily="34" charset="0"/>
              </a:rPr>
              <a:t>1 </a:t>
            </a:r>
            <a:r>
              <a:rPr lang="en-US" altLang="ru-RU">
                <a:solidFill>
                  <a:srgbClr val="003300"/>
                </a:solidFill>
                <a:cs typeface="Arial" panose="020B0604020202020204" pitchFamily="34" charset="0"/>
              </a:rPr>
              <a:t>+ z</a:t>
            </a:r>
            <a:r>
              <a:rPr lang="en-US" altLang="ru-RU" baseline="-25000">
                <a:solidFill>
                  <a:srgbClr val="003300"/>
                </a:solidFill>
                <a:cs typeface="Arial" panose="020B0604020202020204" pitchFamily="34" charset="0"/>
              </a:rPr>
              <a:t>2</a:t>
            </a:r>
            <a:endParaRPr lang="ru-RU" altLang="ru-RU" baseline="-25000">
              <a:solidFill>
                <a:srgbClr val="003300"/>
              </a:solidFill>
              <a:cs typeface="Arial" panose="020B0604020202020204" pitchFamily="34" charset="0"/>
            </a:endParaRPr>
          </a:p>
        </p:txBody>
      </p:sp>
      <p:sp>
        <p:nvSpPr>
          <p:cNvPr id="223281" name="Rectangle 49"/>
          <p:cNvSpPr>
            <a:spLocks noChangeArrowheads="1"/>
          </p:cNvSpPr>
          <p:nvPr/>
        </p:nvSpPr>
        <p:spPr bwMode="auto">
          <a:xfrm>
            <a:off x="5245100" y="2201863"/>
            <a:ext cx="822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>
                <a:solidFill>
                  <a:srgbClr val="666633"/>
                </a:solidFill>
                <a:cs typeface="Arial" panose="020B0604020202020204" pitchFamily="34" charset="0"/>
              </a:rPr>
              <a:t>z</a:t>
            </a:r>
            <a:r>
              <a:rPr lang="en-US" altLang="ru-RU" baseline="-25000">
                <a:solidFill>
                  <a:srgbClr val="666633"/>
                </a:solidFill>
                <a:cs typeface="Arial" panose="020B0604020202020204" pitchFamily="34" charset="0"/>
              </a:rPr>
              <a:t>1 </a:t>
            </a:r>
            <a:r>
              <a:rPr lang="en-US" altLang="ru-RU">
                <a:solidFill>
                  <a:srgbClr val="666633"/>
                </a:solidFill>
                <a:cs typeface="Arial" panose="020B0604020202020204" pitchFamily="34" charset="0"/>
              </a:rPr>
              <a:t>- z</a:t>
            </a:r>
            <a:r>
              <a:rPr lang="en-US" altLang="ru-RU" baseline="-25000">
                <a:solidFill>
                  <a:srgbClr val="666633"/>
                </a:solidFill>
                <a:cs typeface="Arial" panose="020B0604020202020204" pitchFamily="34" charset="0"/>
              </a:rPr>
              <a:t>2</a:t>
            </a:r>
            <a:endParaRPr lang="ru-RU" altLang="ru-RU" baseline="-25000">
              <a:solidFill>
                <a:srgbClr val="666633"/>
              </a:solidFill>
              <a:cs typeface="Arial" panose="020B0604020202020204" pitchFamily="34" charset="0"/>
            </a:endParaRPr>
          </a:p>
        </p:txBody>
      </p:sp>
      <p:grpSp>
        <p:nvGrpSpPr>
          <p:cNvPr id="223292" name="Group 60"/>
          <p:cNvGrpSpPr>
            <a:grpSpLocks/>
          </p:cNvGrpSpPr>
          <p:nvPr/>
        </p:nvGrpSpPr>
        <p:grpSpPr bwMode="auto">
          <a:xfrm>
            <a:off x="628650" y="3524250"/>
            <a:ext cx="8299450" cy="1042988"/>
            <a:chOff x="396" y="2220"/>
            <a:chExt cx="5228" cy="657"/>
          </a:xfrm>
        </p:grpSpPr>
        <p:sp>
          <p:nvSpPr>
            <p:cNvPr id="223282" name="Rectangle 50"/>
            <p:cNvSpPr>
              <a:spLocks noChangeArrowheads="1"/>
            </p:cNvSpPr>
            <p:nvPr/>
          </p:nvSpPr>
          <p:spPr bwMode="auto">
            <a:xfrm>
              <a:off x="396" y="2243"/>
              <a:ext cx="5202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altLang="ru-RU">
                  <a:solidFill>
                    <a:schemeClr val="tx1"/>
                  </a:solidFill>
                </a:rPr>
                <a:t>Умножением</a:t>
              </a:r>
              <a:r>
                <a:rPr lang="ru-RU" altLang="ru-RU" b="0" i="0">
                  <a:solidFill>
                    <a:schemeClr val="tx1"/>
                  </a:solidFill>
                </a:rPr>
                <a:t> комплексных чисел                             и                            </a:t>
              </a:r>
            </a:p>
            <a:p>
              <a:r>
                <a:rPr lang="ru-RU" altLang="ru-RU" b="0" i="0">
                  <a:solidFill>
                    <a:schemeClr val="tx1"/>
                  </a:solidFill>
                </a:rPr>
                <a:t>называется число, получаемое при умножении этих чисел по правилам алгебры как двучлены, учитывая что</a:t>
              </a:r>
              <a:endParaRPr lang="en-US" altLang="ru-RU" b="0" i="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223285" name="Object 53"/>
            <p:cNvGraphicFramePr>
              <a:graphicFrameLocks noChangeAspect="1"/>
            </p:cNvGraphicFramePr>
            <p:nvPr/>
          </p:nvGraphicFramePr>
          <p:xfrm>
            <a:off x="3072" y="2226"/>
            <a:ext cx="1173" cy="2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3303" name="Формула" r:id="rId5" imgW="850680" imgH="215640" progId="Equation.3">
                    <p:embed/>
                  </p:oleObj>
                </mc:Choice>
                <mc:Fallback>
                  <p:oleObj name="Формула" r:id="rId5" imgW="850680" imgH="215640" progId="Equation.3">
                    <p:embed/>
                    <p:pic>
                      <p:nvPicPr>
                        <p:cNvPr id="0" name="Object 5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72" y="2226"/>
                          <a:ext cx="1173" cy="28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3286" name="Object 54"/>
            <p:cNvGraphicFramePr>
              <a:graphicFrameLocks noChangeAspect="1"/>
            </p:cNvGraphicFramePr>
            <p:nvPr/>
          </p:nvGraphicFramePr>
          <p:xfrm>
            <a:off x="4381" y="2220"/>
            <a:ext cx="1243" cy="2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3304" name="Формула" r:id="rId7" imgW="901440" imgH="215640" progId="Equation.3">
                    <p:embed/>
                  </p:oleObj>
                </mc:Choice>
                <mc:Fallback>
                  <p:oleObj name="Формула" r:id="rId7" imgW="901440" imgH="215640" progId="Equation.3">
                    <p:embed/>
                    <p:pic>
                      <p:nvPicPr>
                        <p:cNvPr id="0" name="Object 5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81" y="2220"/>
                          <a:ext cx="1243" cy="28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3289" name="Rectangle 57"/>
          <p:cNvSpPr>
            <a:spLocks noChangeArrowheads="1"/>
          </p:cNvSpPr>
          <p:nvPr/>
        </p:nvSpPr>
        <p:spPr bwMode="auto">
          <a:xfrm>
            <a:off x="666750" y="5237163"/>
            <a:ext cx="8077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При любом целом </a:t>
            </a:r>
            <a:r>
              <a:rPr lang="en-US" altLang="ru-RU" b="0">
                <a:solidFill>
                  <a:srgbClr val="993300"/>
                </a:solidFill>
              </a:rPr>
              <a:t>k</a:t>
            </a:r>
            <a:r>
              <a:rPr lang="ru-RU" altLang="ru-RU" b="0" i="0">
                <a:solidFill>
                  <a:schemeClr val="tx1"/>
                </a:solidFill>
              </a:rPr>
              <a:t>:</a:t>
            </a:r>
            <a:endParaRPr lang="en-US" altLang="ru-RU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223290" name="Object 58"/>
          <p:cNvGraphicFramePr>
            <a:graphicFrameLocks noChangeAspect="1"/>
          </p:cNvGraphicFramePr>
          <p:nvPr/>
        </p:nvGraphicFramePr>
        <p:xfrm>
          <a:off x="749300" y="5778500"/>
          <a:ext cx="581025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05" name="Формула" r:id="rId9" imgW="2654280" imgH="228600" progId="Equation.3">
                  <p:embed/>
                </p:oleObj>
              </mc:Choice>
              <mc:Fallback>
                <p:oleObj name="Формула" r:id="rId9" imgW="2654280" imgH="228600" progId="Equation.3">
                  <p:embed/>
                  <p:pic>
                    <p:nvPicPr>
                      <p:cNvPr id="0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300" y="5778500"/>
                        <a:ext cx="5810250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3291" name="AutoShape 59"/>
          <p:cNvSpPr>
            <a:spLocks noChangeArrowheads="1"/>
          </p:cNvSpPr>
          <p:nvPr/>
        </p:nvSpPr>
        <p:spPr bwMode="auto">
          <a:xfrm>
            <a:off x="657225" y="5676900"/>
            <a:ext cx="6210300" cy="66675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3293" name="Line 61"/>
          <p:cNvSpPr>
            <a:spLocks noChangeShapeType="1"/>
          </p:cNvSpPr>
          <p:nvPr/>
        </p:nvSpPr>
        <p:spPr bwMode="auto">
          <a:xfrm flipH="1" flipV="1">
            <a:off x="5743575" y="2085975"/>
            <a:ext cx="676275" cy="552450"/>
          </a:xfrm>
          <a:prstGeom prst="line">
            <a:avLst/>
          </a:prstGeom>
          <a:noFill/>
          <a:ln w="25400">
            <a:solidFill>
              <a:srgbClr val="666633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3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3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3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3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3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3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3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3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3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3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23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23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23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3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3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23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223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3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3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3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3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223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223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23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23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223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23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23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23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23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47" grpId="0" animBg="1" autoUpdateAnimBg="0"/>
      <p:bldP spid="223248" grpId="0" autoUpdateAnimBg="0"/>
      <p:bldP spid="223256" grpId="0" autoUpdateAnimBg="0"/>
      <p:bldP spid="223274" grpId="0" autoUpdateAnimBg="0"/>
      <p:bldP spid="223275" grpId="0" autoUpdateAnimBg="0"/>
      <p:bldP spid="223280" grpId="0" autoUpdateAnimBg="0"/>
      <p:bldP spid="223281" grpId="0" autoUpdateAnimBg="0"/>
      <p:bldP spid="22328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28650" y="277813"/>
            <a:ext cx="8067675" cy="931862"/>
          </a:xfrm>
        </p:spPr>
        <p:txBody>
          <a:bodyPr/>
          <a:lstStyle/>
          <a:p>
            <a:r>
              <a:rPr lang="ru-RU" altLang="ru-RU" sz="3200">
                <a:latin typeface="Comic Sans MS" panose="030F0702030302020204" pitchFamily="66" charset="0"/>
              </a:rPr>
              <a:t>Действия над комплексными числами</a:t>
            </a:r>
          </a:p>
        </p:txBody>
      </p:sp>
      <p:sp>
        <p:nvSpPr>
          <p:cNvPr id="224262" name="Rectangle 6"/>
          <p:cNvSpPr>
            <a:spLocks noChangeArrowheads="1"/>
          </p:cNvSpPr>
          <p:nvPr/>
        </p:nvSpPr>
        <p:spPr bwMode="auto">
          <a:xfrm>
            <a:off x="638175" y="1246188"/>
            <a:ext cx="8229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На основании этого правила получим:</a:t>
            </a:r>
            <a:endParaRPr lang="en-US" altLang="ru-RU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224284" name="Object 28"/>
          <p:cNvGraphicFramePr>
            <a:graphicFrameLocks noChangeAspect="1"/>
          </p:cNvGraphicFramePr>
          <p:nvPr/>
        </p:nvGraphicFramePr>
        <p:xfrm>
          <a:off x="650875" y="1581150"/>
          <a:ext cx="4448175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20" name="Формула" r:id="rId3" imgW="2031840" imgH="215640" progId="Equation.3">
                  <p:embed/>
                </p:oleObj>
              </mc:Choice>
              <mc:Fallback>
                <p:oleObj name="Формула" r:id="rId3" imgW="2031840" imgH="21564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875" y="1581150"/>
                        <a:ext cx="4448175" cy="454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4286" name="Rectangle 30"/>
          <p:cNvSpPr>
            <a:spLocks noChangeArrowheads="1"/>
          </p:cNvSpPr>
          <p:nvPr/>
        </p:nvSpPr>
        <p:spPr bwMode="auto">
          <a:xfrm>
            <a:off x="638175" y="3979863"/>
            <a:ext cx="8077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тогда произведение находится по формуле:</a:t>
            </a:r>
            <a:endParaRPr lang="en-US" altLang="ru-RU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4288" name="AutoShape 32"/>
          <p:cNvSpPr>
            <a:spLocks noChangeArrowheads="1"/>
          </p:cNvSpPr>
          <p:nvPr/>
        </p:nvSpPr>
        <p:spPr bwMode="auto">
          <a:xfrm>
            <a:off x="695325" y="2571750"/>
            <a:ext cx="6086475" cy="523875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24290" name="Object 34"/>
          <p:cNvGraphicFramePr>
            <a:graphicFrameLocks noChangeAspect="1"/>
          </p:cNvGraphicFramePr>
          <p:nvPr/>
        </p:nvGraphicFramePr>
        <p:xfrm>
          <a:off x="2251075" y="2054225"/>
          <a:ext cx="5421313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21" name="Формула" r:id="rId5" imgW="2476440" imgH="228600" progId="Equation.3">
                  <p:embed/>
                </p:oleObj>
              </mc:Choice>
              <mc:Fallback>
                <p:oleObj name="Формула" r:id="rId5" imgW="2476440" imgH="22860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1075" y="2054225"/>
                        <a:ext cx="5421313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4291" name="Object 35"/>
          <p:cNvGraphicFramePr>
            <a:graphicFrameLocks noChangeAspect="1"/>
          </p:cNvGraphicFramePr>
          <p:nvPr/>
        </p:nvGraphicFramePr>
        <p:xfrm>
          <a:off x="711200" y="2619375"/>
          <a:ext cx="5948363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22" name="Формула" r:id="rId7" imgW="2717640" imgH="215640" progId="Equation.3">
                  <p:embed/>
                </p:oleObj>
              </mc:Choice>
              <mc:Fallback>
                <p:oleObj name="Формула" r:id="rId7" imgW="2717640" imgH="21564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200" y="2619375"/>
                        <a:ext cx="5948363" cy="454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4292" name="Rectangle 36"/>
          <p:cNvSpPr>
            <a:spLocks noChangeArrowheads="1"/>
          </p:cNvSpPr>
          <p:nvPr/>
        </p:nvSpPr>
        <p:spPr bwMode="auto">
          <a:xfrm>
            <a:off x="628650" y="3160713"/>
            <a:ext cx="79533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Если комплексные числа заданы в тригонометрической форме:</a:t>
            </a:r>
            <a:endParaRPr lang="en-US" altLang="ru-RU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224293" name="Object 37"/>
          <p:cNvGraphicFramePr>
            <a:graphicFrameLocks noChangeAspect="1"/>
          </p:cNvGraphicFramePr>
          <p:nvPr/>
        </p:nvGraphicFramePr>
        <p:xfrm>
          <a:off x="785813" y="3544888"/>
          <a:ext cx="3221037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23" name="Формула" r:id="rId9" imgW="1473120" imgH="215640" progId="Equation.3">
                  <p:embed/>
                </p:oleObj>
              </mc:Choice>
              <mc:Fallback>
                <p:oleObj name="Формула" r:id="rId9" imgW="1473120" imgH="21564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813" y="3544888"/>
                        <a:ext cx="3221037" cy="452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4294" name="Object 38"/>
          <p:cNvGraphicFramePr>
            <a:graphicFrameLocks noChangeAspect="1"/>
          </p:cNvGraphicFramePr>
          <p:nvPr/>
        </p:nvGraphicFramePr>
        <p:xfrm>
          <a:off x="4241800" y="3554413"/>
          <a:ext cx="3359150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24" name="Формула" r:id="rId11" imgW="1536480" imgH="215640" progId="Equation.3">
                  <p:embed/>
                </p:oleObj>
              </mc:Choice>
              <mc:Fallback>
                <p:oleObj name="Формула" r:id="rId11" imgW="1536480" imgH="21564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1800" y="3554413"/>
                        <a:ext cx="3359150" cy="452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4295" name="Object 39"/>
          <p:cNvGraphicFramePr>
            <a:graphicFrameLocks noChangeAspect="1"/>
          </p:cNvGraphicFramePr>
          <p:nvPr/>
        </p:nvGraphicFramePr>
        <p:xfrm>
          <a:off x="871538" y="4487863"/>
          <a:ext cx="5830887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25" name="Формула" r:id="rId13" imgW="2666880" imgH="215640" progId="Equation.3">
                  <p:embed/>
                </p:oleObj>
              </mc:Choice>
              <mc:Fallback>
                <p:oleObj name="Формула" r:id="rId13" imgW="2666880" imgH="21564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1538" y="4487863"/>
                        <a:ext cx="5830887" cy="452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4296" name="AutoShape 40"/>
          <p:cNvSpPr>
            <a:spLocks noChangeArrowheads="1"/>
          </p:cNvSpPr>
          <p:nvPr/>
        </p:nvSpPr>
        <p:spPr bwMode="auto">
          <a:xfrm>
            <a:off x="819150" y="4457700"/>
            <a:ext cx="6010275" cy="523875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4297" name="Rectangle 41"/>
          <p:cNvSpPr>
            <a:spLocks noChangeArrowheads="1"/>
          </p:cNvSpPr>
          <p:nvPr/>
        </p:nvSpPr>
        <p:spPr bwMode="auto">
          <a:xfrm>
            <a:off x="685800" y="5037138"/>
            <a:ext cx="8077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Произведение сопряженных комплексных чисел:</a:t>
            </a:r>
            <a:endParaRPr lang="en-US" altLang="ru-RU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224298" name="Object 42"/>
          <p:cNvGraphicFramePr>
            <a:graphicFrameLocks noChangeAspect="1"/>
          </p:cNvGraphicFramePr>
          <p:nvPr/>
        </p:nvGraphicFramePr>
        <p:xfrm>
          <a:off x="757238" y="5470525"/>
          <a:ext cx="3976687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26" name="Формула" r:id="rId15" imgW="1638000" imgH="203040" progId="Equation.3">
                  <p:embed/>
                </p:oleObj>
              </mc:Choice>
              <mc:Fallback>
                <p:oleObj name="Формула" r:id="rId15" imgW="1638000" imgH="20304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238" y="5470525"/>
                        <a:ext cx="3976687" cy="47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4299" name="Object 43"/>
          <p:cNvGraphicFramePr>
            <a:graphicFrameLocks noChangeAspect="1"/>
          </p:cNvGraphicFramePr>
          <p:nvPr/>
        </p:nvGraphicFramePr>
        <p:xfrm>
          <a:off x="4724400" y="5403850"/>
          <a:ext cx="3546475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27" name="Формула" r:id="rId17" imgW="1460160" imgH="228600" progId="Equation.3">
                  <p:embed/>
                </p:oleObj>
              </mc:Choice>
              <mc:Fallback>
                <p:oleObj name="Формула" r:id="rId17" imgW="1460160" imgH="22860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5403850"/>
                        <a:ext cx="3546475" cy="531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4300" name="Object 44"/>
          <p:cNvGraphicFramePr>
            <a:graphicFrameLocks noChangeAspect="1"/>
          </p:cNvGraphicFramePr>
          <p:nvPr/>
        </p:nvGraphicFramePr>
        <p:xfrm>
          <a:off x="2143125" y="6000750"/>
          <a:ext cx="3052763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28" name="Формула" r:id="rId19" imgW="1257120" imgH="279360" progId="Equation.3">
                  <p:embed/>
                </p:oleObj>
              </mc:Choice>
              <mc:Fallback>
                <p:oleObj name="Формула" r:id="rId19" imgW="1257120" imgH="279360" progId="Equation.3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25" y="6000750"/>
                        <a:ext cx="3052763" cy="650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4301" name="AutoShape 45"/>
          <p:cNvSpPr>
            <a:spLocks noChangeArrowheads="1"/>
          </p:cNvSpPr>
          <p:nvPr/>
        </p:nvSpPr>
        <p:spPr bwMode="auto">
          <a:xfrm>
            <a:off x="2076450" y="6000750"/>
            <a:ext cx="3209925" cy="638175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4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4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4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4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4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4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4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4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4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24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4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4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4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4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2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4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4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4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4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24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4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24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4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4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4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4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4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4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62" grpId="0" autoUpdateAnimBg="0"/>
      <p:bldP spid="224286" grpId="0" autoUpdateAnimBg="0"/>
      <p:bldP spid="224292" grpId="0" autoUpdateAnimBg="0"/>
      <p:bldP spid="22429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28650" y="277813"/>
            <a:ext cx="8067675" cy="931862"/>
          </a:xfrm>
        </p:spPr>
        <p:txBody>
          <a:bodyPr/>
          <a:lstStyle/>
          <a:p>
            <a:r>
              <a:rPr lang="ru-RU" altLang="ru-RU" sz="3200">
                <a:latin typeface="Comic Sans MS" panose="030F0702030302020204" pitchFamily="66" charset="0"/>
              </a:rPr>
              <a:t>Действия над комплексными числами</a:t>
            </a:r>
          </a:p>
        </p:txBody>
      </p:sp>
      <p:sp>
        <p:nvSpPr>
          <p:cNvPr id="225283" name="Rectangle 3"/>
          <p:cNvSpPr>
            <a:spLocks noChangeArrowheads="1"/>
          </p:cNvSpPr>
          <p:nvPr/>
        </p:nvSpPr>
        <p:spPr bwMode="auto">
          <a:xfrm>
            <a:off x="619125" y="1222375"/>
            <a:ext cx="371475" cy="396875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>
                <a:solidFill>
                  <a:schemeClr val="bg1"/>
                </a:solidFill>
              </a:rPr>
              <a:t>4</a:t>
            </a:r>
            <a:r>
              <a:rPr lang="ru-RU" altLang="ru-RU" b="0" i="0">
                <a:solidFill>
                  <a:schemeClr val="tx1"/>
                </a:solidFill>
              </a:rPr>
              <a:t>                       </a:t>
            </a:r>
            <a:endParaRPr lang="en-US" altLang="ru-RU" b="0" i="0">
              <a:solidFill>
                <a:schemeClr val="tx1"/>
              </a:solidFill>
            </a:endParaRPr>
          </a:p>
        </p:txBody>
      </p:sp>
      <p:sp>
        <p:nvSpPr>
          <p:cNvPr id="225284" name="Rectangle 4"/>
          <p:cNvSpPr>
            <a:spLocks noChangeArrowheads="1"/>
          </p:cNvSpPr>
          <p:nvPr/>
        </p:nvSpPr>
        <p:spPr bwMode="auto">
          <a:xfrm>
            <a:off x="1171575" y="1236663"/>
            <a:ext cx="42862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u="sng">
                <a:solidFill>
                  <a:schemeClr val="tx1"/>
                </a:solidFill>
              </a:rPr>
              <a:t>Деление комплексных чисел</a:t>
            </a:r>
            <a:r>
              <a:rPr lang="ru-RU" altLang="ru-RU" b="0" i="0">
                <a:solidFill>
                  <a:schemeClr val="tx1"/>
                </a:solidFill>
              </a:rPr>
              <a:t>.</a:t>
            </a:r>
            <a:endParaRPr lang="en-US" altLang="ru-RU" sz="2400" b="0"/>
          </a:p>
        </p:txBody>
      </p:sp>
      <p:grpSp>
        <p:nvGrpSpPr>
          <p:cNvPr id="225323" name="Group 43"/>
          <p:cNvGrpSpPr>
            <a:grpSpLocks/>
          </p:cNvGrpSpPr>
          <p:nvPr/>
        </p:nvGrpSpPr>
        <p:grpSpPr bwMode="auto">
          <a:xfrm>
            <a:off x="638175" y="1714500"/>
            <a:ext cx="8258175" cy="1042988"/>
            <a:chOff x="402" y="1080"/>
            <a:chExt cx="5202" cy="657"/>
          </a:xfrm>
        </p:grpSpPr>
        <p:sp>
          <p:nvSpPr>
            <p:cNvPr id="225307" name="Rectangle 27"/>
            <p:cNvSpPr>
              <a:spLocks noChangeArrowheads="1"/>
            </p:cNvSpPr>
            <p:nvPr/>
          </p:nvSpPr>
          <p:spPr bwMode="auto">
            <a:xfrm>
              <a:off x="402" y="1103"/>
              <a:ext cx="5202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altLang="ru-RU" b="0" i="0">
                  <a:solidFill>
                    <a:schemeClr val="tx1"/>
                  </a:solidFill>
                </a:rPr>
                <a:t>Чтобы разделить                             на                            </a:t>
              </a:r>
            </a:p>
            <a:p>
              <a:r>
                <a:rPr lang="ru-RU" altLang="ru-RU" b="0" i="0">
                  <a:solidFill>
                    <a:schemeClr val="tx1"/>
                  </a:solidFill>
                </a:rPr>
                <a:t>необходимо умножить делимое и делитель на число, сопряженное делителю:</a:t>
              </a:r>
              <a:endParaRPr lang="en-US" altLang="ru-RU" b="0" i="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225308" name="Object 28"/>
            <p:cNvGraphicFramePr>
              <a:graphicFrameLocks noChangeAspect="1"/>
            </p:cNvGraphicFramePr>
            <p:nvPr/>
          </p:nvGraphicFramePr>
          <p:xfrm>
            <a:off x="1794" y="1080"/>
            <a:ext cx="1173" cy="2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340" name="Формула" r:id="rId3" imgW="850680" imgH="215640" progId="Equation.3">
                    <p:embed/>
                  </p:oleObj>
                </mc:Choice>
                <mc:Fallback>
                  <p:oleObj name="Формула" r:id="rId3" imgW="850680" imgH="215640" progId="Equation.3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94" y="1080"/>
                          <a:ext cx="1173" cy="28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309" name="Object 29"/>
            <p:cNvGraphicFramePr>
              <a:graphicFrameLocks noChangeAspect="1"/>
            </p:cNvGraphicFramePr>
            <p:nvPr/>
          </p:nvGraphicFramePr>
          <p:xfrm>
            <a:off x="3223" y="1086"/>
            <a:ext cx="1243" cy="2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341" name="Формула" r:id="rId5" imgW="901440" imgH="215640" progId="Equation.3">
                    <p:embed/>
                  </p:oleObj>
                </mc:Choice>
                <mc:Fallback>
                  <p:oleObj name="Формула" r:id="rId5" imgW="901440" imgH="215640" progId="Equation.3">
                    <p:embed/>
                    <p:pic>
                      <p:nvPicPr>
                        <p:cNvPr id="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23" y="1086"/>
                          <a:ext cx="1243" cy="28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25314" name="Object 34"/>
          <p:cNvGraphicFramePr>
            <a:graphicFrameLocks noChangeAspect="1"/>
          </p:cNvGraphicFramePr>
          <p:nvPr/>
        </p:nvGraphicFramePr>
        <p:xfrm>
          <a:off x="646113" y="2716213"/>
          <a:ext cx="2112962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2" name="Формула" r:id="rId7" imgW="965160" imgH="431640" progId="Equation.3">
                  <p:embed/>
                </p:oleObj>
              </mc:Choice>
              <mc:Fallback>
                <p:oleObj name="Формула" r:id="rId7" imgW="965160" imgH="43164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113" y="2716213"/>
                        <a:ext cx="2112962" cy="908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5" name="Object 35"/>
          <p:cNvGraphicFramePr>
            <a:graphicFrameLocks noChangeAspect="1"/>
          </p:cNvGraphicFramePr>
          <p:nvPr/>
        </p:nvGraphicFramePr>
        <p:xfrm>
          <a:off x="2763838" y="2754313"/>
          <a:ext cx="3783012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3" name="Формула" r:id="rId9" imgW="1726920" imgH="431640" progId="Equation.3">
                  <p:embed/>
                </p:oleObj>
              </mc:Choice>
              <mc:Fallback>
                <p:oleObj name="Формула" r:id="rId9" imgW="1726920" imgH="43164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3838" y="2754313"/>
                        <a:ext cx="3783012" cy="908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6" name="Object 36"/>
          <p:cNvGraphicFramePr>
            <a:graphicFrameLocks noChangeAspect="1"/>
          </p:cNvGraphicFramePr>
          <p:nvPr/>
        </p:nvGraphicFramePr>
        <p:xfrm>
          <a:off x="512763" y="3725863"/>
          <a:ext cx="8401050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4" name="Формула" r:id="rId11" imgW="3835080" imgH="431640" progId="Equation.3">
                  <p:embed/>
                </p:oleObj>
              </mc:Choice>
              <mc:Fallback>
                <p:oleObj name="Формула" r:id="rId11" imgW="3835080" imgH="431640" progId="Equation.3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763" y="3725863"/>
                        <a:ext cx="8401050" cy="908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17" name="AutoShape 37"/>
          <p:cNvSpPr>
            <a:spLocks noChangeArrowheads="1"/>
          </p:cNvSpPr>
          <p:nvPr/>
        </p:nvSpPr>
        <p:spPr bwMode="auto">
          <a:xfrm>
            <a:off x="5200650" y="3686175"/>
            <a:ext cx="3686175" cy="981075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18" name="Rectangle 38"/>
          <p:cNvSpPr>
            <a:spLocks noChangeArrowheads="1"/>
          </p:cNvSpPr>
          <p:nvPr/>
        </p:nvSpPr>
        <p:spPr bwMode="auto">
          <a:xfrm>
            <a:off x="628650" y="4741863"/>
            <a:ext cx="79533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0" i="0">
                <a:solidFill>
                  <a:schemeClr val="tx1"/>
                </a:solidFill>
              </a:rPr>
              <a:t>Если комплексные числа заданы в тригонометрической форме:</a:t>
            </a:r>
            <a:endParaRPr lang="en-US" altLang="ru-RU" b="0" i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225319" name="Object 39"/>
          <p:cNvGraphicFramePr>
            <a:graphicFrameLocks noChangeAspect="1"/>
          </p:cNvGraphicFramePr>
          <p:nvPr/>
        </p:nvGraphicFramePr>
        <p:xfrm>
          <a:off x="785813" y="5135563"/>
          <a:ext cx="3221037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5" name="Формула" r:id="rId13" imgW="1473120" imgH="215640" progId="Equation.3">
                  <p:embed/>
                </p:oleObj>
              </mc:Choice>
              <mc:Fallback>
                <p:oleObj name="Формула" r:id="rId13" imgW="1473120" imgH="21564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813" y="5135563"/>
                        <a:ext cx="3221037" cy="452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20" name="Object 40"/>
          <p:cNvGraphicFramePr>
            <a:graphicFrameLocks noChangeAspect="1"/>
          </p:cNvGraphicFramePr>
          <p:nvPr/>
        </p:nvGraphicFramePr>
        <p:xfrm>
          <a:off x="4251325" y="5126038"/>
          <a:ext cx="3359150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6" name="Формула" r:id="rId15" imgW="1536480" imgH="215640" progId="Equation.3">
                  <p:embed/>
                </p:oleObj>
              </mc:Choice>
              <mc:Fallback>
                <p:oleObj name="Формула" r:id="rId15" imgW="1536480" imgH="21564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1325" y="5126038"/>
                        <a:ext cx="3359150" cy="452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21" name="Object 41"/>
          <p:cNvGraphicFramePr>
            <a:graphicFrameLocks noChangeAspect="1"/>
          </p:cNvGraphicFramePr>
          <p:nvPr/>
        </p:nvGraphicFramePr>
        <p:xfrm>
          <a:off x="1814513" y="5719763"/>
          <a:ext cx="5108575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7" name="Формула" r:id="rId17" imgW="2336760" imgH="431640" progId="Equation.3">
                  <p:embed/>
                </p:oleObj>
              </mc:Choice>
              <mc:Fallback>
                <p:oleObj name="Формула" r:id="rId17" imgW="2336760" imgH="43164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4513" y="5719763"/>
                        <a:ext cx="5108575" cy="904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22" name="AutoShape 42"/>
          <p:cNvSpPr>
            <a:spLocks noChangeArrowheads="1"/>
          </p:cNvSpPr>
          <p:nvPr/>
        </p:nvSpPr>
        <p:spPr bwMode="auto">
          <a:xfrm>
            <a:off x="1581150" y="5667375"/>
            <a:ext cx="5486400" cy="981075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5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5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5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5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5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5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5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25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5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5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5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5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5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5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5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5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3" grpId="0" animBg="1" autoUpdateAnimBg="0"/>
      <p:bldP spid="225284" grpId="0" autoUpdateAnimBg="0"/>
      <p:bldP spid="225318" grpId="0" autoUpdateAnimBg="0"/>
    </p:bldLst>
  </p:timing>
</p:sld>
</file>

<file path=ppt/theme/theme1.xml><?xml version="1.0" encoding="utf-8"?>
<a:theme xmlns:a="http://schemas.openxmlformats.org/drawingml/2006/main" name="Эскиз">
  <a:themeElements>
    <a:clrScheme name="Эскиз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Эски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000" b="1" i="1" u="none" strike="noStrike" cap="none" normalizeH="0" baseline="0" smtClean="0">
            <a:ln>
              <a:noFill/>
            </a:ln>
            <a:solidFill>
              <a:srgbClr val="CC3300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000" b="1" i="1" u="none" strike="noStrike" cap="none" normalizeH="0" baseline="0" smtClean="0">
            <a:ln>
              <a:noFill/>
            </a:ln>
            <a:solidFill>
              <a:srgbClr val="CC3300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Эскиз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Designs\Эскиз.pot</Template>
  <TotalTime>9015</TotalTime>
  <Words>813</Words>
  <Application>Microsoft Office PowerPoint</Application>
  <PresentationFormat>Экран (4:3)</PresentationFormat>
  <Paragraphs>128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Comic Sans MS</vt:lpstr>
      <vt:lpstr>Tahoma</vt:lpstr>
      <vt:lpstr>Times New Roman</vt:lpstr>
      <vt:lpstr>Wingdings</vt:lpstr>
      <vt:lpstr>Эскиз</vt:lpstr>
      <vt:lpstr>Формула</vt:lpstr>
      <vt:lpstr>Комплексные числа</vt:lpstr>
      <vt:lpstr>Комплексные числа</vt:lpstr>
      <vt:lpstr>Основные понятия</vt:lpstr>
      <vt:lpstr>Геометрическое изображение комплексных чисел</vt:lpstr>
      <vt:lpstr>Тригонометрическая форма записи комплексных чисел</vt:lpstr>
      <vt:lpstr>Действия над комплексными числами</vt:lpstr>
      <vt:lpstr>Действия над комплексными числами</vt:lpstr>
      <vt:lpstr>Действия над комплексными числами</vt:lpstr>
      <vt:lpstr>Действия над комплексными числами</vt:lpstr>
      <vt:lpstr>Действия над комплексными числами</vt:lpstr>
      <vt:lpstr>Действия над комплексными числами</vt:lpstr>
      <vt:lpstr>Действия над комплексными числами</vt:lpstr>
      <vt:lpstr>Действия над комплексными числами</vt:lpstr>
      <vt:lpstr>Показательная форма комплексного числа</vt:lpstr>
      <vt:lpstr>Показательная форма комплексного числа</vt:lpstr>
      <vt:lpstr>Показательная форма комплексного числа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Наталья</dc:creator>
  <cp:lastModifiedBy>Наталья Харина</cp:lastModifiedBy>
  <cp:revision>1310</cp:revision>
  <dcterms:created xsi:type="dcterms:W3CDTF">1601-01-01T00:00:00Z</dcterms:created>
  <dcterms:modified xsi:type="dcterms:W3CDTF">2021-10-29T10:37:02Z</dcterms:modified>
</cp:coreProperties>
</file>