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FCD35A-BEA6-43D3-9068-F97803F571CB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ED6619F-0C35-4451-BE55-DFA5A34E3C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UdpXoQkqEWo/Tp831l_vi8I/AAAAAAAAABo/n7ePVB1zn4s/s1600/master+%D0%BA%D0%BB%D0%B0%D1%81%D1%81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9247" y="2780928"/>
            <a:ext cx="7745505" cy="2376264"/>
          </a:xfrm>
        </p:spPr>
        <p:txBody>
          <a:bodyPr>
            <a:normAutofit/>
          </a:bodyPr>
          <a:lstStyle/>
          <a:p>
            <a:pPr algn="ctr"/>
            <a: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Автор:</a:t>
            </a:r>
            <a:b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Лысенко Любовь Владимировна,</a:t>
            </a:r>
            <a:b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0" dirty="0" smtClean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учитель-логопед </a:t>
            </a:r>
            <a:r>
              <a:rPr lang="ru-RU" b="1" kern="0" dirty="0" smtClean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высшей</a:t>
            </a:r>
            <a:r>
              <a:rPr lang="ru-RU" b="1" kern="0" dirty="0" smtClean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kern="0" dirty="0" smtClean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квалификационной категории</a:t>
            </a:r>
            <a: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Купинского филиала </a:t>
            </a:r>
            <a:r>
              <a:rPr lang="ru-RU" b="1" kern="0" dirty="0" smtClean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ГБУ </a:t>
            </a:r>
            <a: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НСО ОЦДК</a:t>
            </a:r>
            <a:br>
              <a:rPr lang="ru-RU" b="1" kern="0" dirty="0">
                <a:solidFill>
                  <a:srgbClr val="0033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Логопедическое представление для ПМПК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Мои документы\Pictures\i1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1584176" cy="1404636"/>
          </a:xfrm>
          <a:prstGeom prst="rect">
            <a:avLst/>
          </a:prstGeom>
          <a:noFill/>
        </p:spPr>
      </p:pic>
      <p:pic>
        <p:nvPicPr>
          <p:cNvPr id="7" name="Рисунок 6" descr="http://1.bp.blogspot.com/-UdpXoQkqEWo/Tp831l_vi8I/AAAAAAAAABo/n7ePVB1zn4s/s1600/master+%25D0%25BA%25D0%25BB%25D0%25B0%25D1%2581%25D1%25813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797152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333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420888"/>
            <a:ext cx="7408333" cy="288032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1600" dirty="0">
                <a:ea typeface="Times New Roman"/>
              </a:rPr>
              <a:t>Наблюдается недостаточное развитие связной речи;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ea typeface="Times New Roman"/>
              </a:rPr>
              <a:t>В пересказах пропуски, искажение смысловых звеньев; нарушение последовательности событий;</a:t>
            </a:r>
          </a:p>
          <a:p>
            <a:pPr>
              <a:spcAft>
                <a:spcPts val="0"/>
              </a:spcAft>
            </a:pPr>
            <a:r>
              <a:rPr lang="ru-RU" sz="1600" dirty="0" err="1">
                <a:ea typeface="Times New Roman"/>
              </a:rPr>
              <a:t>Оречевление</a:t>
            </a:r>
            <a:r>
              <a:rPr lang="ru-RU" sz="1600" dirty="0">
                <a:ea typeface="Times New Roman"/>
              </a:rPr>
              <a:t> затруднено;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ea typeface="Times New Roman"/>
              </a:rPr>
              <a:t>При ответах пользуется фразой несложной синтаксической конструкции;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ea typeface="Times New Roman"/>
              </a:rPr>
              <a:t>Наблюдается высокий уровень речевого развития;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ea typeface="Times New Roman"/>
              </a:rPr>
              <a:t>Опыт речевого общения беден;</a:t>
            </a:r>
          </a:p>
          <a:p>
            <a:pPr>
              <a:spcAft>
                <a:spcPts val="0"/>
              </a:spcAft>
            </a:pPr>
            <a:r>
              <a:rPr lang="ru-RU" sz="1600" dirty="0">
                <a:ea typeface="Times New Roman"/>
              </a:rPr>
              <a:t>Самостоятельно высказаться затрудняется</a:t>
            </a:r>
            <a:br>
              <a:rPr lang="ru-RU" sz="1600" dirty="0">
                <a:ea typeface="Times New Roman"/>
              </a:rPr>
            </a:br>
            <a:r>
              <a:rPr lang="ru-RU" sz="1600" dirty="0">
                <a:ea typeface="Times New Roman"/>
              </a:rPr>
              <a:t>грубое недоразвитие связной речи.</a:t>
            </a:r>
            <a:br>
              <a:rPr lang="ru-RU" sz="1600" dirty="0">
                <a:ea typeface="Times New Roman"/>
              </a:rPr>
            </a:br>
            <a:endParaRPr lang="ru-RU" sz="1600" dirty="0"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Связная речь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6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ea typeface="Times New Roman"/>
              </a:rPr>
              <a:t>Техника чтения:</a:t>
            </a:r>
            <a:endParaRPr lang="ru-RU" sz="2000" dirty="0"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sz="2400" dirty="0">
                <a:ea typeface="Times New Roman"/>
              </a:rPr>
              <a:t>Побуквенное</a:t>
            </a:r>
            <a:endParaRPr lang="ru-RU" sz="2000" dirty="0"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sz="2400" dirty="0" smtClean="0">
                <a:ea typeface="Times New Roman"/>
              </a:rPr>
              <a:t>Слоговое</a:t>
            </a: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sz="2400" dirty="0" smtClean="0">
                <a:ea typeface="Times New Roman"/>
              </a:rPr>
              <a:t>Целыми словами</a:t>
            </a:r>
            <a:endParaRPr lang="ru-RU" sz="2000" dirty="0"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sz="2400" dirty="0">
                <a:ea typeface="Times New Roman"/>
              </a:rPr>
              <a:t>Соответствует / не соответствует возрасту</a:t>
            </a:r>
            <a:endParaRPr lang="ru-RU" sz="2000" dirty="0">
              <a:ea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sz="2400" dirty="0">
                <a:ea typeface="Times New Roman"/>
              </a:rPr>
              <a:t>Автоматизированное / неавтоматизированное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ea typeface="Times New Roman"/>
              </a:rPr>
              <a:t>Дыхание при чтении: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dirty="0">
                <a:ea typeface="Times New Roman"/>
              </a:rPr>
              <a:t>Правильное /неправильное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dirty="0">
                <a:ea typeface="Times New Roman"/>
              </a:rPr>
              <a:t>С интонациями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914400" algn="l"/>
              </a:tabLst>
            </a:pPr>
            <a:r>
              <a:rPr lang="ru-RU" dirty="0">
                <a:ea typeface="Times New Roman"/>
              </a:rPr>
              <a:t>Нарушение ритма дыхания.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ea typeface="Times New Roman"/>
              </a:rPr>
              <a:t>Выразительность.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Монотонное / выразительное.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dirty="0">
                <a:ea typeface="Times New Roman"/>
              </a:rPr>
              <a:t>Понимание прочитанного.</a:t>
            </a:r>
            <a:endParaRPr lang="ru-RU" sz="20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Times New Roman"/>
              </a:rPr>
              <a:t>В полном объёме /затруднено.</a:t>
            </a:r>
            <a:r>
              <a:rPr lang="ru-RU" b="1" dirty="0">
                <a:ea typeface="Times New Roman"/>
              </a:rPr>
              <a:t> </a:t>
            </a:r>
            <a:endParaRPr lang="ru-RU" sz="2000" dirty="0"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Характеристика чтения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2271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Отсутствие орфографических ошибок.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При списывании (не) наблюдаются ошибки (единичные, множественные).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В диктантах и изложениях многочисленные ошибки.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Графические ошибки: пропуск элементов или лишние элементы. Сложность в ориентировке на тетрадном листе, в нахождении начала строки. Трудности в удержании строки. Постоянные колебания наклона и высоты букв, несоответствие элементов букв по размеру, раздельное написание букв внутри слова. Трудности актуализации графического и двигательного образа нужной буквы, замены зрительно похожих и близких по написанию букв, устойчивая зеркальность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Специфические ошибки: персеверации (инертное повторение) букв, слогов, слов, типов заданий; пропуски букв и слогов; </a:t>
            </a:r>
            <a:r>
              <a:rPr lang="ru-RU" dirty="0" smtClean="0">
                <a:ea typeface="Times New Roman"/>
              </a:rPr>
              <a:t>добавление </a:t>
            </a:r>
            <a:r>
              <a:rPr lang="ru-RU" dirty="0">
                <a:ea typeface="Times New Roman"/>
              </a:rPr>
              <a:t>букв. Отсутствие выделения начала предложения. Пропуск и замена гласных, в том числе ударных. Нарушение порядка букв. 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Орфографические </a:t>
            </a:r>
            <a:r>
              <a:rPr lang="ru-RU" dirty="0" smtClean="0">
                <a:ea typeface="Times New Roman"/>
              </a:rPr>
              <a:t>ошибки.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Умение проверять (сформировано или не сформировано).</a:t>
            </a:r>
            <a:endParaRPr lang="ru-RU" sz="20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685800" algn="l"/>
              </a:tabLst>
            </a:pPr>
            <a:r>
              <a:rPr lang="ru-RU" dirty="0">
                <a:ea typeface="Times New Roman"/>
              </a:rPr>
              <a:t>Темп письма.</a:t>
            </a:r>
            <a:endParaRPr lang="ru-RU" sz="20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Характеристика письма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923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endParaRPr lang="ru-RU" sz="56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endParaRPr lang="ru-RU" sz="56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pic>
        <p:nvPicPr>
          <p:cNvPr id="1026" name="Picture 2" descr="C:\Users\4\Documents\511d02e8df19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49530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4815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492896"/>
            <a:ext cx="7408333" cy="3312368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lvl="0">
              <a:buClr>
                <a:srgbClr val="873624"/>
              </a:buClr>
            </a:pP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1.Звукопроизношение</a:t>
            </a:r>
          </a:p>
          <a:p>
            <a:pPr lvl="0">
              <a:buClr>
                <a:srgbClr val="873624"/>
              </a:buClr>
            </a:pPr>
            <a:r>
              <a:rPr lang="ru-RU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Артикуляционный аппарат</a:t>
            </a:r>
            <a:endParaRPr lang="ru-RU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2.Исследование словарного запаса</a:t>
            </a:r>
          </a:p>
          <a:p>
            <a:pPr lvl="0"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3.Состояние грамматического строя речи</a:t>
            </a:r>
          </a:p>
          <a:p>
            <a:pPr lvl="0"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4.Состояние связной речи</a:t>
            </a:r>
          </a:p>
          <a:p>
            <a:pPr lvl="0"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5.Фонематические процессы</a:t>
            </a:r>
          </a:p>
          <a:p>
            <a:pPr lvl="0">
              <a:buClr>
                <a:srgbClr val="873624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6.Исследование процессов чтения и письма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895D1D"/>
                </a:solidFill>
                <a:latin typeface="Times New Roman" pitchFamily="18" charset="0"/>
                <a:cs typeface="Times New Roman" pitchFamily="18" charset="0"/>
              </a:rPr>
              <a:t>Логопедическое обследование устной и письменной 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29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76872"/>
            <a:ext cx="7408333" cy="36004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lvl="8" algn="just"/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Анатомическое строение без аномалий;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не удерживает позу закрытого рта;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может достаточное время удерживать артикуляторное положение;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движение языка замедленные, с затруднениями;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основные движения языком, губами выполняет;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губы толстые, малоподвижные</a:t>
            </a:r>
            <a:r>
              <a:rPr lang="ru-RU" sz="5600" dirty="0" smtClean="0">
                <a:ea typeface="Calibri"/>
                <a:cs typeface="Times New Roman"/>
              </a:rPr>
              <a:t>;</a:t>
            </a:r>
            <a:endParaRPr lang="ru-RU" sz="5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язык вялый, массивный, объем движений неполный;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переключаемость движений нарушена;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600" dirty="0">
                <a:ea typeface="Calibri"/>
                <a:cs typeface="Times New Roman"/>
              </a:rPr>
              <a:t>тонус нормальный, активность движений достаточная</a:t>
            </a:r>
            <a:r>
              <a:rPr lang="ru-RU" sz="5600" dirty="0" smtClean="0">
                <a:ea typeface="Calibri"/>
                <a:cs typeface="Times New Roman"/>
              </a:rPr>
              <a:t>;</a:t>
            </a:r>
            <a:endParaRPr lang="ru-RU" sz="5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5600" dirty="0"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Артикуляционный аппарат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6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spcAft>
                <a:spcPts val="0"/>
              </a:spcAft>
              <a:buNone/>
              <a:tabLst>
                <a:tab pos="228600" algn="l"/>
              </a:tabLst>
            </a:pPr>
            <a:endParaRPr lang="ru-RU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Невнятная  (чёткая, смазанная, малопонятная для  окружающих</a:t>
            </a:r>
            <a:r>
              <a:rPr lang="ru-RU" dirty="0" smtClean="0">
                <a:ea typeface="Times New Roman"/>
              </a:rPr>
              <a:t>).</a:t>
            </a:r>
            <a:endParaRPr lang="ru-RU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Темп речи замедленный (</a:t>
            </a:r>
            <a:r>
              <a:rPr lang="ru-RU" dirty="0" smtClean="0">
                <a:ea typeface="Times New Roman"/>
              </a:rPr>
              <a:t>быстрый, норма).</a:t>
            </a:r>
            <a:endParaRPr lang="ru-RU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Паузы и ударения употребляет правильно.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Говорит односложно.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 Допускает ошибки, обусловленные </a:t>
            </a:r>
            <a:r>
              <a:rPr lang="ru-RU" dirty="0" smtClean="0">
                <a:ea typeface="Times New Roman"/>
              </a:rPr>
              <a:t>не достаточным развитием  лексико-грамматической стороны </a:t>
            </a:r>
            <a:r>
              <a:rPr lang="ru-RU" dirty="0">
                <a:ea typeface="Times New Roman"/>
              </a:rPr>
              <a:t>речи (</a:t>
            </a:r>
            <a:r>
              <a:rPr lang="ru-RU" dirty="0" err="1">
                <a:ea typeface="Times New Roman"/>
              </a:rPr>
              <a:t>аграмматизм</a:t>
            </a:r>
            <a:r>
              <a:rPr lang="ru-RU" dirty="0">
                <a:ea typeface="Times New Roman"/>
              </a:rPr>
              <a:t>).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Интонационно маловыразительная (или дифференцированная). Основные виды интонации употребляет правильно.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Разборчивость речи не нарушена.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571500" algn="l"/>
              </a:tabLst>
            </a:pPr>
            <a:r>
              <a:rPr lang="ru-RU" dirty="0">
                <a:ea typeface="Times New Roman"/>
              </a:rPr>
              <a:t>Несколько снижена разборчивость речи</a:t>
            </a:r>
            <a:r>
              <a:rPr lang="ru-RU" dirty="0" smtClean="0">
                <a:ea typeface="Times New Roman"/>
              </a:rPr>
              <a:t>.</a:t>
            </a:r>
            <a:endParaRPr lang="ru-RU" dirty="0"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Общее звучание 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77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Пассивный и активный словарь характеризуется бедностью, неточностью в употреблении многих слов.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Наиболее страдает употребление глаголов и прилагательных; обобщающих существительных, понимание малоизвестных слов (пасека, улей, водопад, погоны, гамак, хобот, фонтан, бульвар, гербарий, бандероль и т.д.)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Ограничен, беден. Достаточный. Относительно развит.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Недостаточен объём знаний об окружающем мире.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Знаком с </a:t>
            </a:r>
            <a:r>
              <a:rPr lang="ru-RU" dirty="0" smtClean="0">
                <a:ea typeface="Times New Roman"/>
              </a:rPr>
              <a:t>редко употребляемой </a:t>
            </a:r>
            <a:r>
              <a:rPr lang="ru-RU" dirty="0">
                <a:ea typeface="Times New Roman"/>
              </a:rPr>
              <a:t>лексикой</a:t>
            </a:r>
            <a:r>
              <a:rPr lang="ru-RU" dirty="0" smtClean="0">
                <a:ea typeface="Times New Roman"/>
              </a:rPr>
              <a:t>.</a:t>
            </a:r>
            <a:endParaRPr lang="ru-RU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Низкий уровень практических обобщений.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Трудности понимания и употребления лексики.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Словарный запас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3050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a typeface="Times New Roman"/>
              </a:rPr>
              <a:t> </a:t>
            </a:r>
            <a:r>
              <a:rPr lang="ru-RU" dirty="0">
                <a:ea typeface="Times New Roman"/>
              </a:rPr>
              <a:t>Без нарушений. </a:t>
            </a:r>
            <a:r>
              <a:rPr lang="ru-RU" dirty="0" smtClean="0">
                <a:ea typeface="Times New Roman"/>
              </a:rPr>
              <a:t>Не сформирован. В стадии формирования.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a typeface="Times New Roman"/>
              </a:rPr>
              <a:t>В </a:t>
            </a:r>
            <a:r>
              <a:rPr lang="ru-RU" dirty="0">
                <a:ea typeface="Times New Roman"/>
              </a:rPr>
              <a:t>спонтанной речи </a:t>
            </a:r>
            <a:r>
              <a:rPr lang="ru-RU" dirty="0" err="1">
                <a:ea typeface="Times New Roman"/>
              </a:rPr>
              <a:t>аграмматизмов</a:t>
            </a:r>
            <a:r>
              <a:rPr lang="ru-RU" dirty="0">
                <a:ea typeface="Times New Roman"/>
              </a:rPr>
              <a:t> не обнаружено.</a:t>
            </a:r>
          </a:p>
          <a:p>
            <a:pPr marL="228600">
              <a:spcAft>
                <a:spcPts val="0"/>
              </a:spcAft>
            </a:pPr>
            <a:r>
              <a:rPr lang="ru-RU" dirty="0" smtClean="0">
                <a:ea typeface="Times New Roman"/>
              </a:rPr>
              <a:t> </a:t>
            </a:r>
            <a:r>
              <a:rPr lang="ru-RU" dirty="0" err="1">
                <a:ea typeface="Times New Roman"/>
              </a:rPr>
              <a:t>Аграмматизмы</a:t>
            </a:r>
            <a:r>
              <a:rPr lang="ru-RU" dirty="0">
                <a:ea typeface="Times New Roman"/>
              </a:rPr>
              <a:t> наблюдаются при специальном исследовании: ошибки в употреблении сложных предлогов, в согласовании прилагательного и существительного, глагола и существительного.</a:t>
            </a:r>
          </a:p>
          <a:p>
            <a:pPr marL="228600">
              <a:spcAft>
                <a:spcPts val="0"/>
              </a:spcAft>
            </a:pPr>
            <a:r>
              <a:rPr lang="ru-RU" dirty="0" smtClean="0">
                <a:ea typeface="Times New Roman"/>
              </a:rPr>
              <a:t> </a:t>
            </a:r>
            <a:r>
              <a:rPr lang="ru-RU" dirty="0" err="1">
                <a:ea typeface="Times New Roman"/>
              </a:rPr>
              <a:t>Аграмматизмы</a:t>
            </a:r>
            <a:r>
              <a:rPr lang="ru-RU" dirty="0">
                <a:ea typeface="Times New Roman"/>
              </a:rPr>
              <a:t> при образовании прилагательных от существительных, при образовании новых слов по аналогии.</a:t>
            </a:r>
          </a:p>
          <a:p>
            <a:pPr>
              <a:spcAft>
                <a:spcPts val="0"/>
              </a:spcAft>
            </a:pPr>
            <a:r>
              <a:rPr lang="ru-RU" dirty="0">
                <a:ea typeface="Times New Roman"/>
              </a:rPr>
              <a:t> </a:t>
            </a:r>
            <a:r>
              <a:rPr lang="ru-RU" dirty="0" smtClean="0">
                <a:ea typeface="Times New Roman"/>
              </a:rPr>
              <a:t> </a:t>
            </a:r>
            <a:r>
              <a:rPr lang="ru-RU" dirty="0">
                <a:ea typeface="Times New Roman"/>
              </a:rPr>
              <a:t>Грубые нарушения.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Грамматический строй 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6163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>
              <a:spcAft>
                <a:spcPts val="0"/>
              </a:spcAft>
            </a:pPr>
            <a:r>
              <a:rPr lang="ru-RU" sz="2500" b="1" dirty="0" smtClean="0">
                <a:ea typeface="Times New Roman"/>
              </a:rPr>
              <a:t>Фонематическое </a:t>
            </a:r>
            <a:r>
              <a:rPr lang="ru-RU" sz="2500" b="1" dirty="0">
                <a:ea typeface="Times New Roman"/>
              </a:rPr>
              <a:t>восприятие</a:t>
            </a:r>
            <a:r>
              <a:rPr lang="ru-RU" sz="2500" dirty="0">
                <a:ea typeface="Times New Roman"/>
              </a:rPr>
              <a:t> </a:t>
            </a:r>
            <a:r>
              <a:rPr lang="ru-RU" sz="2500" dirty="0" smtClean="0">
                <a:ea typeface="Times New Roman"/>
              </a:rPr>
              <a:t>(</a:t>
            </a:r>
            <a:r>
              <a:rPr lang="ru-RU" sz="2500" dirty="0">
                <a:ea typeface="Times New Roman"/>
              </a:rPr>
              <a:t>не нарушено/нарушено)</a:t>
            </a:r>
            <a:r>
              <a:rPr lang="ru-RU" sz="2500" b="1" dirty="0">
                <a:ea typeface="Times New Roman"/>
              </a:rPr>
              <a:t>, </a:t>
            </a:r>
            <a:endParaRPr lang="ru-RU" sz="2500" b="1" dirty="0" smtClean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500" b="1" dirty="0" smtClean="0">
                <a:ea typeface="Times New Roman"/>
              </a:rPr>
              <a:t>звуковой  анализ:</a:t>
            </a:r>
            <a:endParaRPr lang="ru-RU" sz="25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dirty="0" smtClean="0">
                <a:ea typeface="Times New Roman"/>
              </a:rPr>
              <a:t>Нарушения </a:t>
            </a:r>
            <a:r>
              <a:rPr lang="ru-RU" sz="2500" dirty="0">
                <a:ea typeface="Times New Roman"/>
              </a:rPr>
              <a:t>в </a:t>
            </a:r>
            <a:r>
              <a:rPr lang="ru-RU" sz="2500" dirty="0" smtClean="0">
                <a:ea typeface="Times New Roman"/>
              </a:rPr>
              <a:t>звуковом анализе.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dirty="0" smtClean="0">
                <a:ea typeface="Times New Roman"/>
              </a:rPr>
              <a:t> </a:t>
            </a:r>
            <a:r>
              <a:rPr lang="ru-RU" sz="2500" dirty="0">
                <a:ea typeface="Times New Roman"/>
              </a:rPr>
              <a:t>Неустойчивый навык. </a:t>
            </a:r>
            <a:endParaRPr lang="ru-RU" sz="2500" dirty="0" smtClean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dirty="0" smtClean="0">
                <a:ea typeface="Times New Roman"/>
              </a:rPr>
              <a:t>Единичные  </a:t>
            </a:r>
            <a:r>
              <a:rPr lang="ru-RU" sz="2500" dirty="0">
                <a:ea typeface="Times New Roman"/>
              </a:rPr>
              <a:t>или множественные ошибки</a:t>
            </a:r>
            <a:r>
              <a:rPr lang="ru-RU" sz="2500" dirty="0" smtClean="0">
                <a:ea typeface="Times New Roman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dirty="0" smtClean="0">
                <a:ea typeface="Times New Roman"/>
              </a:rPr>
              <a:t> </a:t>
            </a:r>
            <a:r>
              <a:rPr lang="ru-RU" sz="2500" dirty="0">
                <a:ea typeface="Times New Roman"/>
              </a:rPr>
              <a:t>Невозможность выполнения </a:t>
            </a:r>
            <a:r>
              <a:rPr lang="ru-RU" sz="2500" dirty="0" smtClean="0">
                <a:ea typeface="Times New Roman"/>
              </a:rPr>
              <a:t>заданий (задания недоступны)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dirty="0" smtClean="0">
                <a:ea typeface="Times New Roman"/>
              </a:rPr>
              <a:t>В стадии формирования.</a:t>
            </a:r>
            <a:endParaRPr lang="ru-RU" sz="2500" dirty="0"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b="1" dirty="0" smtClean="0">
                <a:ea typeface="Times New Roman"/>
              </a:rPr>
              <a:t>Фонематический </a:t>
            </a:r>
            <a:r>
              <a:rPr lang="ru-RU" sz="2500" b="1" dirty="0">
                <a:ea typeface="Times New Roman"/>
              </a:rPr>
              <a:t>синтез</a:t>
            </a:r>
            <a:r>
              <a:rPr lang="ru-RU" sz="2500" dirty="0">
                <a:ea typeface="Times New Roman"/>
              </a:rPr>
              <a:t> сформирован. Правильно воспроизводит слова из последовательного названия звуков(р-у-к-а, с-т-а-к-а-н, паста, ворона).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sz="2500" b="1" dirty="0">
                <a:ea typeface="Times New Roman"/>
              </a:rPr>
              <a:t>Фонематические представления </a:t>
            </a:r>
            <a:r>
              <a:rPr lang="ru-RU" sz="2500" dirty="0">
                <a:ea typeface="Times New Roman"/>
              </a:rPr>
              <a:t>сформированы достаточно, недостаточно, не сформированы. Придумывает слова на заданные звуки, отобрал картинки  в названии которых 5 звуков. Однако сделал единичные ошибки в задании на придумывание слов от 5 звуков</a:t>
            </a:r>
            <a:r>
              <a:rPr lang="ru-RU" sz="2500" dirty="0" smtClean="0">
                <a:ea typeface="Times New Roman"/>
              </a:rPr>
              <a:t>.</a:t>
            </a:r>
          </a:p>
          <a:p>
            <a:pPr marL="228600">
              <a:spcAft>
                <a:spcPts val="0"/>
              </a:spcAft>
              <a:tabLst>
                <a:tab pos="228600" algn="l"/>
              </a:tabLst>
            </a:pPr>
            <a:r>
              <a:rPr lang="ru-RU" sz="2500" b="1" dirty="0">
                <a:ea typeface="Times New Roman"/>
              </a:rPr>
              <a:t>Состояние языкового анализа и </a:t>
            </a:r>
            <a:r>
              <a:rPr lang="ru-RU" sz="2500" b="1" dirty="0" smtClean="0">
                <a:ea typeface="Times New Roman"/>
              </a:rPr>
              <a:t>синтеза (сформирован, не сформирован. В стадии формирования).</a:t>
            </a:r>
            <a:endParaRPr lang="ru-RU" sz="2500" dirty="0">
              <a:ea typeface="Times New Roman"/>
            </a:endParaRPr>
          </a:p>
          <a:p>
            <a:pPr marL="228600">
              <a:spcAft>
                <a:spcPts val="0"/>
              </a:spcAft>
              <a:tabLst>
                <a:tab pos="228600" algn="l"/>
              </a:tabLst>
            </a:pPr>
            <a:r>
              <a:rPr lang="ru-RU" sz="2500" b="1" dirty="0" smtClean="0">
                <a:ea typeface="Times New Roman"/>
              </a:rPr>
              <a:t> </a:t>
            </a:r>
            <a:r>
              <a:rPr lang="ru-RU" sz="2500" dirty="0">
                <a:ea typeface="Times New Roman"/>
              </a:rPr>
              <a:t>Правильно/неправильно определяет последовательность и количество слов в </a:t>
            </a:r>
            <a:r>
              <a:rPr lang="ru-RU" sz="2500" dirty="0" smtClean="0">
                <a:ea typeface="Times New Roman"/>
              </a:rPr>
              <a:t>предложениях без предлогов, с предлогами.</a:t>
            </a:r>
          </a:p>
          <a:p>
            <a:pPr marL="0" indent="0">
              <a:spcAft>
                <a:spcPts val="0"/>
              </a:spcAft>
              <a:buNone/>
              <a:tabLst>
                <a:tab pos="228600" algn="l"/>
              </a:tabLst>
            </a:pPr>
            <a:r>
              <a:rPr lang="ru-RU" sz="2500" b="1" dirty="0" smtClean="0">
                <a:ea typeface="Times New Roman"/>
              </a:rPr>
              <a:t>Синтез</a:t>
            </a:r>
            <a:r>
              <a:rPr lang="ru-RU" sz="2500" dirty="0" smtClean="0">
                <a:ea typeface="Times New Roman"/>
              </a:rPr>
              <a:t> </a:t>
            </a:r>
            <a:r>
              <a:rPr lang="ru-RU" sz="2500" dirty="0">
                <a:ea typeface="Times New Roman"/>
              </a:rPr>
              <a:t>не </a:t>
            </a:r>
            <a:r>
              <a:rPr lang="ru-RU" sz="2500" dirty="0" smtClean="0">
                <a:ea typeface="Times New Roman"/>
              </a:rPr>
              <a:t>нарушен (не нарушен). Составляет (не составляет) </a:t>
            </a:r>
            <a:r>
              <a:rPr lang="ru-RU" sz="2500" dirty="0">
                <a:ea typeface="Times New Roman"/>
              </a:rPr>
              <a:t>из последовательно заданных слов предложения</a:t>
            </a:r>
            <a:r>
              <a:rPr lang="ru-RU" sz="2500" dirty="0" smtClean="0"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  <a:tabLst>
                <a:tab pos="228600" algn="l"/>
              </a:tabLst>
            </a:pPr>
            <a:r>
              <a:rPr lang="ru-RU" sz="2500" b="1" dirty="0">
                <a:ea typeface="Times New Roman"/>
              </a:rPr>
              <a:t> </a:t>
            </a:r>
            <a:endParaRPr lang="ru-RU" sz="2500" dirty="0"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Фонематические процессы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75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Сохранна. Нарушения </a:t>
            </a:r>
            <a:r>
              <a:rPr lang="ru-RU" dirty="0" err="1">
                <a:ea typeface="Times New Roman"/>
              </a:rPr>
              <a:t>звукослоговой</a:t>
            </a:r>
            <a:r>
              <a:rPr lang="ru-RU" dirty="0">
                <a:ea typeface="Times New Roman"/>
              </a:rPr>
              <a:t> структуры слова отсутствуют. В спонтанной речи </a:t>
            </a:r>
            <a:r>
              <a:rPr lang="ru-RU" dirty="0" err="1">
                <a:ea typeface="Times New Roman"/>
              </a:rPr>
              <a:t>звукослоговая</a:t>
            </a:r>
            <a:r>
              <a:rPr lang="ru-RU" dirty="0">
                <a:ea typeface="Times New Roman"/>
              </a:rPr>
              <a:t> структура слова не нарушена.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Правильное воспроизведение слов разной слоговой структуры.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Невозможность воспроизведения слов.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Нарушение во фразовой речи; переставляет  или наращивает слоги; замены, пропуски, повторения.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228600" algn="l"/>
                <a:tab pos="685800" algn="l"/>
              </a:tabLst>
            </a:pPr>
            <a:r>
              <a:rPr lang="ru-RU" dirty="0">
                <a:ea typeface="Times New Roman"/>
              </a:rPr>
              <a:t>Допускает единичные ошибки при воспроизведении мало знакомых четырехсложных слов со стечением согласных (в основном уподобления, упрощения стечения согласных, пропуски слогов).</a:t>
            </a:r>
          </a:p>
          <a:p>
            <a:pPr algn="just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Звукослоговая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структура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12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Определить характер нарушения произношения звуков речи: отсутствие, замены, смешения,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артикуляцию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Методика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обследования: ребенку предлагается повторить отраженно за логопедом слова и словосочетания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Назвать по картинкам слова в которых звук находится в разных позициях.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Фиксируется, насколько правильно ребенок произносит звуки.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Обследование слоговой структуры слова.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Методика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обследования: ребенку предлагается повторить отраженно за логопедом слова различной слоговой структуры.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Звукопроизношение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6841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292</TotalTime>
  <Words>770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Логопедическое представление для ПМПК</vt:lpstr>
      <vt:lpstr>Логопедическое обследование устной и письменной речи</vt:lpstr>
      <vt:lpstr>Артикуляционный аппарат</vt:lpstr>
      <vt:lpstr>Общее звучание речи</vt:lpstr>
      <vt:lpstr>Словарный запас</vt:lpstr>
      <vt:lpstr>Грамматический строй речи</vt:lpstr>
      <vt:lpstr>Фонематические процессы</vt:lpstr>
      <vt:lpstr>Звукослоговая структура</vt:lpstr>
      <vt:lpstr>Звукопроизношение</vt:lpstr>
      <vt:lpstr>Связная речь</vt:lpstr>
      <vt:lpstr>Характеристика чтения</vt:lpstr>
      <vt:lpstr>Характеристика письма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и организация работы учителя-логопеда в рамках ПМПк</dc:title>
  <dc:creator>4</dc:creator>
  <cp:lastModifiedBy>4</cp:lastModifiedBy>
  <cp:revision>106</cp:revision>
  <dcterms:created xsi:type="dcterms:W3CDTF">2014-11-19T07:40:59Z</dcterms:created>
  <dcterms:modified xsi:type="dcterms:W3CDTF">2018-11-15T05:50:00Z</dcterms:modified>
</cp:coreProperties>
</file>