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6" r:id="rId3"/>
    <p:sldId id="267" r:id="rId4"/>
    <p:sldId id="257" r:id="rId5"/>
    <p:sldId id="258" r:id="rId6"/>
    <p:sldId id="259" r:id="rId7"/>
    <p:sldId id="261" r:id="rId8"/>
    <p:sldId id="262" r:id="rId9"/>
    <p:sldId id="265" r:id="rId10"/>
    <p:sldId id="268" r:id="rId11"/>
    <p:sldId id="269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02CE7D-2B5C-4AF6-A6D0-521F39132906}" type="datetimeFigureOut">
              <a:rPr lang="ru-RU" smtClean="0"/>
              <a:pPr/>
              <a:t>29.10.2021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7B83A7-5C85-4287-BE9B-46074CEEEA4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8653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B83A7-5C85-4287-BE9B-46074CEEEA40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713420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309F7-50EE-42B0-A91A-47CBAD72B2D8}" type="datetimeFigureOut">
              <a:rPr lang="ru-RU" smtClean="0"/>
              <a:pPr/>
              <a:t>29.10.2021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430AD-60C9-4956-8D30-8BE368B0B05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90809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309F7-50EE-42B0-A91A-47CBAD72B2D8}" type="datetimeFigureOut">
              <a:rPr lang="ru-RU" smtClean="0"/>
              <a:pPr/>
              <a:t>29.10.2021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430AD-60C9-4956-8D30-8BE368B0B05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04100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309F7-50EE-42B0-A91A-47CBAD72B2D8}" type="datetimeFigureOut">
              <a:rPr lang="ru-RU" smtClean="0"/>
              <a:pPr/>
              <a:t>29.10.2021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430AD-60C9-4956-8D30-8BE368B0B05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15019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309F7-50EE-42B0-A91A-47CBAD72B2D8}" type="datetimeFigureOut">
              <a:rPr lang="ru-RU" smtClean="0"/>
              <a:pPr/>
              <a:t>29.10.2021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430AD-60C9-4956-8D30-8BE368B0B05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89465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309F7-50EE-42B0-A91A-47CBAD72B2D8}" type="datetimeFigureOut">
              <a:rPr lang="ru-RU" smtClean="0"/>
              <a:pPr/>
              <a:t>29.10.2021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430AD-60C9-4956-8D30-8BE368B0B05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89047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309F7-50EE-42B0-A91A-47CBAD72B2D8}" type="datetimeFigureOut">
              <a:rPr lang="ru-RU" smtClean="0"/>
              <a:pPr/>
              <a:t>29.10.2021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430AD-60C9-4956-8D30-8BE368B0B05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88196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309F7-50EE-42B0-A91A-47CBAD72B2D8}" type="datetimeFigureOut">
              <a:rPr lang="ru-RU" smtClean="0"/>
              <a:pPr/>
              <a:t>29.10.2021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430AD-60C9-4956-8D30-8BE368B0B05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3464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309F7-50EE-42B0-A91A-47CBAD72B2D8}" type="datetimeFigureOut">
              <a:rPr lang="ru-RU" smtClean="0"/>
              <a:pPr/>
              <a:t>29.10.2021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430AD-60C9-4956-8D30-8BE368B0B05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88256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309F7-50EE-42B0-A91A-47CBAD72B2D8}" type="datetimeFigureOut">
              <a:rPr lang="ru-RU" smtClean="0"/>
              <a:pPr/>
              <a:t>29.10.2021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430AD-60C9-4956-8D30-8BE368B0B05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21133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309F7-50EE-42B0-A91A-47CBAD72B2D8}" type="datetimeFigureOut">
              <a:rPr lang="ru-RU" smtClean="0"/>
              <a:pPr/>
              <a:t>29.10.2021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430AD-60C9-4956-8D30-8BE368B0B05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92751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309F7-50EE-42B0-A91A-47CBAD72B2D8}" type="datetimeFigureOut">
              <a:rPr lang="ru-RU" smtClean="0"/>
              <a:pPr/>
              <a:t>29.10.2021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430AD-60C9-4956-8D30-8BE368B0B05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15329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4309F7-50EE-42B0-A91A-47CBAD72B2D8}" type="datetimeFigureOut">
              <a:rPr lang="ru-RU" smtClean="0"/>
              <a:pPr/>
              <a:t>29.10.2021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430AD-60C9-4956-8D30-8BE368B0B05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96994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2074605" y="796412"/>
            <a:ext cx="8288594" cy="1877962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итоговый проект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«Налоговые вычеты»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588774"/>
            <a:ext cx="9144000" cy="2969342"/>
          </a:xfrm>
        </p:spPr>
        <p:txBody>
          <a:bodyPr>
            <a:normAutofit/>
          </a:bodyPr>
          <a:lstStyle/>
          <a:p>
            <a:pPr algn="r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Выполнил:</a:t>
            </a:r>
          </a:p>
          <a:p>
            <a:pPr algn="r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Тихомирова Татьяна</a:t>
            </a:r>
          </a:p>
          <a:p>
            <a:pPr algn="r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Учитель-наставник:</a:t>
            </a:r>
          </a:p>
          <a:p>
            <a:pPr algn="r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Хоченкова Елена Валентиновна,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математики   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Санкт-Петербург, г. Пушкин 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2021 год 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41375092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21372" y="639096"/>
            <a:ext cx="4054782" cy="5437238"/>
          </a:xfrm>
        </p:spPr>
        <p:txBody>
          <a:bodyPr>
            <a:normAutofit/>
          </a:bodyPr>
          <a:lstStyle/>
          <a:p>
            <a:r>
              <a:rPr lang="ru-RU" sz="2700" b="1" dirty="0"/>
              <a:t>Заключение </a:t>
            </a: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/>
              <a:t>я думаю, что я достигла своей цели и результат, которого я хотела меня устраивает. Я смогла заинтересовать саму себя и думаю тема о налоговых вычетах весьма привлекательна, особенно в качестве выгоды.</a:t>
            </a:r>
            <a:br>
              <a:rPr lang="ru-RU" sz="2700" dirty="0"/>
            </a:b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5582" y="1150373"/>
            <a:ext cx="4755281" cy="4567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605982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125327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Спасибо за внимание!</a:t>
            </a:r>
            <a:endParaRPr lang="ru-RU" sz="3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83410" y="2458065"/>
            <a:ext cx="4575688" cy="395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727252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973395"/>
            <a:ext cx="10515600" cy="2074606"/>
          </a:xfrm>
        </p:spPr>
        <p:txBody>
          <a:bodyPr>
            <a:normAutofit/>
          </a:bodyPr>
          <a:lstStyle/>
          <a:p>
            <a:r>
              <a:rPr lang="ru-RU" sz="2400" b="1" dirty="0"/>
              <a:t>Налоговые вычеты 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Эта тема стала мне интересной так как я узнала о возврате части денег обратно с </a:t>
            </a:r>
            <a:r>
              <a:rPr lang="ru-RU" sz="2400" dirty="0" smtClean="0"/>
              <a:t>каких-либо </a:t>
            </a:r>
            <a:r>
              <a:rPr lang="ru-RU" sz="2400" dirty="0"/>
              <a:t>затрат. Я начала узнавать о разнообразии налоговых вычетов и их доступности почти для каждого. Есть возможность сохранять в балансе семейный </a:t>
            </a:r>
            <a:r>
              <a:rPr lang="ru-RU" sz="2400" dirty="0" smtClean="0"/>
              <a:t>бюджет, </a:t>
            </a:r>
            <a:r>
              <a:rPr lang="ru-RU" sz="2400" dirty="0"/>
              <a:t>регулярно возвращая </a:t>
            </a:r>
            <a:r>
              <a:rPr lang="ru-RU" sz="2400" dirty="0" smtClean="0"/>
              <a:t>некую сумму </a:t>
            </a:r>
            <a:r>
              <a:rPr lang="ru-RU" sz="2400" dirty="0"/>
              <a:t>денег </a:t>
            </a:r>
            <a:r>
              <a:rPr lang="ru-RU" sz="2400" dirty="0" smtClean="0"/>
              <a:t>назад.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565058" y="3470787"/>
            <a:ext cx="5782392" cy="2618864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Я хочу ознакомить как можно больше людей о возможности </a:t>
            </a:r>
            <a:r>
              <a:rPr lang="ru-RU" dirty="0" smtClean="0">
                <a:solidFill>
                  <a:schemeClr val="tx1"/>
                </a:solidFill>
              </a:rPr>
              <a:t>экономии, показать </a:t>
            </a:r>
            <a:r>
              <a:rPr lang="ru-RU" dirty="0">
                <a:solidFill>
                  <a:schemeClr val="tx1"/>
                </a:solidFill>
              </a:rPr>
              <a:t>насколько просто получить налоговый вычет, и как легко можно ознакомиться с его получением любому человеку на сайте федеральной налоговой </a:t>
            </a:r>
            <a:r>
              <a:rPr lang="ru-RU" dirty="0" smtClean="0">
                <a:solidFill>
                  <a:schemeClr val="tx1"/>
                </a:solidFill>
              </a:rPr>
              <a:t>службы. </a:t>
            </a:r>
            <a:endParaRPr lang="ru-RU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3897" y="3048001"/>
            <a:ext cx="4365523" cy="3229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317901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002891"/>
            <a:ext cx="10515600" cy="1818968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Проектным продуктом является презентация.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 поможет ознакомить с принципом получения н.в. пошагово, четко прописан алгоритм действий,  так же вся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содержащаяся 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доступна на официальном сайте </a:t>
            </a:r>
            <a:r>
              <a:rPr lang="ru-RU" sz="2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nalog.ru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3460955"/>
            <a:ext cx="10515600" cy="2628695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основе личного опыта приведены примеры ознакомиться с которыми можно в приложении.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Сбор информации происходил около 3-х месяцев с вышеназванного сайта и других интернет ресурсах.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изготавливался исходя из слов в самом проекте. Основная  часть состоит из общих терминов о каждом н.в. и элементарном ознакомлении с ним.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61249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налоговые вычеты?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16026"/>
            <a:ext cx="10515600" cy="2284258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Налоговые вычеты – это вид налоговых льгот, которые предоставляются путем их вычета из доходов налогоплательщика при определении налоговой базы, облагаемой по ставке 13 %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данный момент в РФ существуют 4 вида налоговых вычетов: стандартные, социальные, имущественные и профессиональные.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50420021"/>
              </p:ext>
            </p:extLst>
          </p:nvPr>
        </p:nvGraphicFramePr>
        <p:xfrm>
          <a:off x="621891" y="3421626"/>
          <a:ext cx="9318524" cy="31561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9631">
                  <a:extLst>
                    <a:ext uri="{9D8B030D-6E8A-4147-A177-3AD203B41FA5}">
                      <a16:colId xmlns:a16="http://schemas.microsoft.com/office/drawing/2014/main" xmlns="" val="3303698387"/>
                    </a:ext>
                  </a:extLst>
                </a:gridCol>
                <a:gridCol w="2329631">
                  <a:extLst>
                    <a:ext uri="{9D8B030D-6E8A-4147-A177-3AD203B41FA5}">
                      <a16:colId xmlns:a16="http://schemas.microsoft.com/office/drawing/2014/main" xmlns="" val="2472933975"/>
                    </a:ext>
                  </a:extLst>
                </a:gridCol>
                <a:gridCol w="2329631">
                  <a:extLst>
                    <a:ext uri="{9D8B030D-6E8A-4147-A177-3AD203B41FA5}">
                      <a16:colId xmlns:a16="http://schemas.microsoft.com/office/drawing/2014/main" xmlns="" val="4110650358"/>
                    </a:ext>
                  </a:extLst>
                </a:gridCol>
                <a:gridCol w="2329631">
                  <a:extLst>
                    <a:ext uri="{9D8B030D-6E8A-4147-A177-3AD203B41FA5}">
                      <a16:colId xmlns:a16="http://schemas.microsoft.com/office/drawing/2014/main" xmlns="" val="2862386820"/>
                    </a:ext>
                  </a:extLst>
                </a:gridCol>
              </a:tblGrid>
              <a:tr h="852958">
                <a:tc gridSpan="4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Налоговые вычеты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70978446"/>
                  </a:ext>
                </a:extLst>
              </a:tr>
              <a:tr h="43013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стандартные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социальные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имущественные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профессиональные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48030088"/>
                  </a:ext>
                </a:extLst>
              </a:tr>
              <a:tr h="187306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 отдельных категорий налогоплательщиков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путем ежемесячного уменьшения налоговой базы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затраты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 благотворительность, на обучение, на лечение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 продаже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имущества и затрат на приобретение жилого дома или квартир 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 индивидуальных предпринимателей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авторов произведений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66554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031012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5205" y="411881"/>
            <a:ext cx="10515600" cy="738493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Стандартные вычеты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09186" y="806244"/>
            <a:ext cx="5653549" cy="5132439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стандартные налоговые вычеты работающим гражданам предоставляются работодателем. В статье 218 НК ФЛ перечислены категории граждан, которые имеют право на получение стандартного налогового вычета.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218 НК РФ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стандартный налоговый вычет по НДФЛ предоставляется работнику с начала календарного года, даже если заявление было подано позднее. По общему правилу стандартный вычет по НДФЛ предоставляется налогоплательщику на основании его заявления за каждый месяц налогового периода.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0238" y="1398451"/>
            <a:ext cx="4483709" cy="3291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096318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4869" y="412955"/>
            <a:ext cx="10515600" cy="727587"/>
          </a:xfrm>
        </p:spPr>
        <p:txBody>
          <a:bodyPr>
            <a:norm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Социальные вычеты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78012" y="1140541"/>
            <a:ext cx="5545393" cy="4827639"/>
          </a:xfrm>
        </p:spPr>
        <p:txBody>
          <a:bodyPr>
            <a:normAutofit fontScale="92500" lnSpcReduction="10000"/>
          </a:bodyPr>
          <a:lstStyle/>
          <a:p>
            <a:r>
              <a:rPr lang="ru-RU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Вычет на благотворительность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социальные вычеты входит вычет на благотворительность и составляет не больше 25% вашего годового дохода, также есть вычет на образование.</a:t>
            </a:r>
          </a:p>
          <a:p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вычета на образование будет в приложении 1.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Вычет на образование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предоставляется в случая, если гражданин несет расходы на собственное обучение в образовательных учреждениях, а также на обучение детей и подопечных.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Вычет можно получить в течении трех лет с момента осуществления соответствующих расходов.</a:t>
            </a:r>
          </a:p>
          <a:p>
            <a:endParaRPr lang="ru-RU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4869" y="1140541"/>
            <a:ext cx="5117690" cy="3779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900310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481781"/>
            <a:ext cx="10515600" cy="835741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Вычет на лечение и медикаменты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565058" y="1386348"/>
            <a:ext cx="5920043" cy="5181599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 три случая возврата части расходов.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1.При оплате расходов на свое лечение, а также на лечение ближайших родственников.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2.Еще один вычет можно получить при оплате назначенных лечащим врачом медикаментов для себя лично или для ближайших родственников. У врача при назначении медикаментов нужно сразу спрашивать рецепт по форме 107У. Необходимо также приложить кассовый чек из аптеки и копию чека, если чек не содержит информацию о приобретенных  медикаментах.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Вычет при оплате добровольного медицинского страхования можно получить также на себя и ближайших родственников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34065" y="1875110"/>
            <a:ext cx="3746090" cy="3070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675721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402049"/>
            <a:ext cx="10515600" cy="650004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Имущественные налоговые вычеты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256" y="1052054"/>
            <a:ext cx="7158907" cy="324464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окончания строительства и ввода объекта в эксплуатацию налогоплательщик имеет право получить имущественный налоговый вычет как в части доходов, которые он несет на приобретение земли так и расходов на строительство дома.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81956" y="1787703"/>
            <a:ext cx="3849884" cy="2640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188899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658760"/>
            <a:ext cx="10515600" cy="717755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Профессиональные налоговые вычеты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555226" y="1759973"/>
            <a:ext cx="5879690" cy="4355691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получение указанных налоговых вычетов имеют право физические лица, осуществляющие предпринимательскую деятельность без образования юридического лица, а также нотариусы, занимающиеся частной практикой, адвокаты, учредившие адвокатские кабинеты и другие лица, занимающиеся в установленном действующим законодательством порядке частной практикой.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9264" y="1573161"/>
            <a:ext cx="4483510" cy="387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2373980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4760</TotalTime>
  <Words>530</Words>
  <Application>Microsoft Office PowerPoint</Application>
  <PresentationFormat>Произвольный</PresentationFormat>
  <Paragraphs>49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Индивидуальный итоговый проект «Налоговые вычеты»</vt:lpstr>
      <vt:lpstr>Налоговые вычеты  Эта тема стала мне интересной так как я узнала о возврате части денег обратно с каких-либо затрат. Я начала узнавать о разнообразии налоговых вычетов и их доступности почти для каждого. Есть возможность сохранять в балансе семейный бюджет, регулярно возвращая некую сумму денег назад.</vt:lpstr>
      <vt:lpstr>Проектным продуктом является презентация. Продукт поможет ознакомить с принципом получения н.в. пошагово, четко прописан алгоритм действий,  так же вся информация, содержащаяся в продукте доступна на официальном сайте nalog.ru. </vt:lpstr>
      <vt:lpstr> Что такое налоговые вычеты?</vt:lpstr>
      <vt:lpstr>Стандартные вычеты </vt:lpstr>
      <vt:lpstr>Социальные вычеты</vt:lpstr>
      <vt:lpstr>Вычет на лечение и медикаменты</vt:lpstr>
      <vt:lpstr>Имущественные налоговые вычеты </vt:lpstr>
      <vt:lpstr>Профессиональные налоговые вычеты </vt:lpstr>
      <vt:lpstr>Заключение  я думаю, что я достигла своей цели и результат, которого я хотела меня устраивает. Я смогла заинтересовать саму себя и думаю тема о налоговых вычетах весьма привлекательна, особенно в качестве выгоды. 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Индивидуальный итоговый проект</dc:title>
  <dc:creator>Ирина</dc:creator>
  <cp:lastModifiedBy>user</cp:lastModifiedBy>
  <cp:revision>56</cp:revision>
  <dcterms:created xsi:type="dcterms:W3CDTF">2021-01-30T17:44:46Z</dcterms:created>
  <dcterms:modified xsi:type="dcterms:W3CDTF">2021-10-28T22:03:11Z</dcterms:modified>
</cp:coreProperties>
</file>