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95" r:id="rId2"/>
    <p:sldMasterId id="2147483707" r:id="rId3"/>
  </p:sldMasterIdLst>
  <p:sldIdLst>
    <p:sldId id="256" r:id="rId4"/>
    <p:sldId id="257" r:id="rId5"/>
    <p:sldId id="258" r:id="rId6"/>
    <p:sldId id="259" r:id="rId7"/>
    <p:sldId id="278" r:id="rId8"/>
    <p:sldId id="279" r:id="rId9"/>
    <p:sldId id="260" r:id="rId10"/>
    <p:sldId id="261" r:id="rId11"/>
    <p:sldId id="262" r:id="rId12"/>
    <p:sldId id="263" r:id="rId13"/>
    <p:sldId id="280" r:id="rId14"/>
    <p:sldId id="28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1D77"/>
    <a:srgbClr val="0000CC"/>
    <a:srgbClr val="006600"/>
    <a:srgbClr val="00FF00"/>
    <a:srgbClr val="FF0000"/>
    <a:srgbClr val="1A3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94660"/>
  </p:normalViewPr>
  <p:slideViewPr>
    <p:cSldViewPr>
      <p:cViewPr>
        <p:scale>
          <a:sx n="75" d="100"/>
          <a:sy n="75" d="100"/>
        </p:scale>
        <p:origin x="-94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19050" y="1109663"/>
            <a:ext cx="9156700" cy="757237"/>
            <a:chOff x="0" y="0"/>
            <a:chExt cx="5768" cy="477"/>
          </a:xfrm>
        </p:grpSpPr>
        <p:sp>
          <p:nvSpPr>
            <p:cNvPr id="69635" name="Freeform 3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6" name="Freeform 4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7" name="Freeform 5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8" name="Freeform 6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9" name="Freeform 7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0" name="Freeform 8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1" name="Freeform 9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2" name="Freeform 10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3" name="Freeform 11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4" name="Freeform 12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5" name="Freeform 13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6" name="Freeform 14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7" name="Freeform 15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8" name="Freeform 16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9" name="Freeform 17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0" name="Freeform 18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1" name="Freeform 19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2" name="Freeform 20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3" name="Freeform 21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4" name="Freeform 22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5" name="Freeform 23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6" name="Freeform 24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7" name="Group 25"/>
          <p:cNvGrpSpPr>
            <a:grpSpLocks/>
          </p:cNvGrpSpPr>
          <p:nvPr/>
        </p:nvGrpSpPr>
        <p:grpSpPr bwMode="auto">
          <a:xfrm>
            <a:off x="20638" y="6161088"/>
            <a:ext cx="9169400" cy="138112"/>
            <a:chOff x="0" y="4032"/>
            <a:chExt cx="5776" cy="87"/>
          </a:xfrm>
        </p:grpSpPr>
        <p:sp>
          <p:nvSpPr>
            <p:cNvPr id="69658" name="Freeform 26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/>
              <a:ahLst/>
              <a:cxnLst>
                <a:cxn ang="0">
                  <a:pos x="165" y="6"/>
                </a:cxn>
                <a:cxn ang="0">
                  <a:pos x="450" y="3"/>
                </a:cxn>
                <a:cxn ang="0">
                  <a:pos x="714" y="12"/>
                </a:cxn>
                <a:cxn ang="0">
                  <a:pos x="957" y="24"/>
                </a:cxn>
                <a:cxn ang="0">
                  <a:pos x="1173" y="24"/>
                </a:cxn>
                <a:cxn ang="0">
                  <a:pos x="1473" y="15"/>
                </a:cxn>
                <a:cxn ang="0">
                  <a:pos x="1617" y="0"/>
                </a:cxn>
                <a:cxn ang="0">
                  <a:pos x="1719" y="15"/>
                </a:cxn>
                <a:cxn ang="0">
                  <a:pos x="1716" y="66"/>
                </a:cxn>
                <a:cxn ang="0">
                  <a:pos x="1632" y="51"/>
                </a:cxn>
                <a:cxn ang="0">
                  <a:pos x="1407" y="51"/>
                </a:cxn>
                <a:cxn ang="0">
                  <a:pos x="1191" y="48"/>
                </a:cxn>
                <a:cxn ang="0">
                  <a:pos x="870" y="60"/>
                </a:cxn>
                <a:cxn ang="0">
                  <a:pos x="492" y="48"/>
                </a:cxn>
                <a:cxn ang="0">
                  <a:pos x="291" y="27"/>
                </a:cxn>
                <a:cxn ang="0">
                  <a:pos x="21" y="36"/>
                </a:cxn>
                <a:cxn ang="0">
                  <a:pos x="165" y="6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9" name="Freeform 27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/>
              <a:ahLst/>
              <a:cxnLst>
                <a:cxn ang="0">
                  <a:pos x="2641" y="6"/>
                </a:cxn>
                <a:cxn ang="0">
                  <a:pos x="2620" y="30"/>
                </a:cxn>
                <a:cxn ang="0">
                  <a:pos x="2368" y="45"/>
                </a:cxn>
                <a:cxn ang="0">
                  <a:pos x="2023" y="60"/>
                </a:cxn>
                <a:cxn ang="0">
                  <a:pos x="1786" y="48"/>
                </a:cxn>
                <a:cxn ang="0">
                  <a:pos x="1525" y="36"/>
                </a:cxn>
                <a:cxn ang="0">
                  <a:pos x="1195" y="45"/>
                </a:cxn>
                <a:cxn ang="0">
                  <a:pos x="817" y="39"/>
                </a:cxn>
                <a:cxn ang="0">
                  <a:pos x="499" y="27"/>
                </a:cxn>
                <a:cxn ang="0">
                  <a:pos x="136" y="39"/>
                </a:cxn>
                <a:cxn ang="0">
                  <a:pos x="10" y="33"/>
                </a:cxn>
                <a:cxn ang="0">
                  <a:pos x="76" y="24"/>
                </a:cxn>
                <a:cxn ang="0">
                  <a:pos x="310" y="18"/>
                </a:cxn>
                <a:cxn ang="0">
                  <a:pos x="544" y="0"/>
                </a:cxn>
                <a:cxn ang="0">
                  <a:pos x="853" y="21"/>
                </a:cxn>
                <a:cxn ang="0">
                  <a:pos x="1114" y="21"/>
                </a:cxn>
                <a:cxn ang="0">
                  <a:pos x="1399" y="3"/>
                </a:cxn>
                <a:cxn ang="0">
                  <a:pos x="1588" y="9"/>
                </a:cxn>
                <a:cxn ang="0">
                  <a:pos x="1807" y="21"/>
                </a:cxn>
                <a:cxn ang="0">
                  <a:pos x="2035" y="12"/>
                </a:cxn>
                <a:cxn ang="0">
                  <a:pos x="2290" y="18"/>
                </a:cxn>
                <a:cxn ang="0">
                  <a:pos x="2596" y="3"/>
                </a:cxn>
                <a:cxn ang="0">
                  <a:pos x="2641" y="6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60" name="Freeform 28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/>
              <a:ahLst/>
              <a:cxnLst>
                <a:cxn ang="0">
                  <a:pos x="1893" y="39"/>
                </a:cxn>
                <a:cxn ang="0">
                  <a:pos x="1578" y="45"/>
                </a:cxn>
                <a:cxn ang="0">
                  <a:pos x="1011" y="60"/>
                </a:cxn>
                <a:cxn ang="0">
                  <a:pos x="438" y="57"/>
                </a:cxn>
                <a:cxn ang="0">
                  <a:pos x="0" y="36"/>
                </a:cxn>
                <a:cxn ang="0">
                  <a:pos x="0" y="3"/>
                </a:cxn>
                <a:cxn ang="0">
                  <a:pos x="210" y="18"/>
                </a:cxn>
                <a:cxn ang="0">
                  <a:pos x="474" y="21"/>
                </a:cxn>
                <a:cxn ang="0">
                  <a:pos x="678" y="9"/>
                </a:cxn>
                <a:cxn ang="0">
                  <a:pos x="897" y="9"/>
                </a:cxn>
                <a:cxn ang="0">
                  <a:pos x="1167" y="30"/>
                </a:cxn>
                <a:cxn ang="0">
                  <a:pos x="1500" y="24"/>
                </a:cxn>
                <a:cxn ang="0">
                  <a:pos x="1758" y="3"/>
                </a:cxn>
                <a:cxn ang="0">
                  <a:pos x="1938" y="18"/>
                </a:cxn>
                <a:cxn ang="0">
                  <a:pos x="2034" y="33"/>
                </a:cxn>
                <a:cxn ang="0">
                  <a:pos x="1893" y="39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61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68488"/>
            <a:ext cx="7772400" cy="1600200"/>
          </a:xfrm>
        </p:spPr>
        <p:txBody>
          <a:bodyPr anchorCtr="1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62" name="Rectangle 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3175" y="3729038"/>
            <a:ext cx="6400800" cy="1371600"/>
          </a:xfrm>
        </p:spPr>
        <p:txBody>
          <a:bodyPr anchorCtr="1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663" name="Rectangle 31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9664" name="Rectangle 3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484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9665" name="Rectangle 3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E50D52E-BC1A-45A3-A0E0-F05225DA2E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30673-0499-40F4-98F6-3EE767142C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68350"/>
            <a:ext cx="1943100" cy="5327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768350"/>
            <a:ext cx="5676900" cy="5327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B17A1-8FE7-41AC-A736-435016C9A0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2D006-A814-4553-8B20-945AD355A4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687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D5B37-9BC7-4622-A731-B5CBC91CED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436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8B8F9-FDFD-4786-8D0D-370525E00E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79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3168C-3DE5-4C49-9DCE-46ABFAF95B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074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56E11-A13C-4EC0-935B-B84B1D144D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160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65645-7D92-4874-B90E-19A53016FE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463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672DB-F0AA-415E-ADA5-FF19A3302C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927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FDC05-B818-4A33-9166-358D40BE99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815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A03D2-B898-42E8-AE6B-9ECDC6260A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BB737-981E-4C18-90EC-5E595C25F9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63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475E4-D467-4B8F-A4C1-2B8977DA3A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112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848DD-041B-44A7-ADDE-5613812AED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342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2D006-A814-4553-8B20-945AD355A43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607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D5B37-9BC7-4622-A731-B5CBC91CED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46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8B8F9-FDFD-4786-8D0D-370525E00E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411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3168C-3DE5-4C49-9DCE-46ABFAF95B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093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56E11-A13C-4EC0-935B-B84B1D144D9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6449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65645-7D92-4874-B90E-19A53016FE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627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672DB-F0AA-415E-ADA5-FF19A3302C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9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915A3-6CB7-4345-BE9D-074E076ED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FDC05-B818-4A33-9166-358D40BE99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087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BB737-981E-4C18-90EC-5E595C25F9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259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475E4-D467-4B8F-A4C1-2B8977DA3A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483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848DD-041B-44A7-ADDE-5613812AED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3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9C572-568F-49CF-B302-462885B1E0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F7C93-226F-46EF-BE1A-D60C438086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55D50-565E-4C6D-B68D-A08592F8A7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E34C-0393-412F-B73F-4BF9F51E0A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78678-EB0E-452B-BABD-428B645401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75F1B-286A-47DE-B992-06013C1448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/>
          <p:cNvGrpSpPr>
            <a:grpSpLocks/>
          </p:cNvGrpSpPr>
          <p:nvPr/>
        </p:nvGrpSpPr>
        <p:grpSpPr bwMode="auto">
          <a:xfrm>
            <a:off x="0" y="0"/>
            <a:ext cx="9156700" cy="757238"/>
            <a:chOff x="0" y="0"/>
            <a:chExt cx="5768" cy="477"/>
          </a:xfrm>
        </p:grpSpPr>
        <p:sp>
          <p:nvSpPr>
            <p:cNvPr id="68611" name="Freeform 3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3" name="Freeform 5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5" name="Freeform 7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6" name="Freeform 8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7" name="Freeform 9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8" name="Freeform 10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9" name="Freeform 11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0" name="Freeform 12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1" name="Freeform 13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2" name="Freeform 14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3" name="Freeform 15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4" name="Freeform 16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5" name="Freeform 17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6" name="Freeform 18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7" name="Freeform 19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8" name="Freeform 20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9" name="Freeform 21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0" name="Freeform 22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1" name="Freeform 23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2" name="Freeform 24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633" name="Group 25"/>
          <p:cNvGrpSpPr>
            <a:grpSpLocks/>
          </p:cNvGrpSpPr>
          <p:nvPr/>
        </p:nvGrpSpPr>
        <p:grpSpPr bwMode="auto">
          <a:xfrm>
            <a:off x="0" y="6180138"/>
            <a:ext cx="9169400" cy="138112"/>
            <a:chOff x="0" y="4032"/>
            <a:chExt cx="5776" cy="87"/>
          </a:xfrm>
        </p:grpSpPr>
        <p:sp>
          <p:nvSpPr>
            <p:cNvPr id="68634" name="Freeform 26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/>
              <a:ahLst/>
              <a:cxnLst>
                <a:cxn ang="0">
                  <a:pos x="165" y="6"/>
                </a:cxn>
                <a:cxn ang="0">
                  <a:pos x="450" y="3"/>
                </a:cxn>
                <a:cxn ang="0">
                  <a:pos x="714" y="12"/>
                </a:cxn>
                <a:cxn ang="0">
                  <a:pos x="957" y="24"/>
                </a:cxn>
                <a:cxn ang="0">
                  <a:pos x="1173" y="24"/>
                </a:cxn>
                <a:cxn ang="0">
                  <a:pos x="1473" y="15"/>
                </a:cxn>
                <a:cxn ang="0">
                  <a:pos x="1617" y="0"/>
                </a:cxn>
                <a:cxn ang="0">
                  <a:pos x="1719" y="15"/>
                </a:cxn>
                <a:cxn ang="0">
                  <a:pos x="1716" y="66"/>
                </a:cxn>
                <a:cxn ang="0">
                  <a:pos x="1632" y="51"/>
                </a:cxn>
                <a:cxn ang="0">
                  <a:pos x="1407" y="51"/>
                </a:cxn>
                <a:cxn ang="0">
                  <a:pos x="1191" y="48"/>
                </a:cxn>
                <a:cxn ang="0">
                  <a:pos x="870" y="60"/>
                </a:cxn>
                <a:cxn ang="0">
                  <a:pos x="492" y="48"/>
                </a:cxn>
                <a:cxn ang="0">
                  <a:pos x="291" y="27"/>
                </a:cxn>
                <a:cxn ang="0">
                  <a:pos x="21" y="36"/>
                </a:cxn>
                <a:cxn ang="0">
                  <a:pos x="165" y="6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5" name="Freeform 27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/>
              <a:ahLst/>
              <a:cxnLst>
                <a:cxn ang="0">
                  <a:pos x="2641" y="6"/>
                </a:cxn>
                <a:cxn ang="0">
                  <a:pos x="2620" y="30"/>
                </a:cxn>
                <a:cxn ang="0">
                  <a:pos x="2368" y="45"/>
                </a:cxn>
                <a:cxn ang="0">
                  <a:pos x="2023" y="60"/>
                </a:cxn>
                <a:cxn ang="0">
                  <a:pos x="1786" y="48"/>
                </a:cxn>
                <a:cxn ang="0">
                  <a:pos x="1525" y="36"/>
                </a:cxn>
                <a:cxn ang="0">
                  <a:pos x="1195" y="45"/>
                </a:cxn>
                <a:cxn ang="0">
                  <a:pos x="817" y="39"/>
                </a:cxn>
                <a:cxn ang="0">
                  <a:pos x="499" y="27"/>
                </a:cxn>
                <a:cxn ang="0">
                  <a:pos x="136" y="39"/>
                </a:cxn>
                <a:cxn ang="0">
                  <a:pos x="10" y="33"/>
                </a:cxn>
                <a:cxn ang="0">
                  <a:pos x="76" y="24"/>
                </a:cxn>
                <a:cxn ang="0">
                  <a:pos x="310" y="18"/>
                </a:cxn>
                <a:cxn ang="0">
                  <a:pos x="544" y="0"/>
                </a:cxn>
                <a:cxn ang="0">
                  <a:pos x="853" y="21"/>
                </a:cxn>
                <a:cxn ang="0">
                  <a:pos x="1114" y="21"/>
                </a:cxn>
                <a:cxn ang="0">
                  <a:pos x="1399" y="3"/>
                </a:cxn>
                <a:cxn ang="0">
                  <a:pos x="1588" y="9"/>
                </a:cxn>
                <a:cxn ang="0">
                  <a:pos x="1807" y="21"/>
                </a:cxn>
                <a:cxn ang="0">
                  <a:pos x="2035" y="12"/>
                </a:cxn>
                <a:cxn ang="0">
                  <a:pos x="2290" y="18"/>
                </a:cxn>
                <a:cxn ang="0">
                  <a:pos x="2596" y="3"/>
                </a:cxn>
                <a:cxn ang="0">
                  <a:pos x="2641" y="6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6" name="Freeform 28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/>
              <a:ahLst/>
              <a:cxnLst>
                <a:cxn ang="0">
                  <a:pos x="1893" y="39"/>
                </a:cxn>
                <a:cxn ang="0">
                  <a:pos x="1578" y="45"/>
                </a:cxn>
                <a:cxn ang="0">
                  <a:pos x="1011" y="60"/>
                </a:cxn>
                <a:cxn ang="0">
                  <a:pos x="438" y="57"/>
                </a:cxn>
                <a:cxn ang="0">
                  <a:pos x="0" y="36"/>
                </a:cxn>
                <a:cxn ang="0">
                  <a:pos x="0" y="3"/>
                </a:cxn>
                <a:cxn ang="0">
                  <a:pos x="210" y="18"/>
                </a:cxn>
                <a:cxn ang="0">
                  <a:pos x="474" y="21"/>
                </a:cxn>
                <a:cxn ang="0">
                  <a:pos x="678" y="9"/>
                </a:cxn>
                <a:cxn ang="0">
                  <a:pos x="897" y="9"/>
                </a:cxn>
                <a:cxn ang="0">
                  <a:pos x="1167" y="30"/>
                </a:cxn>
                <a:cxn ang="0">
                  <a:pos x="1500" y="24"/>
                </a:cxn>
                <a:cxn ang="0">
                  <a:pos x="1758" y="3"/>
                </a:cxn>
                <a:cxn ang="0">
                  <a:pos x="1938" y="18"/>
                </a:cxn>
                <a:cxn ang="0">
                  <a:pos x="2034" y="33"/>
                </a:cxn>
                <a:cxn ang="0">
                  <a:pos x="1893" y="39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8637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8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38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39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163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/>
            </a:lvl1pPr>
          </a:lstStyle>
          <a:p>
            <a:endParaRPr lang="ru-RU"/>
          </a:p>
        </p:txBody>
      </p:sp>
      <p:sp>
        <p:nvSpPr>
          <p:cNvPr id="68640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03563" y="63674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/>
            </a:lvl1pPr>
          </a:lstStyle>
          <a:p>
            <a:endParaRPr lang="ru-RU"/>
          </a:p>
        </p:txBody>
      </p:sp>
      <p:sp>
        <p:nvSpPr>
          <p:cNvPr id="68641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2563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/>
            </a:lvl1pPr>
          </a:lstStyle>
          <a:p>
            <a:fld id="{D45302A2-62D5-4C36-B14D-4F4834B6845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kumimoji="0" lang="ru-RU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kumimoji="0" lang="ru-RU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97B30DA-86E1-40B9-94A5-80FFCFB1CA38}" type="slidenum">
              <a:rPr kumimoji="0" lang="ru-RU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kumimoji="0" lang="ru-RU" b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10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kumimoji="0" lang="ru-RU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kumimoji="0" lang="ru-RU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97B30DA-86E1-40B9-94A5-80FFCFB1CA38}" type="slidenum">
              <a:rPr kumimoji="0" lang="ru-RU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endParaRPr kumimoji="0" lang="ru-RU" b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67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85800"/>
            <a:ext cx="7772400" cy="1828800"/>
          </a:xfrm>
        </p:spPr>
        <p:txBody>
          <a:bodyPr/>
          <a:lstStyle/>
          <a:p>
            <a:r>
              <a:rPr lang="ru-RU" dirty="0" smtClean="0"/>
              <a:t>Осанка человека</a:t>
            </a: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28" y="5105400"/>
            <a:ext cx="6400800" cy="1752600"/>
          </a:xfrm>
        </p:spPr>
        <p:txBody>
          <a:bodyPr/>
          <a:lstStyle/>
          <a:p>
            <a:endParaRPr lang="ru-RU" sz="16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786058"/>
            <a:ext cx="1490655" cy="2132513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 bwMode="auto">
          <a:xfrm>
            <a:off x="3357554" y="0"/>
            <a:ext cx="3286148" cy="642918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3"/>
            <a:ext cx="7772400" cy="579437"/>
          </a:xfrm>
        </p:spPr>
        <p:txBody>
          <a:bodyPr/>
          <a:lstStyle/>
          <a:p>
            <a:r>
              <a:rPr lang="ru-RU" sz="3200"/>
              <a:t>Положение позвоночного столба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66800"/>
            <a:ext cx="5791200" cy="5105400"/>
          </a:xfrm>
          <a:prstGeom prst="rect">
            <a:avLst/>
          </a:prstGeom>
          <a:noFill/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810000" y="6858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FF0000"/>
                </a:solidFill>
              </a:rPr>
              <a:t>неправильное</a:t>
            </a:r>
          </a:p>
        </p:txBody>
      </p:sp>
      <p:sp>
        <p:nvSpPr>
          <p:cNvPr id="11272" name="Line 8">
            <a:hlinkClick r:id="rId3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28575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Правильная осанка и ее значение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975" y="4868863"/>
            <a:ext cx="6400800" cy="1752600"/>
          </a:xfrm>
        </p:spPr>
        <p:txBody>
          <a:bodyPr/>
          <a:lstStyle/>
          <a:p>
            <a:pPr eaLnBrk="1" hangingPunct="1"/>
            <a:endParaRPr lang="ru-RU" b="1" smtClean="0">
              <a:solidFill>
                <a:srgbClr val="006699"/>
              </a:solidFill>
            </a:endParaRPr>
          </a:p>
        </p:txBody>
      </p:sp>
      <p:pic>
        <p:nvPicPr>
          <p:cNvPr id="2052" name="Picture 2" descr="C:\Users\admin\Desktop\10283246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3"/>
          <a:stretch>
            <a:fillRect/>
          </a:stretch>
        </p:blipFill>
        <p:spPr bwMode="auto">
          <a:xfrm>
            <a:off x="785813" y="2000250"/>
            <a:ext cx="7358062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81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Как исправить осанку?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66"/>
                </a:solidFill>
              </a:rPr>
              <a:t>Можно ли исправить осанку? Конечно. </a:t>
            </a:r>
          </a:p>
          <a:p>
            <a:pPr eaLnBrk="1" hangingPunct="1"/>
            <a:r>
              <a:rPr lang="ru-RU" sz="2800" b="1" dirty="0" smtClean="0">
                <a:solidFill>
                  <a:srgbClr val="FF0066"/>
                </a:solidFill>
              </a:rPr>
              <a:t>Домашнее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273942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ru-RU"/>
              <a:t>Содержание: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5438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2"/>
                </a:solidFill>
                <a:hlinkClick r:id="rId2" action="ppaction://hlinksldjump"/>
              </a:rPr>
              <a:t>Осанка</a:t>
            </a:r>
            <a:endParaRPr lang="ru-RU" sz="24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2"/>
                </a:solidFill>
                <a:hlinkClick r:id="rId3" action="ppaction://hlinksldjump"/>
              </a:rPr>
              <a:t>Разновидности нарушений осанки</a:t>
            </a:r>
            <a:endParaRPr lang="ru-RU" sz="24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2"/>
                </a:solidFill>
                <a:hlinkClick r:id="rId4" action="ppaction://hlinksldjump"/>
              </a:rPr>
              <a:t>Проявление боковых искривление позвоночника (сколиоз)</a:t>
            </a:r>
            <a:endParaRPr lang="ru-RU" sz="24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2"/>
                </a:solidFill>
                <a:hlinkClick r:id="rId5" action="ppaction://hlinksldjump"/>
              </a:rPr>
              <a:t>Нагрузка позвоночника при поднятии тяжести</a:t>
            </a:r>
            <a:endParaRPr lang="ru-RU" sz="24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tx2"/>
                </a:solidFill>
                <a:hlinkClick r:id="rId6" action="ppaction://hlinksldjump"/>
              </a:rPr>
              <a:t>Положения позвоночного </a:t>
            </a:r>
            <a:r>
              <a:rPr lang="ru-RU" sz="2400" dirty="0" smtClean="0">
                <a:solidFill>
                  <a:schemeClr val="tx2"/>
                </a:solidFill>
                <a:hlinkClick r:id="rId6" action="ppaction://hlinksldjump"/>
              </a:rPr>
              <a:t>столба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ru-RU"/>
              <a:t>Осанка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838200"/>
            <a:ext cx="81534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sz="1800">
                <a:solidFill>
                  <a:srgbClr val="0000CC"/>
                </a:solidFill>
                <a:cs typeface="Times New Roman" pitchFamily="18" charset="0"/>
              </a:rPr>
              <a:t>Осанка </a:t>
            </a:r>
            <a:r>
              <a:rPr kumimoji="0" lang="ru-RU" sz="1800" b="0" i="1">
                <a:solidFill>
                  <a:schemeClr val="tx2"/>
                </a:solidFill>
                <a:cs typeface="Times New Roman" pitchFamily="18" charset="0"/>
              </a:rPr>
              <a:t>- </a:t>
            </a: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это привычное положение тела при стоянии, ходьбе, сидении; формируется в процессе роста, развития и воспитания (в период от 5 до 18 лет).</a:t>
            </a:r>
          </a:p>
          <a:p>
            <a:pPr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Эталоном для подражания может служить осанка балерин, а так­же спортсменок, занимающихся спортивной и художественной гимнастикой, синхронным плаванием.</a:t>
            </a:r>
            <a:r>
              <a:rPr kumimoji="0" lang="ru-RU" b="0"/>
              <a:t>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9600" y="2590800"/>
            <a:ext cx="40386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 sz="1800" i="1">
                <a:solidFill>
                  <a:srgbClr val="0000CC"/>
                </a:solidFill>
                <a:cs typeface="Times New Roman" pitchFamily="18" charset="0"/>
              </a:rPr>
              <a:t>Признаки правильной осанки</a:t>
            </a:r>
            <a:r>
              <a:rPr kumimoji="0" lang="ru-RU" sz="1800" b="0" i="1">
                <a:solidFill>
                  <a:schemeClr val="tx2"/>
                </a:solidFill>
                <a:cs typeface="Times New Roman" pitchFamily="18" charset="0"/>
              </a:rPr>
              <a:t>:</a:t>
            </a:r>
            <a:endParaRPr kumimoji="0" lang="ru-RU" sz="1800" b="0">
              <a:solidFill>
                <a:schemeClr val="tx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b="0" i="1">
                <a:solidFill>
                  <a:schemeClr val="tx2"/>
                </a:solidFill>
                <a:cs typeface="Times New Roman" pitchFamily="18" charset="0"/>
              </a:rPr>
              <a:t>• </a:t>
            </a: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голова приподнята, грудная клетка развернута, плечи - на одном уровне;	</a:t>
            </a:r>
            <a:endParaRPr kumimoji="0" lang="ru-RU" sz="1800" b="0">
              <a:solidFill>
                <a:schemeClr val="tx2"/>
              </a:solidFill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если смотреть сзади, голова, шея и позвоночник составляют прямую вертикальную линию;</a:t>
            </a:r>
            <a:endParaRPr kumimoji="0" lang="ru-RU" sz="1800" b="0">
              <a:solidFill>
                <a:schemeClr val="tx2"/>
              </a:solidFill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если  смотреть  сбоку, позво­ночник имеет небольшие углубления в шейном и поясничном отделах (лордозы) и небольшую выпуклость в грудном отделе (кифоз). 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667000"/>
            <a:ext cx="2024063" cy="2895600"/>
          </a:xfrm>
          <a:prstGeom prst="rect">
            <a:avLst/>
          </a:prstGeom>
          <a:noFill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2819400"/>
            <a:ext cx="828675" cy="2743200"/>
          </a:xfrm>
          <a:prstGeom prst="rect">
            <a:avLst/>
          </a:prstGeom>
          <a:noFill/>
        </p:spPr>
      </p:pic>
      <p:sp>
        <p:nvSpPr>
          <p:cNvPr id="6154" name="Line 10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0"/>
            <a:ext cx="2757488" cy="608013"/>
          </a:xfrm>
        </p:spPr>
        <p:txBody>
          <a:bodyPr/>
          <a:lstStyle/>
          <a:p>
            <a:r>
              <a:rPr lang="ru-RU"/>
              <a:t>Осанка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40386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  <a:cs typeface="Times New Roman" pitchFamily="18" charset="0"/>
              </a:rPr>
              <a:t>Признаки неправильной </a:t>
            </a:r>
            <a:endParaRPr kumimoji="0" lang="ru-RU">
              <a:solidFill>
                <a:srgbClr val="0000CC"/>
              </a:solidFill>
            </a:endParaRPr>
          </a:p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</a:rPr>
              <a:t>осанки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голова выдвинута за продольную ось тела (опущенная голова);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 плечи сведены вперед, подняты (или асимметричное положение плеч);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круглая спина, запавшая грудная клетка; живот выпячен, таз отставлен назад;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</a:t>
            </a:r>
            <a:r>
              <a:rPr kumimoji="0" lang="ru-RU" sz="1800" b="0">
                <a:solidFill>
                  <a:schemeClr val="tx2"/>
                </a:solidFill>
              </a:rPr>
              <a:t>  </a:t>
            </a: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излишне увеличен поясничный изгиб.</a:t>
            </a:r>
            <a:endParaRPr kumimoji="0" lang="ru-RU" sz="1800" b="0">
              <a:solidFill>
                <a:schemeClr val="tx2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2192338" cy="3124200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981200"/>
            <a:ext cx="954088" cy="2895600"/>
          </a:xfrm>
          <a:prstGeom prst="rect">
            <a:avLst/>
          </a:prstGeom>
          <a:noFill/>
        </p:spPr>
      </p:pic>
      <p:sp>
        <p:nvSpPr>
          <p:cNvPr id="7176" name="Line 8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838200"/>
            <a:ext cx="6248400" cy="609600"/>
          </a:xfrm>
        </p:spPr>
        <p:txBody>
          <a:bodyPr/>
          <a:lstStyle/>
          <a:p>
            <a:r>
              <a:rPr lang="ru-RU" sz="3600">
                <a:solidFill>
                  <a:srgbClr val="0000CC"/>
                </a:solidFill>
              </a:rPr>
              <a:t>Как обнаружить дефект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85800" y="1752600"/>
            <a:ext cx="7696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>
                <a:solidFill>
                  <a:srgbClr val="FF0000"/>
                </a:solidFill>
                <a:cs typeface="Times New Roman" pitchFamily="18" charset="0"/>
              </a:rPr>
              <a:t>Обнаружить дефекты в осанке можно следующим образом.</a:t>
            </a: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 Ребенок должен раздеться, встать прямо (пятки и носки вместе) и опустить руки. Стоя в нескольких шагах за его спиной, надо вн</a:t>
            </a:r>
            <a:r>
              <a:rPr kumimoji="0" lang="ru-RU">
                <a:solidFill>
                  <a:schemeClr val="tx2"/>
                </a:solidFill>
              </a:rPr>
              <a:t>и</a:t>
            </a: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мательно осмотреть ось позвоночника (она должна быть строго вертикальной), сравнить уровни плеч, лопаток, ягодичных и коленных складок. Асимметрия свидетельствует о нарушении осанки. При регулярных осмотрах могут быть выявлены малейшие отклонения от нормы.</a:t>
            </a:r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743200" y="0"/>
            <a:ext cx="365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4400" b="0">
                <a:solidFill>
                  <a:schemeClr val="tx2"/>
                </a:solidFill>
              </a:rPr>
              <a:t>Осанка</a:t>
            </a:r>
          </a:p>
        </p:txBody>
      </p:sp>
      <p:sp>
        <p:nvSpPr>
          <p:cNvPr id="26630" name="Line 6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579438"/>
          </a:xfrm>
        </p:spPr>
        <p:txBody>
          <a:bodyPr/>
          <a:lstStyle/>
          <a:p>
            <a:r>
              <a:rPr lang="ru-RU" sz="3200"/>
              <a:t>Неправильная осанка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57200" y="685800"/>
            <a:ext cx="7924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i="1">
                <a:solidFill>
                  <a:schemeClr val="tx2"/>
                </a:solidFill>
                <a:cs typeface="Times New Roman" pitchFamily="18" charset="0"/>
              </a:rPr>
              <a:t>Неправильная осанка становится </a:t>
            </a:r>
            <a:r>
              <a:rPr kumimoji="0" lang="ru-RU" i="1">
                <a:solidFill>
                  <a:srgbClr val="0000CC"/>
                </a:solidFill>
                <a:cs typeface="Times New Roman" pitchFamily="18" charset="0"/>
              </a:rPr>
              <a:t>причиной</a:t>
            </a:r>
            <a:r>
              <a:rPr kumimoji="0" lang="ru-RU" i="1">
                <a:solidFill>
                  <a:schemeClr val="tx2"/>
                </a:solidFill>
                <a:cs typeface="Times New Roman" pitchFamily="18" charset="0"/>
              </a:rPr>
              <a:t> раннего появления остеохондроза, неблагоприятного положения внутренних органов (со снижением их функций). Например, привычка сутулиться создает такую позу, которая сжимает грудную клетку, дыхание становится поверхностным и частым. Это затрудняет работу легких, не позволяет насыщать организм кислородом в необходимом объеме. У школьников с нарушением осанки, как правило, ослаблен опорно-двигательный аппарат, неэластичны связки, снижены амортизационные способности нижних конечностей и, что особенно важно, позвоночника. Это приводит к тому, что дети плохо переносят физические нагрузки, быстро устают, жалуются на боли в спине.</a:t>
            </a:r>
            <a:endParaRPr kumimoji="0" lang="ru-RU" i="1">
              <a:solidFill>
                <a:schemeClr val="tx2"/>
              </a:solidFill>
            </a:endParaRPr>
          </a:p>
        </p:txBody>
      </p:sp>
      <p:sp>
        <p:nvSpPr>
          <p:cNvPr id="27652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2563"/>
            <a:ext cx="7772400" cy="579437"/>
          </a:xfrm>
        </p:spPr>
        <p:txBody>
          <a:bodyPr/>
          <a:lstStyle/>
          <a:p>
            <a:r>
              <a:rPr lang="ru-RU" sz="3200"/>
              <a:t>Разновидности нарушений осанки</a:t>
            </a:r>
          </a:p>
        </p:txBody>
      </p:sp>
      <p:sp>
        <p:nvSpPr>
          <p:cNvPr id="8249" name="Text Box 57"/>
          <p:cNvSpPr txBox="1">
            <a:spLocks noChangeArrowheads="1"/>
          </p:cNvSpPr>
          <p:nvPr/>
        </p:nvSpPr>
        <p:spPr bwMode="auto">
          <a:xfrm>
            <a:off x="381000" y="7620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/>
              <a:t>Нарушение осанки-это отклонения в положении позвоночника.</a:t>
            </a:r>
          </a:p>
        </p:txBody>
      </p:sp>
      <p:pic>
        <p:nvPicPr>
          <p:cNvPr id="8250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76600"/>
            <a:ext cx="1322388" cy="2286000"/>
          </a:xfrm>
          <a:prstGeom prst="rect">
            <a:avLst/>
          </a:prstGeom>
          <a:noFill/>
        </p:spPr>
      </p:pic>
      <p:sp>
        <p:nvSpPr>
          <p:cNvPr id="8253" name="Text Box 61"/>
          <p:cNvSpPr txBox="1">
            <a:spLocks noChangeArrowheads="1"/>
          </p:cNvSpPr>
          <p:nvPr/>
        </p:nvSpPr>
        <p:spPr bwMode="auto">
          <a:xfrm>
            <a:off x="304800" y="1143000"/>
            <a:ext cx="8077200" cy="21161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 sz="1800" i="1">
                <a:solidFill>
                  <a:srgbClr val="1A39AC"/>
                </a:solidFill>
                <a:cs typeface="Times New Roman" pitchFamily="18" charset="0"/>
              </a:rPr>
              <a:t>Круглая спина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увеличен грудной кифоз и несколько уменьшен поясничный лордоз. Это состояние называется сутулостью.</a:t>
            </a:r>
            <a:endParaRPr kumimoji="0" lang="ru-RU" sz="18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i="1">
                <a:solidFill>
                  <a:srgbClr val="FF0000"/>
                </a:solidFill>
                <a:cs typeface="Times New Roman" pitchFamily="18" charset="0"/>
              </a:rPr>
              <a:t>Плоская спина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грудной и поясничный изгибы уменьшены, амортизационная способность позвоночника снижена.</a:t>
            </a:r>
            <a:endParaRPr kumimoji="0" lang="ru-RU" sz="180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6600"/>
                </a:solidFill>
                <a:cs typeface="Times New Roman" pitchFamily="18" charset="0"/>
              </a:rPr>
              <a:t>Седлообразная (кругловогнутая) спина: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увеличены грудной кифоз и поясничный лордоз, живот выпячен</a:t>
            </a:r>
            <a:r>
              <a:rPr kumimoji="0" lang="ru-RU">
                <a:solidFill>
                  <a:srgbClr val="000000"/>
                </a:solidFill>
              </a:rPr>
              <a:t>.</a:t>
            </a:r>
            <a:r>
              <a:rPr kumimoji="0" lang="ru-RU"/>
              <a:t> </a:t>
            </a:r>
          </a:p>
        </p:txBody>
      </p:sp>
      <p:pic>
        <p:nvPicPr>
          <p:cNvPr id="8254" name="Picture 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276600"/>
            <a:ext cx="1066800" cy="2362200"/>
          </a:xfrm>
          <a:prstGeom prst="rect">
            <a:avLst/>
          </a:prstGeom>
          <a:noFill/>
        </p:spPr>
      </p:pic>
      <p:pic>
        <p:nvPicPr>
          <p:cNvPr id="8256" name="Picture 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352800"/>
            <a:ext cx="762000" cy="2362200"/>
          </a:xfrm>
          <a:prstGeom prst="rect">
            <a:avLst/>
          </a:prstGeom>
          <a:noFill/>
        </p:spPr>
      </p:pic>
      <p:sp>
        <p:nvSpPr>
          <p:cNvPr id="8258" name="Text Box 66"/>
          <p:cNvSpPr txBox="1">
            <a:spLocks noChangeArrowheads="1"/>
          </p:cNvSpPr>
          <p:nvPr/>
        </p:nvSpPr>
        <p:spPr bwMode="auto">
          <a:xfrm>
            <a:off x="533400" y="5867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Круглая спина</a:t>
            </a:r>
            <a:r>
              <a:rPr kumimoji="0" lang="ru-RU" sz="1800"/>
              <a:t> </a:t>
            </a:r>
          </a:p>
        </p:txBody>
      </p:sp>
      <p:sp>
        <p:nvSpPr>
          <p:cNvPr id="8259" name="Text Box 67"/>
          <p:cNvSpPr txBox="1">
            <a:spLocks noChangeArrowheads="1"/>
          </p:cNvSpPr>
          <p:nvPr/>
        </p:nvSpPr>
        <p:spPr bwMode="auto">
          <a:xfrm>
            <a:off x="5715000" y="59436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</a:rPr>
              <a:t>Кругловогнутая 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спина</a:t>
            </a:r>
            <a:r>
              <a:rPr kumimoji="0" lang="ru-RU" sz="1800"/>
              <a:t> </a:t>
            </a:r>
          </a:p>
        </p:txBody>
      </p:sp>
      <p:sp>
        <p:nvSpPr>
          <p:cNvPr id="8260" name="Text Box 68"/>
          <p:cNvSpPr txBox="1">
            <a:spLocks noChangeArrowheads="1"/>
          </p:cNvSpPr>
          <p:nvPr/>
        </p:nvSpPr>
        <p:spPr bwMode="auto">
          <a:xfrm>
            <a:off x="2819400" y="586105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</a:rPr>
              <a:t>Плоская спина</a:t>
            </a:r>
            <a:r>
              <a:rPr kumimoji="0" lang="ru-RU" sz="1800"/>
              <a:t> </a:t>
            </a:r>
          </a:p>
        </p:txBody>
      </p:sp>
      <p:sp>
        <p:nvSpPr>
          <p:cNvPr id="8261" name="Line 69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9" grpId="0" autoUpdateAnimBg="0"/>
      <p:bldP spid="8253" grpId="0" animBg="1" autoUpdateAnimBg="0"/>
      <p:bldP spid="8258" grpId="0" autoUpdateAnimBg="0"/>
      <p:bldP spid="8259" grpId="0" autoUpdateAnimBg="0"/>
      <p:bldP spid="826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ru-RU" sz="3200"/>
              <a:t>Проявления боковых искривлений позвоночника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1534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rgbClr val="0000CC"/>
                </a:solidFill>
              </a:rPr>
              <a:t>Возможность проявления сколиоза</a:t>
            </a:r>
            <a:r>
              <a:rPr kumimoji="0" lang="ru-RU" sz="1600">
                <a:solidFill>
                  <a:schemeClr val="tx2"/>
                </a:solidFill>
              </a:rPr>
              <a:t> особенно велика в возрасте 11-15лет, когда быстро растет скелет, а мышечная система отстает в своем развитии.Именно в этот период на осанку влияют сон на мягкой постели, неправильное положение туловища во время сидения и стояния, неравномерная нагрузка на позвоночник.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Одна из </a:t>
            </a:r>
            <a:r>
              <a:rPr kumimoji="0" lang="ru-RU" sz="1600">
                <a:solidFill>
                  <a:srgbClr val="FF0000"/>
                </a:solidFill>
              </a:rPr>
              <a:t>причин нарушения</a:t>
            </a:r>
            <a:r>
              <a:rPr kumimoji="0" lang="ru-RU" sz="1600">
                <a:solidFill>
                  <a:schemeClr val="tx2"/>
                </a:solidFill>
              </a:rPr>
              <a:t> осанки у детей школьного возраста- неправильная посадка(положение) за письменным столом во время школьных уроков, а также при выполнении домашних заданий или при чтении.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1728788" cy="274320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81000" y="5791200"/>
            <a:ext cx="2362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Правосторонний сколиоз</a:t>
            </a:r>
            <a:r>
              <a:rPr kumimoji="0" lang="ru-RU"/>
              <a:t> 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276600"/>
            <a:ext cx="1662113" cy="2590800"/>
          </a:xfrm>
          <a:prstGeom prst="rect">
            <a:avLst/>
          </a:prstGeom>
          <a:noFill/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124200" y="5867400"/>
            <a:ext cx="220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000000"/>
                </a:solidFill>
                <a:cs typeface="Times New Roman" pitchFamily="18" charset="0"/>
              </a:rPr>
              <a:t>Левосторонний сколиоз</a:t>
            </a:r>
            <a:r>
              <a:rPr kumimoji="0" lang="ru-RU" sz="2000"/>
              <a:t> </a:t>
            </a: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200400"/>
            <a:ext cx="3429000" cy="2689225"/>
          </a:xfrm>
          <a:prstGeom prst="rect">
            <a:avLst/>
          </a:prstGeom>
          <a:noFill/>
        </p:spPr>
      </p:pic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248400" y="5791200"/>
            <a:ext cx="228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000">
                <a:solidFill>
                  <a:srgbClr val="000000"/>
                </a:solidFill>
                <a:cs typeface="Times New Roman" pitchFamily="18" charset="0"/>
              </a:rPr>
              <a:t>S</a:t>
            </a:r>
            <a:r>
              <a:rPr kumimoji="0" lang="ru-RU" sz="2000">
                <a:solidFill>
                  <a:srgbClr val="000000"/>
                </a:solidFill>
                <a:cs typeface="Times New Roman" pitchFamily="18" charset="0"/>
              </a:rPr>
              <a:t>-образные сколиозы</a:t>
            </a:r>
            <a:r>
              <a:rPr kumimoji="0" lang="ru-RU"/>
              <a:t> </a:t>
            </a:r>
          </a:p>
        </p:txBody>
      </p:sp>
      <p:sp>
        <p:nvSpPr>
          <p:cNvPr id="9230" name="Line 14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8077200" y="65532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3" grpId="0" autoUpdateAnimBg="0"/>
      <p:bldP spid="9226" grpId="0" autoUpdateAnimBg="0"/>
      <p:bldP spid="922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579438"/>
          </a:xfrm>
        </p:spPr>
        <p:txBody>
          <a:bodyPr/>
          <a:lstStyle/>
          <a:p>
            <a:r>
              <a:rPr lang="ru-RU" sz="3200"/>
              <a:t>Положение позвоночного столба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0"/>
            <a:ext cx="2814638" cy="3429000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8613" y="1905000"/>
            <a:ext cx="3392487" cy="3810000"/>
          </a:xfrm>
          <a:prstGeom prst="rect">
            <a:avLst/>
          </a:prstGeom>
          <a:noFill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352800" y="1143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</a:rPr>
              <a:t>правильное</a:t>
            </a:r>
          </a:p>
        </p:txBody>
      </p:sp>
      <p:sp>
        <p:nvSpPr>
          <p:cNvPr id="10250" name="Line 10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utoUpdateAnimBg="0"/>
    </p:bldLst>
  </p:timing>
</p:sld>
</file>

<file path=ppt/theme/theme1.xml><?xml version="1.0" encoding="utf-8"?>
<a:theme xmlns:a="http://schemas.openxmlformats.org/drawingml/2006/main" name="Акварель">
  <a:themeElements>
    <a:clrScheme name="Акварель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Акваре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Акварель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Designs\Акварель.pot</Template>
  <TotalTime>521</TotalTime>
  <Words>496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Акварель</vt:lpstr>
      <vt:lpstr>Оформление по умолчанию</vt:lpstr>
      <vt:lpstr>1_Оформление по умолчанию</vt:lpstr>
      <vt:lpstr>Осанка человека</vt:lpstr>
      <vt:lpstr>Содержание:</vt:lpstr>
      <vt:lpstr>Осанка</vt:lpstr>
      <vt:lpstr>Осанка</vt:lpstr>
      <vt:lpstr>Как обнаружить дефект</vt:lpstr>
      <vt:lpstr>Неправильная осанка</vt:lpstr>
      <vt:lpstr>Разновидности нарушений осанки</vt:lpstr>
      <vt:lpstr>Проявления боковых искривлений позвоночника</vt:lpstr>
      <vt:lpstr>Положение позвоночного столба</vt:lpstr>
      <vt:lpstr>Положение позвоночного столба</vt:lpstr>
      <vt:lpstr>Правильная осанка и ее значение</vt:lpstr>
      <vt:lpstr>Как исправить осанку?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28</cp:revision>
  <dcterms:created xsi:type="dcterms:W3CDTF">1601-01-01T00:00:00Z</dcterms:created>
  <dcterms:modified xsi:type="dcterms:W3CDTF">2021-10-21T16:21:20Z</dcterms:modified>
</cp:coreProperties>
</file>