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8/4/2020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8/4/2020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3341" y="1564956"/>
            <a:ext cx="9995115" cy="327750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ru-RU" sz="48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Правописание чередующихся гласных </a:t>
            </a:r>
            <a:r>
              <a:rPr lang="ru-RU" sz="5400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800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800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800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корнях </a:t>
            </a:r>
            <a:r>
              <a:rPr lang="ru-RU" sz="4800" i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800" i="1" u="sng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раст</a:t>
            </a:r>
            <a:r>
              <a:rPr lang="ru-RU" sz="4800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800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4800" i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800" i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рос-</a:t>
            </a:r>
            <a:r>
              <a:rPr lang="ru-RU" sz="4800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798612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u="sng" dirty="0" smtClean="0"/>
              <a:t>Корень с чередованием</a:t>
            </a:r>
            <a:endParaRPr lang="ru-RU" sz="5400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965960"/>
            <a:ext cx="9872871" cy="3610377"/>
          </a:xfrm>
        </p:spPr>
        <p:txBody>
          <a:bodyPr anchor="ctr"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это морфема, в которой правильное написание чередующихся букв зависит от определенных условий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578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9767" y="1868107"/>
            <a:ext cx="3553496" cy="25281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dirty="0">
                <a:solidFill>
                  <a:schemeClr val="accent1"/>
                </a:solidFill>
              </a:rPr>
              <a:t>в</a:t>
            </a:r>
            <a:r>
              <a:rPr lang="ru-RU" sz="4400" dirty="0" smtClean="0">
                <a:solidFill>
                  <a:schemeClr val="accent1"/>
                </a:solidFill>
              </a:rPr>
              <a:t>озраст</a:t>
            </a:r>
          </a:p>
          <a:p>
            <a:r>
              <a:rPr lang="ru-RU" sz="4400" dirty="0" smtClean="0">
                <a:solidFill>
                  <a:schemeClr val="accent1"/>
                </a:solidFill>
              </a:rPr>
              <a:t>растение</a:t>
            </a:r>
          </a:p>
          <a:p>
            <a:r>
              <a:rPr lang="ru-RU" sz="4400" dirty="0" smtClean="0">
                <a:solidFill>
                  <a:schemeClr val="accent1"/>
                </a:solidFill>
              </a:rPr>
              <a:t>подрастать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315460" y="1868106"/>
            <a:ext cx="3322749" cy="252814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/>
              <a:t>з</a:t>
            </a:r>
            <a:r>
              <a:rPr lang="ru-RU" sz="4400" dirty="0" smtClean="0"/>
              <a:t>аросли</a:t>
            </a:r>
          </a:p>
          <a:p>
            <a:r>
              <a:rPr lang="ru-RU" sz="4400" dirty="0"/>
              <a:t>п</a:t>
            </a:r>
            <a:r>
              <a:rPr lang="ru-RU" sz="4400" dirty="0" smtClean="0"/>
              <a:t>одрос</a:t>
            </a:r>
          </a:p>
          <a:p>
            <a:r>
              <a:rPr lang="ru-RU" sz="4400" dirty="0" smtClean="0"/>
              <a:t>разрослись</a:t>
            </a:r>
            <a:endParaRPr lang="ru-RU" sz="44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353194" y="1868105"/>
            <a:ext cx="3712334" cy="252814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/>
              <a:t>в</a:t>
            </a:r>
            <a:r>
              <a:rPr lang="ru-RU" sz="4400" dirty="0" smtClean="0"/>
              <a:t>ыращенный</a:t>
            </a:r>
          </a:p>
          <a:p>
            <a:r>
              <a:rPr lang="ru-RU" sz="4400" dirty="0"/>
              <a:t>с</a:t>
            </a:r>
            <a:r>
              <a:rPr lang="ru-RU" sz="4400" dirty="0" smtClean="0"/>
              <a:t>ращивать</a:t>
            </a:r>
          </a:p>
          <a:p>
            <a:r>
              <a:rPr lang="ru-RU" sz="4400" dirty="0" smtClean="0"/>
              <a:t>приращение</a:t>
            </a:r>
          </a:p>
        </p:txBody>
      </p:sp>
    </p:spTree>
    <p:extLst>
      <p:ext uri="{BB962C8B-B14F-4D97-AF65-F5344CB8AC3E}">
        <p14:creationId xmlns:p14="http://schemas.microsoft.com/office/powerpoint/2010/main" val="9811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8533" y="429296"/>
            <a:ext cx="9875520" cy="1356360"/>
          </a:xfrm>
        </p:spPr>
        <p:txBody>
          <a:bodyPr>
            <a:noAutofit/>
          </a:bodyPr>
          <a:lstStyle/>
          <a:p>
            <a:pPr algn="ctr"/>
            <a:r>
              <a:rPr lang="ru-RU" sz="4800" i="1" u="sng" dirty="0" smtClean="0"/>
              <a:t>Корни с чередованием </a:t>
            </a:r>
            <a:r>
              <a:rPr lang="ru-RU" sz="4800" b="1" i="1" u="sng" dirty="0" smtClean="0"/>
              <a:t>РАСТ (РАЩ) / РОС</a:t>
            </a:r>
            <a:endParaRPr lang="ru-RU" sz="4800" b="1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2791" y="2027596"/>
            <a:ext cx="4754880" cy="77724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chemeClr val="bg1"/>
                </a:solidFill>
              </a:rPr>
              <a:t>Буква </a:t>
            </a:r>
            <a:r>
              <a:rPr lang="ru-RU" sz="4400" i="1" dirty="0" smtClean="0">
                <a:solidFill>
                  <a:schemeClr val="bg1"/>
                </a:solidFill>
              </a:rPr>
              <a:t>А</a:t>
            </a:r>
            <a:endParaRPr lang="ru-RU" sz="3600" i="1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2581" y="2994606"/>
            <a:ext cx="5215300" cy="3110156"/>
          </a:xfr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ишется перед </a:t>
            </a: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СТ, Щ</a:t>
            </a:r>
          </a:p>
          <a:p>
            <a:pPr algn="ctr"/>
            <a:endParaRPr lang="ru-RU" sz="36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2600" i="1" dirty="0" smtClean="0">
                <a:solidFill>
                  <a:schemeClr val="accent1">
                    <a:lumMod val="50000"/>
                  </a:schemeClr>
                </a:solidFill>
              </a:rPr>
              <a:t>Например:</a:t>
            </a:r>
            <a:r>
              <a:rPr lang="ru-RU" sz="29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45720" indent="0" algn="ctr">
              <a:buNone/>
            </a:pPr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</a:rPr>
              <a:t>растение, выращивать</a:t>
            </a:r>
            <a:endParaRPr lang="ru-RU" sz="3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88245" y="1999032"/>
            <a:ext cx="4754880" cy="77724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i="1" dirty="0">
                <a:solidFill>
                  <a:schemeClr val="bg1"/>
                </a:solidFill>
              </a:rPr>
              <a:t>Буква </a:t>
            </a:r>
            <a:r>
              <a:rPr lang="ru-RU" sz="4400" i="1" dirty="0">
                <a:solidFill>
                  <a:schemeClr val="bg1"/>
                </a:solidFill>
              </a:rPr>
              <a:t>О</a:t>
            </a:r>
            <a:endParaRPr lang="ru-RU" sz="3600" i="1" dirty="0">
              <a:solidFill>
                <a:schemeClr val="bg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69173" y="2989648"/>
            <a:ext cx="5193024" cy="3112953"/>
          </a:xfr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ишется перед </a:t>
            </a: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</a:p>
          <a:p>
            <a:pPr algn="ctr"/>
            <a:endParaRPr lang="ru-RU" sz="36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marL="45720" indent="0" algn="ctr">
              <a:buNone/>
            </a:pPr>
            <a:r>
              <a:rPr lang="ru-RU" sz="2600" i="1" dirty="0" smtClean="0">
                <a:solidFill>
                  <a:schemeClr val="accent1">
                    <a:lumMod val="50000"/>
                  </a:schemeClr>
                </a:solidFill>
              </a:rPr>
              <a:t>Например: </a:t>
            </a:r>
          </a:p>
          <a:p>
            <a:pPr marL="45720" indent="0" algn="ctr">
              <a:buNone/>
            </a:pPr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</a:rPr>
              <a:t>заросли, вырос</a:t>
            </a:r>
            <a:endParaRPr lang="ru-RU" sz="32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061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95191"/>
            <a:ext cx="9875520" cy="1356360"/>
          </a:xfrm>
        </p:spPr>
        <p:txBody>
          <a:bodyPr/>
          <a:lstStyle/>
          <a:p>
            <a:pPr algn="ctr"/>
            <a:r>
              <a:rPr lang="ru-RU" sz="4800" i="1" u="sng" dirty="0" smtClean="0"/>
              <a:t>Исключения</a:t>
            </a:r>
            <a:endParaRPr lang="ru-RU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Пишется буква </a:t>
            </a:r>
            <a:r>
              <a:rPr lang="ru-RU" sz="3200" i="1" dirty="0" smtClean="0">
                <a:solidFill>
                  <a:schemeClr val="tx1"/>
                </a:solidFill>
              </a:rPr>
              <a:t>О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3000" y="3271234"/>
            <a:ext cx="4754880" cy="2833528"/>
          </a:xfr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р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сток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р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стовщик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Р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стов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Р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стислав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i="1" dirty="0" smtClean="0"/>
              <a:t>Пишется буква </a:t>
            </a:r>
            <a:r>
              <a:rPr lang="ru-RU" sz="3200" i="1" dirty="0" smtClean="0"/>
              <a:t>А</a:t>
            </a:r>
            <a:endParaRPr lang="ru-RU" sz="2800" i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69173" y="3271234"/>
            <a:ext cx="4754880" cy="2831368"/>
          </a:xfrm>
          <a:ln w="28575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отр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сль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88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490" y="609600"/>
            <a:ext cx="10818254" cy="13563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i="1" u="sng" dirty="0" smtClean="0">
                <a:solidFill>
                  <a:schemeClr val="bg1"/>
                </a:solidFill>
              </a:rPr>
              <a:t>Алгоритм для </a:t>
            </a:r>
            <a:r>
              <a:rPr lang="ru-RU" b="1" i="1" u="sng" dirty="0">
                <a:solidFill>
                  <a:schemeClr val="bg1"/>
                </a:solidFill>
              </a:rPr>
              <a:t>определения чередующейся гласной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3414" y="2263461"/>
            <a:ext cx="10908406" cy="4023360"/>
          </a:xfrm>
        </p:spPr>
        <p:txBody>
          <a:bodyPr anchor="ctr">
            <a:normAutofit lnSpcReduction="10000"/>
          </a:bodyPr>
          <a:lstStyle/>
          <a:p>
            <a:pPr marL="502920" indent="-457200" algn="just">
              <a:buFont typeface="+mj-lt"/>
              <a:buAutoNum type="arabicPeriod"/>
            </a:pPr>
            <a:r>
              <a:rPr lang="ru-RU" sz="2800" b="1" i="1" dirty="0" smtClean="0"/>
              <a:t>выделить </a:t>
            </a:r>
            <a:r>
              <a:rPr lang="ru-RU" sz="2800" b="1" i="1" dirty="0"/>
              <a:t>корень;  </a:t>
            </a:r>
          </a:p>
          <a:p>
            <a:pPr marL="502920" indent="-457200" algn="just">
              <a:buFont typeface="+mj-lt"/>
              <a:buAutoNum type="arabicPeriod"/>
            </a:pPr>
            <a:r>
              <a:rPr lang="ru-RU" sz="2800" b="1" i="1" dirty="0" smtClean="0"/>
              <a:t>подчеркнуть </a:t>
            </a:r>
            <a:r>
              <a:rPr lang="ru-RU" sz="2800" b="1" i="1" dirty="0"/>
              <a:t>согласную корня: </a:t>
            </a:r>
            <a:r>
              <a:rPr lang="ru-RU" sz="3200" b="1" i="1" dirty="0"/>
              <a:t>С, СТ</a:t>
            </a:r>
            <a:r>
              <a:rPr lang="ru-RU" sz="2800" b="1" i="1" dirty="0"/>
              <a:t> или </a:t>
            </a:r>
            <a:r>
              <a:rPr lang="ru-RU" sz="3200" b="1" i="1" dirty="0"/>
              <a:t>Щ</a:t>
            </a:r>
            <a:r>
              <a:rPr lang="ru-RU" sz="2800" b="1" i="1" dirty="0"/>
              <a:t>;</a:t>
            </a:r>
          </a:p>
          <a:p>
            <a:pPr marL="502920" indent="-457200" algn="just">
              <a:buFont typeface="+mj-lt"/>
              <a:buAutoNum type="arabicPeriod"/>
            </a:pPr>
            <a:r>
              <a:rPr lang="ru-RU" sz="2800" b="1" i="1" dirty="0" smtClean="0"/>
              <a:t>определить</a:t>
            </a:r>
            <a:r>
              <a:rPr lang="ru-RU" sz="2800" b="1" i="1" dirty="0"/>
              <a:t>, не относится ли слово к словам-исключениям; если нет – переходить к следующему шагу;</a:t>
            </a:r>
          </a:p>
          <a:p>
            <a:pPr marL="502920" indent="-457200" algn="just">
              <a:buFont typeface="+mj-lt"/>
              <a:buAutoNum type="arabicPeriod"/>
            </a:pPr>
            <a:r>
              <a:rPr lang="ru-RU" sz="2800" b="1" i="1" dirty="0" smtClean="0"/>
              <a:t>если </a:t>
            </a:r>
            <a:r>
              <a:rPr lang="ru-RU" sz="2800" b="1" i="1" dirty="0"/>
              <a:t>корень оканчивается на согласные </a:t>
            </a:r>
            <a:r>
              <a:rPr lang="ru-RU" sz="3200" b="1" i="1" dirty="0"/>
              <a:t>СТ</a:t>
            </a:r>
            <a:r>
              <a:rPr lang="ru-RU" sz="2800" b="1" i="1" dirty="0"/>
              <a:t> или </a:t>
            </a:r>
            <a:r>
              <a:rPr lang="ru-RU" sz="3200" b="1" i="1" dirty="0"/>
              <a:t>Щ</a:t>
            </a:r>
            <a:r>
              <a:rPr lang="ru-RU" sz="2800" b="1" i="1" dirty="0"/>
              <a:t>, перед ними пишется буква </a:t>
            </a:r>
            <a:r>
              <a:rPr lang="ru-RU" sz="3200" b="1" i="1" dirty="0" smtClean="0"/>
              <a:t>А</a:t>
            </a:r>
            <a:r>
              <a:rPr lang="ru-RU" sz="2800" b="1" i="1" dirty="0" smtClean="0"/>
              <a:t>;</a:t>
            </a:r>
          </a:p>
          <a:p>
            <a:pPr marL="45720" indent="0" algn="just">
              <a:buNone/>
            </a:pPr>
            <a:r>
              <a:rPr lang="ru-RU" sz="2800" b="1" i="1" dirty="0" smtClean="0"/>
              <a:t>если </a:t>
            </a:r>
            <a:r>
              <a:rPr lang="ru-RU" sz="2800" b="1" i="1" dirty="0"/>
              <a:t>корень оканчивается на согласную </a:t>
            </a:r>
            <a:r>
              <a:rPr lang="ru-RU" sz="3200" b="1" i="1" dirty="0"/>
              <a:t>С</a:t>
            </a:r>
            <a:r>
              <a:rPr lang="ru-RU" sz="2800" b="1" i="1" dirty="0"/>
              <a:t>, перед ней пишется буква </a:t>
            </a:r>
            <a:r>
              <a:rPr lang="ru-RU" sz="3200" b="1" i="1" dirty="0"/>
              <a:t>О</a:t>
            </a:r>
            <a:r>
              <a:rPr lang="ru-RU" sz="2800" b="1" i="1" dirty="0"/>
              <a:t>.</a:t>
            </a:r>
          </a:p>
          <a:p>
            <a:pPr marL="502920" indent="-4572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9860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7127" y="468925"/>
            <a:ext cx="10522039" cy="7772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i="1" dirty="0" smtClean="0"/>
              <a:t>Вставьте пропущенные буквы и объясните свой выбор</a:t>
            </a:r>
            <a:endParaRPr lang="ru-RU" sz="3200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187798" y="1481070"/>
            <a:ext cx="7820696" cy="4559298"/>
          </a:xfrm>
        </p:spPr>
        <p:txBody>
          <a:bodyPr anchor="ctr">
            <a:normAutofit/>
          </a:bodyPr>
          <a:lstStyle/>
          <a:p>
            <a:pPr algn="ctr"/>
            <a:r>
              <a:rPr lang="ru-RU" sz="3200" dirty="0"/>
              <a:t>дубы </a:t>
            </a:r>
            <a:r>
              <a:rPr lang="ru-RU" sz="3200" dirty="0" err="1" smtClean="0"/>
              <a:t>разр</a:t>
            </a:r>
            <a:r>
              <a:rPr lang="ru-RU" sz="3200" dirty="0" smtClean="0"/>
              <a:t>…</a:t>
            </a:r>
            <a:r>
              <a:rPr lang="ru-RU" sz="3200" dirty="0" err="1" smtClean="0"/>
              <a:t>слись</a:t>
            </a:r>
            <a:endParaRPr lang="ru-RU" sz="3200" dirty="0" smtClean="0"/>
          </a:p>
          <a:p>
            <a:pPr algn="ctr"/>
            <a:r>
              <a:rPr lang="ru-RU" sz="3200" dirty="0"/>
              <a:t>б</a:t>
            </a:r>
            <a:r>
              <a:rPr lang="ru-RU" sz="3200" dirty="0" smtClean="0"/>
              <a:t>олотные р…</a:t>
            </a:r>
            <a:r>
              <a:rPr lang="ru-RU" sz="3200" dirty="0" err="1" smtClean="0"/>
              <a:t>стения</a:t>
            </a:r>
            <a:endParaRPr lang="ru-RU" sz="3200" dirty="0" smtClean="0"/>
          </a:p>
          <a:p>
            <a:pPr algn="ctr"/>
            <a:r>
              <a:rPr lang="ru-RU" sz="3200" dirty="0" err="1"/>
              <a:t>зар</a:t>
            </a:r>
            <a:r>
              <a:rPr lang="ru-RU" sz="3200" dirty="0"/>
              <a:t>…</a:t>
            </a:r>
            <a:r>
              <a:rPr lang="ru-RU" sz="3200" dirty="0" err="1"/>
              <a:t>сли</a:t>
            </a:r>
            <a:r>
              <a:rPr lang="ru-RU" sz="3200" dirty="0"/>
              <a:t> </a:t>
            </a:r>
            <a:r>
              <a:rPr lang="ru-RU" sz="3200" dirty="0" smtClean="0"/>
              <a:t>тростника</a:t>
            </a:r>
          </a:p>
          <a:p>
            <a:pPr algn="ctr"/>
            <a:r>
              <a:rPr lang="ru-RU" sz="3200" dirty="0"/>
              <a:t>молодая </a:t>
            </a:r>
            <a:r>
              <a:rPr lang="ru-RU" sz="3200" dirty="0" smtClean="0"/>
              <a:t>пор…</a:t>
            </a:r>
            <a:r>
              <a:rPr lang="ru-RU" sz="3200" dirty="0" err="1" smtClean="0"/>
              <a:t>сль</a:t>
            </a:r>
            <a:endParaRPr lang="ru-RU" sz="3200" dirty="0" smtClean="0"/>
          </a:p>
          <a:p>
            <a:pPr algn="ctr"/>
            <a:r>
              <a:rPr lang="ru-RU" sz="3200" dirty="0" err="1"/>
              <a:t>о</a:t>
            </a:r>
            <a:r>
              <a:rPr lang="ru-RU" sz="3200" dirty="0" err="1" smtClean="0"/>
              <a:t>тр</a:t>
            </a:r>
            <a:r>
              <a:rPr lang="ru-RU" sz="3200" dirty="0" smtClean="0"/>
              <a:t>…</a:t>
            </a:r>
            <a:r>
              <a:rPr lang="ru-RU" sz="3200" dirty="0" err="1" smtClean="0"/>
              <a:t>сль</a:t>
            </a:r>
            <a:r>
              <a:rPr lang="ru-RU" sz="3200" dirty="0" smtClean="0"/>
              <a:t> промышленности</a:t>
            </a:r>
          </a:p>
          <a:p>
            <a:pPr algn="ctr"/>
            <a:r>
              <a:rPr lang="ru-RU" sz="3200" dirty="0"/>
              <a:t>р</a:t>
            </a:r>
            <a:r>
              <a:rPr lang="ru-RU" sz="3200" dirty="0" smtClean="0"/>
              <a:t>асчетливый р…</a:t>
            </a:r>
            <a:r>
              <a:rPr lang="ru-RU" sz="3200" dirty="0" err="1" smtClean="0"/>
              <a:t>стовщик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36123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72733" y="437882"/>
            <a:ext cx="10534656" cy="96283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</a:rPr>
              <a:t>Выпишите слова, вставляя пропущенные буквы. Выделите изучаемую орфограмму согласно алгоритму</a:t>
            </a:r>
            <a:endParaRPr lang="ru-RU" sz="3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3000" y="1596980"/>
            <a:ext cx="4754880" cy="485533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р…сток</a:t>
            </a:r>
            <a:endParaRPr lang="ru-RU" sz="3200" dirty="0"/>
          </a:p>
          <a:p>
            <a:r>
              <a:rPr lang="ru-RU" sz="3200" dirty="0" smtClean="0"/>
              <a:t>нар…стает</a:t>
            </a:r>
          </a:p>
          <a:p>
            <a:r>
              <a:rPr lang="ru-RU" sz="3200" dirty="0" err="1" smtClean="0"/>
              <a:t>выр</a:t>
            </a:r>
            <a:r>
              <a:rPr lang="ru-RU" sz="3200" dirty="0" smtClean="0"/>
              <a:t>...с</a:t>
            </a:r>
            <a:endParaRPr lang="ru-RU" sz="3200" dirty="0"/>
          </a:p>
          <a:p>
            <a:r>
              <a:rPr lang="ru-RU" sz="3200" dirty="0" smtClean="0"/>
              <a:t>Р...</a:t>
            </a:r>
            <a:r>
              <a:rPr lang="ru-RU" sz="3200" dirty="0" err="1" smtClean="0"/>
              <a:t>стислав</a:t>
            </a:r>
            <a:endParaRPr lang="ru-RU" sz="3200" dirty="0" smtClean="0"/>
          </a:p>
          <a:p>
            <a:r>
              <a:rPr lang="ru-RU" sz="3200" dirty="0" smtClean="0"/>
              <a:t>пор…</a:t>
            </a:r>
            <a:r>
              <a:rPr lang="ru-RU" sz="3200" dirty="0" err="1" smtClean="0"/>
              <a:t>сль</a:t>
            </a:r>
            <a:endParaRPr lang="ru-RU" sz="3200" dirty="0"/>
          </a:p>
          <a:p>
            <a:r>
              <a:rPr lang="ru-RU" sz="3200" dirty="0" smtClean="0"/>
              <a:t>р…</a:t>
            </a:r>
            <a:r>
              <a:rPr lang="ru-RU" sz="3200" dirty="0" err="1" smtClean="0"/>
              <a:t>стительное</a:t>
            </a:r>
            <a:endParaRPr lang="ru-RU" sz="3200" dirty="0"/>
          </a:p>
          <a:p>
            <a:r>
              <a:rPr lang="ru-RU" sz="3200" dirty="0" err="1" smtClean="0"/>
              <a:t>отр</a:t>
            </a:r>
            <a:r>
              <a:rPr lang="ru-RU" sz="3200" dirty="0" smtClean="0"/>
              <a:t>…</a:t>
            </a:r>
            <a:r>
              <a:rPr lang="ru-RU" sz="3200" dirty="0" err="1" smtClean="0"/>
              <a:t>слевой</a:t>
            </a:r>
            <a:endParaRPr lang="ru-RU" sz="3200" dirty="0" smtClean="0"/>
          </a:p>
          <a:p>
            <a:r>
              <a:rPr lang="ru-RU" sz="3200" dirty="0" err="1"/>
              <a:t>п</a:t>
            </a:r>
            <a:r>
              <a:rPr lang="ru-RU" sz="3200" dirty="0" err="1" smtClean="0"/>
              <a:t>рор</a:t>
            </a:r>
            <a:r>
              <a:rPr lang="ru-RU" sz="3200" dirty="0" smtClean="0"/>
              <a:t>…</a:t>
            </a:r>
            <a:r>
              <a:rPr lang="ru-RU" sz="3200" dirty="0" err="1" smtClean="0"/>
              <a:t>щивать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69173" y="1596981"/>
            <a:ext cx="4754880" cy="485533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р…</a:t>
            </a:r>
            <a:r>
              <a:rPr lang="ru-RU" sz="3200" dirty="0" err="1" smtClean="0"/>
              <a:t>стовщичество</a:t>
            </a:r>
            <a:endParaRPr lang="ru-RU" sz="3200" dirty="0"/>
          </a:p>
          <a:p>
            <a:r>
              <a:rPr lang="ru-RU" sz="3200" dirty="0" err="1" smtClean="0"/>
              <a:t>зар</a:t>
            </a:r>
            <a:r>
              <a:rPr lang="ru-RU" sz="3200" dirty="0" smtClean="0"/>
              <a:t>…</a:t>
            </a:r>
            <a:r>
              <a:rPr lang="ru-RU" sz="3200" dirty="0" err="1" smtClean="0"/>
              <a:t>сли</a:t>
            </a:r>
            <a:endParaRPr lang="ru-RU" sz="3200" dirty="0" smtClean="0"/>
          </a:p>
          <a:p>
            <a:r>
              <a:rPr lang="ru-RU" sz="3200" dirty="0" err="1" smtClean="0"/>
              <a:t>взр</a:t>
            </a:r>
            <a:r>
              <a:rPr lang="ru-RU" sz="3200" dirty="0" smtClean="0"/>
              <a:t>…</a:t>
            </a:r>
            <a:r>
              <a:rPr lang="ru-RU" sz="3200" dirty="0" err="1" smtClean="0"/>
              <a:t>стить</a:t>
            </a:r>
            <a:endParaRPr lang="ru-RU" sz="3200" dirty="0" smtClean="0"/>
          </a:p>
          <a:p>
            <a:r>
              <a:rPr lang="ru-RU" sz="3200" dirty="0" err="1" smtClean="0"/>
              <a:t>отр</a:t>
            </a:r>
            <a:r>
              <a:rPr lang="ru-RU" sz="3200" dirty="0" smtClean="0"/>
              <a:t>…</a:t>
            </a:r>
            <a:r>
              <a:rPr lang="ru-RU" sz="3200" dirty="0" err="1" smtClean="0"/>
              <a:t>стить</a:t>
            </a:r>
            <a:endParaRPr lang="ru-RU" sz="3200" dirty="0" smtClean="0"/>
          </a:p>
          <a:p>
            <a:r>
              <a:rPr lang="ru-RU" sz="3200" dirty="0" smtClean="0"/>
              <a:t>ср…статься</a:t>
            </a:r>
          </a:p>
          <a:p>
            <a:r>
              <a:rPr lang="ru-RU" sz="3200" dirty="0" err="1" smtClean="0"/>
              <a:t>возр</a:t>
            </a:r>
            <a:r>
              <a:rPr lang="ru-RU" sz="3200" dirty="0" smtClean="0"/>
              <a:t>…</a:t>
            </a:r>
            <a:r>
              <a:rPr lang="ru-RU" sz="3200" dirty="0" err="1" smtClean="0"/>
              <a:t>стной</a:t>
            </a:r>
            <a:endParaRPr lang="ru-RU" sz="3200" dirty="0" smtClean="0"/>
          </a:p>
          <a:p>
            <a:r>
              <a:rPr lang="ru-RU" sz="3200" dirty="0" err="1" smtClean="0"/>
              <a:t>выр</a:t>
            </a:r>
            <a:r>
              <a:rPr lang="ru-RU" sz="3200" dirty="0" smtClean="0"/>
              <a:t>…щенный</a:t>
            </a:r>
            <a:endParaRPr lang="ru-RU" sz="3200" dirty="0"/>
          </a:p>
          <a:p>
            <a:r>
              <a:rPr lang="ru-RU" sz="3200" dirty="0" smtClean="0"/>
              <a:t>Р…</a:t>
            </a:r>
            <a:r>
              <a:rPr lang="ru-RU" sz="3200" dirty="0" err="1" smtClean="0"/>
              <a:t>стов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4235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Базис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401</TotalTime>
  <Words>198</Words>
  <Application>Microsoft Office PowerPoint</Application>
  <PresentationFormat>Широкоэкранный</PresentationFormat>
  <Paragraphs>61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Corbel</vt:lpstr>
      <vt:lpstr>Times New Roman</vt:lpstr>
      <vt:lpstr>Wingdings</vt:lpstr>
      <vt:lpstr>Базис</vt:lpstr>
      <vt:lpstr>«Правописание чередующихся гласных А и О в корнях -раст- / -рос-» </vt:lpstr>
      <vt:lpstr>Корень с чередованием</vt:lpstr>
      <vt:lpstr>Презентация PowerPoint</vt:lpstr>
      <vt:lpstr>Корни с чередованием РАСТ (РАЩ) / РОС</vt:lpstr>
      <vt:lpstr>Исключения</vt:lpstr>
      <vt:lpstr>Алгоритм для определения чередующейся гласной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«Правописание чередующихся гласных А и О в корнях -раст- / -рос-»</dc:title>
  <dc:creator>Полина Савицкая</dc:creator>
  <cp:lastModifiedBy>Полина Савицкая</cp:lastModifiedBy>
  <cp:revision>17</cp:revision>
  <dcterms:created xsi:type="dcterms:W3CDTF">2020-08-04T10:59:04Z</dcterms:created>
  <dcterms:modified xsi:type="dcterms:W3CDTF">2020-08-04T17:40:45Z</dcterms:modified>
</cp:coreProperties>
</file>