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5" r:id="rId5"/>
    <p:sldId id="260" r:id="rId6"/>
    <p:sldId id="266" r:id="rId7"/>
    <p:sldId id="261" r:id="rId8"/>
    <p:sldId id="267" r:id="rId9"/>
    <p:sldId id="262" r:id="rId10"/>
    <p:sldId id="268" r:id="rId11"/>
    <p:sldId id="263" r:id="rId12"/>
    <p:sldId id="269" r:id="rId13"/>
    <p:sldId id="264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8" d="100"/>
          <a:sy n="78" d="100"/>
        </p:scale>
        <p:origin x="-31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10-25T14:26:07.856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0 w 372"/>
              <a:gd name="T1" fmla="*/ 0 h 166"/>
              <a:gd name="T2" fmla="*/ 372 w 372"/>
              <a:gd name="T3" fmla="*/ 166 h 166"/>
            </a:gdLst>
            <a:ahLst/>
            <a:cxnLst>
              <a:cxn ang="0">
                <a:pos x="287" y="166"/>
              </a:cxn>
              <a:cxn ang="0">
                <a:pos x="293" y="164"/>
              </a:cxn>
              <a:cxn ang="0">
                <a:pos x="294" y="163"/>
              </a:cxn>
              <a:cxn ang="0">
                <a:pos x="370" y="87"/>
              </a:cxn>
              <a:cxn ang="0">
                <a:pos x="370" y="78"/>
              </a:cxn>
              <a:cxn ang="0">
                <a:pos x="294" y="3"/>
              </a:cxn>
              <a:cxn ang="0">
                <a:pos x="293" y="2"/>
              </a:cxn>
              <a:cxn ang="0">
                <a:pos x="287" y="0"/>
              </a:cxn>
              <a:cxn ang="0">
                <a:pos x="0" y="0"/>
              </a:cxn>
              <a:cxn ang="0">
                <a:pos x="0" y="166"/>
              </a:cxn>
              <a:cxn ang="0">
                <a:pos x="287" y="166"/>
              </a:cxn>
            </a:cxnLst>
            <a:rect l="T0" t="T1" r="T2" b="T3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4BB51-0197-44F7-9654-38C4E8E8E0CE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68DCF-296C-4CD9-B971-40E8493AF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B5411-A2E3-473F-A63C-1428D046695F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99558-9DDE-4F93-A798-E76E74DEE6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TextBox 13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CEB57-6669-48D5-8C4A-9978BC3FB919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0E145-5E84-4D44-A6E5-B1C7A4827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F7F43-0CB9-4DB0-861B-E54BDC02EF83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59BA1-C1E4-4B22-99DB-466B78FD81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TextBox 16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7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1600D-3DFD-481B-B266-D59EDDEDC35E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2922A-4FFF-4935-A696-BADEC4922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68B04-2737-4E2D-A89A-4F4129FDF525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9CA1E-3E42-4D24-B04D-0683E7EB29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3A071-B425-477C-86FD-88EC0706A767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4DDFC-F9B8-40E6-81C3-73C29DA65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24FAC-6C13-415A-9ED1-FBFFC2768964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05E51-CBD3-461D-AC7F-579BD8DF7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9C87A-351F-4370-BDC9-FA22E3DDE440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EDAEE-DF49-4DB5-92DA-406B26AA8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CFCF1-49CC-4217-A560-98112363603C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0CC13-16D2-47B0-BA21-1C6B2D92D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6C540-34E2-45B8-B703-F2403968B68D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48E00-BCA9-4A10-9DDF-03BDF3D16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69DAE-FDC6-4AB2-B7BA-ECE8A4399D3F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491A0-8675-4C4E-BAB4-A8850D0753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3E347-194A-490C-BFB8-778502156DFD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ADA3B-22B1-48B3-ADB3-90879F30BB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202E1-C5B9-4ED6-BA48-FBE055473DD5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9DC43-F394-4FE7-A9EC-151360ED3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D9DA6-A459-4A0F-A0C2-B8D1B24A037C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F3BC3-4C5C-4E0D-8A7B-FC90A60B1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6A869-C94A-4F9A-91BB-FAC5A007FD77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0375D-D3C7-4325-984E-52BB288597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222"/>
              <a:ext cx="85200" cy="534098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6" y="2779108"/>
              <a:ext cx="550418" cy="1978191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4622" y="4730255"/>
              <a:ext cx="519314" cy="1210171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804" y="5630785"/>
              <a:ext cx="146057" cy="309641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2813" y="2818321"/>
              <a:ext cx="700533" cy="2834099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546" y="285750"/>
              <a:ext cx="90610" cy="2493358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3880" y="2599273"/>
              <a:ext cx="67619" cy="420517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518" y="4757298"/>
              <a:ext cx="162286" cy="873487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7575" y="1282282"/>
              <a:ext cx="1768913" cy="3447973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346" y="5652419"/>
              <a:ext cx="137943" cy="288007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518" y="4655887"/>
              <a:ext cx="31104" cy="189300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137" y="5410385"/>
              <a:ext cx="204209" cy="530041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4833"/>
            <a:chExt cx="1952625" cy="5678918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4833"/>
              <a:ext cx="408933" cy="3646504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>
                <a:cxn ang="0">
                  <a:pos x="7" y="210"/>
                </a:cxn>
                <a:cxn ang="0">
                  <a:pos x="26" y="445"/>
                </a:cxn>
                <a:cxn ang="0">
                  <a:pos x="57" y="679"/>
                </a:cxn>
                <a:cxn ang="0">
                  <a:pos x="101" y="911"/>
                </a:cxn>
                <a:cxn ang="0">
                  <a:pos x="103" y="920"/>
                </a:cxn>
                <a:cxn ang="0">
                  <a:pos x="99" y="874"/>
                </a:cxn>
                <a:cxn ang="0">
                  <a:pos x="99" y="866"/>
                </a:cxn>
                <a:cxn ang="0">
                  <a:pos x="63" y="678"/>
                </a:cxn>
                <a:cxn ang="0">
                  <a:pos x="30" y="444"/>
                </a:cxn>
                <a:cxn ang="0">
                  <a:pos x="9" y="209"/>
                </a:cxn>
                <a:cxn ang="0">
                  <a:pos x="3" y="9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92"/>
                </a:cxn>
                <a:cxn ang="0">
                  <a:pos x="7" y="210"/>
                </a:cxn>
              </a:cxnLst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730" y="3771618"/>
              <a:ext cx="349763" cy="1310216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>
                <a:cxn ang="0">
                  <a:pos x="53" y="229"/>
                </a:cxn>
                <a:cxn ang="0">
                  <a:pos x="88" y="330"/>
                </a:cxn>
                <a:cxn ang="0">
                  <a:pos x="88" y="308"/>
                </a:cxn>
                <a:cxn ang="0">
                  <a:pos x="88" y="304"/>
                </a:cxn>
                <a:cxn ang="0">
                  <a:pos x="62" y="226"/>
                </a:cxn>
                <a:cxn ang="0">
                  <a:pos x="0" y="0"/>
                </a:cxn>
                <a:cxn ang="0">
                  <a:pos x="7" y="63"/>
                </a:cxn>
                <a:cxn ang="0">
                  <a:pos x="53" y="229"/>
                </a:cxn>
              </a:cxnLst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105" y="5052893"/>
              <a:ext cx="357653" cy="820858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>
                <a:cxn ang="0">
                  <a:pos x="6" y="15"/>
                </a:cxn>
                <a:cxn ang="0">
                  <a:pos x="0" y="0"/>
                </a:cxn>
                <a:cxn ang="0">
                  <a:pos x="1" y="29"/>
                </a:cxn>
                <a:cxn ang="0">
                  <a:pos x="42" y="127"/>
                </a:cxn>
                <a:cxn ang="0">
                  <a:pos x="80" y="207"/>
                </a:cxn>
                <a:cxn ang="0">
                  <a:pos x="90" y="207"/>
                </a:cxn>
                <a:cxn ang="0">
                  <a:pos x="50" y="123"/>
                </a:cxn>
                <a:cxn ang="0">
                  <a:pos x="6" y="15"/>
                </a:cxn>
              </a:cxnLst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6746" y="3811082"/>
              <a:ext cx="457585" cy="1853508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>
                <a:cxn ang="0">
                  <a:pos x="101" y="409"/>
                </a:cxn>
                <a:cxn ang="0">
                  <a:pos x="78" y="344"/>
                </a:cxn>
                <a:cxn ang="0">
                  <a:pos x="29" y="151"/>
                </a:cxn>
                <a:cxn ang="0">
                  <a:pos x="13" y="53"/>
                </a:cxn>
                <a:cxn ang="0">
                  <a:pos x="0" y="0"/>
                </a:cxn>
                <a:cxn ang="0">
                  <a:pos x="21" y="152"/>
                </a:cxn>
                <a:cxn ang="0">
                  <a:pos x="69" y="347"/>
                </a:cxn>
                <a:cxn ang="0">
                  <a:pos x="103" y="441"/>
                </a:cxn>
                <a:cxn ang="0">
                  <a:pos x="115" y="467"/>
                </a:cxn>
                <a:cxn ang="0">
                  <a:pos x="112" y="458"/>
                </a:cxn>
                <a:cxn ang="0">
                  <a:pos x="101" y="409"/>
                </a:cxn>
              </a:cxnLst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3355" y="1263001"/>
              <a:ext cx="144639" cy="2508617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>
                <a:cxn ang="0">
                  <a:pos x="17" y="633"/>
                </a:cxn>
                <a:cxn ang="0">
                  <a:pos x="13" y="597"/>
                </a:cxn>
                <a:cxn ang="0">
                  <a:pos x="5" y="398"/>
                </a:cxn>
                <a:cxn ang="0">
                  <a:pos x="13" y="198"/>
                </a:cxn>
                <a:cxn ang="0">
                  <a:pos x="22" y="99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0" y="99"/>
                </a:cxn>
                <a:cxn ang="0">
                  <a:pos x="10" y="198"/>
                </a:cxn>
                <a:cxn ang="0">
                  <a:pos x="1" y="398"/>
                </a:cxn>
                <a:cxn ang="0">
                  <a:pos x="7" y="589"/>
                </a:cxn>
                <a:cxn ang="0">
                  <a:pos x="16" y="632"/>
                </a:cxn>
                <a:cxn ang="0">
                  <a:pos x="17" y="633"/>
                </a:cxn>
              </a:cxnLst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5889" y="5640911"/>
              <a:ext cx="111767" cy="232840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>
                <a:cxn ang="0">
                  <a:pos x="22" y="59"/>
                </a:cxn>
                <a:cxn ang="0">
                  <a:pos x="28" y="59"/>
                </a:cxn>
                <a:cxn ang="0">
                  <a:pos x="0" y="0"/>
                </a:cxn>
                <a:cxn ang="0">
                  <a:pos x="22" y="59"/>
                </a:cxn>
              </a:cxnLst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0967" y="3599290"/>
              <a:ext cx="68375" cy="423584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4" y="54"/>
                </a:cxn>
                <a:cxn ang="0">
                  <a:pos x="17" y="107"/>
                </a:cxn>
                <a:cxn ang="0">
                  <a:pos x="10" y="44"/>
                </a:cxn>
                <a:cxn ang="0">
                  <a:pos x="9" y="43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" y="54"/>
                </a:cxn>
              </a:cxnLst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1493" y="2802110"/>
              <a:ext cx="1168945" cy="2250783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>
                <a:cxn ang="0">
                  <a:pos x="8" y="553"/>
                </a:cxn>
                <a:cxn ang="0">
                  <a:pos x="35" y="397"/>
                </a:cxn>
                <a:cxn ang="0">
                  <a:pos x="99" y="252"/>
                </a:cxn>
                <a:cxn ang="0">
                  <a:pos x="187" y="119"/>
                </a:cxn>
                <a:cxn ang="0">
                  <a:pos x="238" y="58"/>
                </a:cxn>
                <a:cxn ang="0">
                  <a:pos x="265" y="28"/>
                </a:cxn>
                <a:cxn ang="0">
                  <a:pos x="294" y="0"/>
                </a:cxn>
                <a:cxn ang="0">
                  <a:pos x="293" y="0"/>
                </a:cxn>
                <a:cxn ang="0">
                  <a:pos x="264" y="27"/>
                </a:cxn>
                <a:cxn ang="0">
                  <a:pos x="237" y="56"/>
                </a:cxn>
                <a:cxn ang="0">
                  <a:pos x="185" y="117"/>
                </a:cxn>
                <a:cxn ang="0">
                  <a:pos x="95" y="249"/>
                </a:cxn>
                <a:cxn ang="0">
                  <a:pos x="30" y="396"/>
                </a:cxn>
                <a:cxn ang="0">
                  <a:pos x="0" y="549"/>
                </a:cxn>
                <a:cxn ang="0">
                  <a:pos x="7" y="568"/>
                </a:cxn>
                <a:cxn ang="0">
                  <a:pos x="8" y="553"/>
                </a:cxn>
              </a:cxnLst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331" y="5664590"/>
              <a:ext cx="99932" cy="209161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>
                <a:cxn ang="0">
                  <a:pos x="0" y="0"/>
                </a:cxn>
                <a:cxn ang="0">
                  <a:pos x="19" y="53"/>
                </a:cxn>
                <a:cxn ang="0">
                  <a:pos x="25" y="53"/>
                </a:cxn>
                <a:cxn ang="0">
                  <a:pos x="0" y="0"/>
                </a:cxn>
              </a:cxnLst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1493" y="5081833"/>
              <a:ext cx="114396" cy="559078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>
                <a:cxn ang="0">
                  <a:pos x="0" y="0"/>
                </a:cxn>
                <a:cxn ang="0">
                  <a:pos x="7" y="89"/>
                </a:cxn>
                <a:cxn ang="0">
                  <a:pos x="18" y="117"/>
                </a:cxn>
                <a:cxn ang="0">
                  <a:pos x="29" y="141"/>
                </a:cxn>
                <a:cxn ang="0">
                  <a:pos x="27" y="135"/>
                </a:cxn>
                <a:cxn ang="0">
                  <a:pos x="8" y="22"/>
                </a:cxn>
                <a:cxn ang="0">
                  <a:pos x="4" y="11"/>
                </a:cxn>
                <a:cxn ang="0">
                  <a:pos x="0" y="0"/>
                </a:cxn>
              </a:cxnLst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1493" y="4977910"/>
              <a:ext cx="32872" cy="189429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0" y="26"/>
                </a:cxn>
                <a:cxn ang="0">
                  <a:pos x="4" y="37"/>
                </a:cxn>
                <a:cxn ang="0">
                  <a:pos x="8" y="48"/>
                </a:cxn>
                <a:cxn ang="0">
                  <a:pos x="7" y="19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26"/>
                </a:cxn>
              </a:cxnLst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105" y="5434381"/>
              <a:ext cx="174882" cy="439370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>
                <a:cxn ang="0">
                  <a:pos x="11" y="28"/>
                </a:cxn>
                <a:cxn ang="0">
                  <a:pos x="0" y="0"/>
                </a:cxn>
                <a:cxn ang="0">
                  <a:pos x="11" y="49"/>
                </a:cxn>
                <a:cxn ang="0">
                  <a:pos x="14" y="58"/>
                </a:cxn>
                <a:cxn ang="0">
                  <a:pos x="39" y="111"/>
                </a:cxn>
                <a:cxn ang="0">
                  <a:pos x="44" y="111"/>
                </a:cxn>
                <a:cxn ang="0">
                  <a:pos x="22" y="52"/>
                </a:cxn>
                <a:cxn ang="0">
                  <a:pos x="11" y="28"/>
                </a:cxn>
              </a:cxnLst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3B620F-24B1-4A27-B853-3FD54D616985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E2E8FE-3BB0-45E7-A92A-30341CECA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>
          <a:xfrm>
            <a:off x="1573213" y="1169988"/>
            <a:ext cx="9144000" cy="769937"/>
          </a:xfrm>
        </p:spPr>
        <p:txBody>
          <a:bodyPr/>
          <a:lstStyle/>
          <a:p>
            <a:pPr algn="ctr" eaLnBrk="1" hangingPunct="1"/>
            <a:r>
              <a:rPr lang="ru-RU" sz="1100" smtClean="0"/>
              <a:t>Государственное бюджетное дошкольное образовательное учреждение</a:t>
            </a:r>
            <a:br>
              <a:rPr lang="ru-RU" sz="1100" smtClean="0"/>
            </a:br>
            <a:r>
              <a:rPr lang="ru-RU" sz="1100" smtClean="0"/>
              <a:t>детский сад № 61 комбинированного вида</a:t>
            </a:r>
            <a:br>
              <a:rPr lang="ru-RU" sz="1100" smtClean="0"/>
            </a:br>
            <a:r>
              <a:rPr lang="ru-RU" sz="1100" smtClean="0"/>
              <a:t>Кировского района Санкт-Петербурга </a:t>
            </a:r>
            <a:br>
              <a:rPr lang="ru-RU" sz="1100" smtClean="0"/>
            </a:br>
            <a:endParaRPr lang="ru-RU" sz="1100" smtClean="0"/>
          </a:p>
        </p:txBody>
      </p:sp>
      <p:sp>
        <p:nvSpPr>
          <p:cNvPr id="184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984375"/>
            <a:ext cx="9144000" cy="399573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spcBef>
                <a:spcPts val="5400"/>
              </a:spcBef>
            </a:pPr>
            <a:endParaRPr lang="ru-RU" sz="2400" b="1" smtClean="0">
              <a:solidFill>
                <a:srgbClr val="595959"/>
              </a:solidFill>
            </a:endParaRPr>
          </a:p>
          <a:p>
            <a:pPr algn="ctr" eaLnBrk="1" hangingPunct="1">
              <a:lnSpc>
                <a:spcPct val="80000"/>
              </a:lnSpc>
              <a:spcBef>
                <a:spcPts val="5400"/>
              </a:spcBef>
            </a:pPr>
            <a:r>
              <a:rPr lang="ru-RU" b="1" smtClean="0">
                <a:solidFill>
                  <a:srgbClr val="595959"/>
                </a:solidFill>
              </a:rPr>
              <a:t>Презентация к занятию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b="1" smtClean="0">
                <a:solidFill>
                  <a:srgbClr val="595959"/>
                </a:solidFill>
              </a:rPr>
              <a:t> в первой младшей группе 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b="1" smtClean="0">
                <a:solidFill>
                  <a:srgbClr val="595959"/>
                </a:solidFill>
                <a:latin typeface="Arial" charset="0"/>
              </a:rPr>
              <a:t>по познавательно-речевому развитию </a:t>
            </a:r>
            <a:endParaRPr lang="ru-RU" b="1" smtClean="0">
              <a:solidFill>
                <a:srgbClr val="595959"/>
              </a:solidFill>
            </a:endParaRP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</a:pPr>
            <a:endParaRPr lang="ru-RU" b="1" smtClean="0">
              <a:solidFill>
                <a:srgbClr val="595959"/>
              </a:solidFill>
            </a:endParaRP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b="1" smtClean="0">
                <a:solidFill>
                  <a:srgbClr val="595959"/>
                </a:solidFill>
              </a:rPr>
              <a:t>на тему: «ДОМАШНИЕ ЖИВОТНЫЕ»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</a:pPr>
            <a:endParaRPr lang="ru-RU" b="1" smtClean="0">
              <a:solidFill>
                <a:srgbClr val="595959"/>
              </a:solidFill>
            </a:endParaRP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</a:pPr>
            <a:endParaRPr lang="ru-RU" sz="1400" smtClean="0">
              <a:solidFill>
                <a:srgbClr val="595959"/>
              </a:solidFill>
            </a:endParaRP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</a:pPr>
            <a:endParaRPr lang="ru-RU" sz="1400" smtClean="0">
              <a:solidFill>
                <a:srgbClr val="595959"/>
              </a:solidFill>
            </a:endParaRP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</a:pPr>
            <a:endParaRPr lang="ru-RU" sz="1400" smtClean="0">
              <a:solidFill>
                <a:srgbClr val="595959"/>
              </a:solidFill>
            </a:endParaRP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</a:pPr>
            <a:endParaRPr lang="ru-RU" sz="1400" smtClean="0">
              <a:solidFill>
                <a:srgbClr val="595959"/>
              </a:solidFill>
            </a:endParaRPr>
          </a:p>
          <a:p>
            <a:pPr algn="r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1400" smtClean="0">
                <a:solidFill>
                  <a:srgbClr val="595959"/>
                </a:solidFill>
              </a:rPr>
              <a:t>Подготовила воспитатель:</a:t>
            </a:r>
          </a:p>
          <a:p>
            <a:pPr algn="r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1400" smtClean="0">
                <a:solidFill>
                  <a:srgbClr val="595959"/>
                </a:solidFill>
              </a:rPr>
              <a:t>Кравченко Александра Сергеевна</a:t>
            </a:r>
          </a:p>
          <a:p>
            <a:pPr algn="r" eaLnBrk="1" hangingPunct="1">
              <a:lnSpc>
                <a:spcPct val="80000"/>
              </a:lnSpc>
              <a:spcBef>
                <a:spcPct val="0"/>
              </a:spcBef>
            </a:pPr>
            <a:endParaRPr lang="ru-RU" sz="1400" smtClean="0">
              <a:solidFill>
                <a:srgbClr val="595959"/>
              </a:solidFill>
            </a:endParaRPr>
          </a:p>
          <a:p>
            <a:pPr algn="r" eaLnBrk="1" hangingPunct="1">
              <a:lnSpc>
                <a:spcPct val="80000"/>
              </a:lnSpc>
              <a:spcBef>
                <a:spcPct val="0"/>
              </a:spcBef>
            </a:pPr>
            <a:endParaRPr lang="ru-RU" sz="1400" smtClean="0">
              <a:solidFill>
                <a:srgbClr val="595959"/>
              </a:solidFill>
            </a:endParaRP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900" smtClean="0">
                <a:solidFill>
                  <a:srgbClr val="595959"/>
                </a:solidFill>
              </a:rPr>
              <a:t>Санкт-Петербург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900" smtClean="0">
                <a:solidFill>
                  <a:srgbClr val="595959"/>
                </a:solidFill>
              </a:rPr>
              <a:t>2021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</a:pPr>
            <a:endParaRPr lang="ru-RU" sz="1400" smtClean="0">
              <a:solidFill>
                <a:srgbClr val="595959"/>
              </a:solidFill>
            </a:endParaRP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</a:pPr>
            <a:endParaRPr lang="ru-RU" sz="1400" smtClean="0">
              <a:solidFill>
                <a:srgbClr val="595959"/>
              </a:solidFill>
            </a:endParaRP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</a:pPr>
            <a:endParaRPr lang="ru-RU" sz="1400" smtClean="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3540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7650" name="Picture 2" descr="https://thumbs.dreamstime.com/b/%D0%BE%D1%81%D0%BB%D0%B5%D0%BD%D0%BE%D0%BA-252505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91000" y="1389063"/>
            <a:ext cx="5359400" cy="4819650"/>
          </a:xfr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2589213" y="446088"/>
            <a:ext cx="3505200" cy="976312"/>
          </a:xfrm>
        </p:spPr>
        <p:txBody>
          <a:bodyPr/>
          <a:lstStyle/>
          <a:p>
            <a:pPr algn="ctr" eaLnBrk="1" hangingPunct="1"/>
            <a:r>
              <a:rPr lang="ru-RU" b="1" smtClean="0"/>
              <a:t>СВИНЬЯ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8674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34225" y="2316163"/>
            <a:ext cx="3875088" cy="2819400"/>
          </a:xfrm>
          <a:noFill/>
        </p:spPr>
      </p:pic>
      <p:sp>
        <p:nvSpPr>
          <p:cNvPr id="28675" name="Текст 3"/>
          <p:cNvSpPr>
            <a:spLocks noGrp="1"/>
          </p:cNvSpPr>
          <p:nvPr>
            <p:ph type="body" sz="half" idx="2"/>
          </p:nvPr>
        </p:nvSpPr>
        <p:spPr>
          <a:xfrm>
            <a:off x="2589213" y="1598613"/>
            <a:ext cx="3505200" cy="4262437"/>
          </a:xfrm>
        </p:spPr>
        <p:txBody>
          <a:bodyPr/>
          <a:lstStyle/>
          <a:p>
            <a:pPr algn="ctr" eaLnBrk="1" hangingPunct="1"/>
            <a:r>
              <a:rPr lang="ru-RU" sz="1800" b="1" i="1" smtClean="0"/>
              <a:t>У грязнули – свинки</a:t>
            </a:r>
          </a:p>
          <a:p>
            <a:pPr algn="ctr" eaLnBrk="1" hangingPunct="1"/>
            <a:r>
              <a:rPr lang="ru-RU" sz="1800" b="1" i="1" smtClean="0"/>
              <a:t>На спине щетинка.</a:t>
            </a:r>
          </a:p>
          <a:p>
            <a:pPr algn="ctr" eaLnBrk="1" hangingPunct="1"/>
            <a:r>
              <a:rPr lang="ru-RU" sz="1800" b="1" i="1" smtClean="0"/>
              <a:t>На мордашке пятачок,</a:t>
            </a:r>
          </a:p>
          <a:p>
            <a:pPr algn="ctr" eaLnBrk="1" hangingPunct="1"/>
            <a:r>
              <a:rPr lang="ru-RU" sz="1800" b="1" i="1" smtClean="0"/>
              <a:t>Сзади тонкий хвост-крючок.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317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9698" name="Picture 2" descr="https://thumbs.dreamstime.com/b/%D1%81%D0%B2%D0%B8%D0%BD%D1%8C%D1%8F-4463908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19438" y="1647825"/>
            <a:ext cx="6883400" cy="4586288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2589213" y="446088"/>
            <a:ext cx="3505200" cy="976312"/>
          </a:xfrm>
        </p:spPr>
        <p:txBody>
          <a:bodyPr/>
          <a:lstStyle/>
          <a:p>
            <a:pPr algn="ctr" eaLnBrk="1" hangingPunct="1"/>
            <a:r>
              <a:rPr lang="ru-RU" b="1" smtClean="0"/>
              <a:t>КОЗА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30722" name="Объект 8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323013" y="1087438"/>
            <a:ext cx="5181600" cy="4132262"/>
          </a:xfrm>
          <a:noFill/>
        </p:spPr>
      </p:pic>
      <p:sp>
        <p:nvSpPr>
          <p:cNvPr id="30723" name="Текст 3"/>
          <p:cNvSpPr>
            <a:spLocks noGrp="1"/>
          </p:cNvSpPr>
          <p:nvPr>
            <p:ph type="body" sz="half" idx="2"/>
          </p:nvPr>
        </p:nvSpPr>
        <p:spPr>
          <a:xfrm>
            <a:off x="2349500" y="1598613"/>
            <a:ext cx="3744913" cy="4262437"/>
          </a:xfrm>
        </p:spPr>
        <p:txBody>
          <a:bodyPr/>
          <a:lstStyle/>
          <a:p>
            <a:pPr algn="ctr" eaLnBrk="1" hangingPunct="1"/>
            <a:r>
              <a:rPr lang="ru-RU" sz="1800" b="1" i="1" smtClean="0"/>
              <a:t>Меж кустов блестят глаза </a:t>
            </a:r>
          </a:p>
          <a:p>
            <a:pPr algn="ctr" eaLnBrk="1" hangingPunct="1"/>
            <a:r>
              <a:rPr lang="ru-RU" sz="1800" b="1" i="1" smtClean="0"/>
              <a:t>–  листья кушает коза.  </a:t>
            </a:r>
          </a:p>
          <a:p>
            <a:pPr algn="ctr" eaLnBrk="1" hangingPunct="1"/>
            <a:r>
              <a:rPr lang="ru-RU" sz="1800" b="1" i="1" smtClean="0"/>
              <a:t>Ветку чисто обгрызёт,  </a:t>
            </a:r>
          </a:p>
          <a:p>
            <a:pPr algn="ctr" eaLnBrk="1" hangingPunct="1"/>
            <a:r>
              <a:rPr lang="ru-RU" sz="1800" b="1" i="1" smtClean="0"/>
              <a:t>А потом как запоёт!  </a:t>
            </a:r>
          </a:p>
          <a:p>
            <a:pPr algn="ctr" eaLnBrk="1" hangingPunct="1"/>
            <a:r>
              <a:rPr lang="ru-RU" sz="1800" b="1" i="1" smtClean="0"/>
              <a:t>«Ме–ме-ме, ещё кусток  </a:t>
            </a:r>
          </a:p>
          <a:p>
            <a:pPr algn="ctr" eaLnBrk="1" hangingPunct="1"/>
            <a:r>
              <a:rPr lang="ru-RU" sz="1800" b="1" i="1" smtClean="0"/>
              <a:t>Ощипаю за часок,  </a:t>
            </a:r>
          </a:p>
          <a:p>
            <a:pPr algn="ctr" eaLnBrk="1" hangingPunct="1"/>
            <a:r>
              <a:rPr lang="ru-RU" sz="1800" b="1" i="1" smtClean="0"/>
              <a:t>Вкусно как, листва сладка,  </a:t>
            </a:r>
          </a:p>
          <a:p>
            <a:pPr algn="ctr" eaLnBrk="1" hangingPunct="1"/>
            <a:r>
              <a:rPr lang="ru-RU" sz="1800" b="1" i="1" smtClean="0"/>
              <a:t>А взамен дам молока!»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2270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1746" name="Picture 2" descr="https://funart.pro/uploads/posts/2020-05/1588419352_5-p-kozi-na-belom-fone-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29013" y="1292225"/>
            <a:ext cx="5495925" cy="4248150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3" y="609600"/>
            <a:ext cx="8915400" cy="3778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Текст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3" y="2368550"/>
            <a:ext cx="8915400" cy="1838325"/>
          </a:xfrm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4400" dirty="0"/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Домашние животные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Цель: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познакомить детей с домашними животными и их детёнышами с применением форм малого фольклора.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Задачи: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формировать у детей элементарные представления о домашних животных и их детёнышах;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развивать связанную речь, обогащать словарь детей;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воспитывать любовь, бережное отношение к домашним животным, желание заботиться о них.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3"/>
          <p:cNvSpPr>
            <a:spLocks noGrp="1"/>
          </p:cNvSpPr>
          <p:nvPr>
            <p:ph type="title"/>
          </p:nvPr>
        </p:nvSpPr>
        <p:spPr>
          <a:xfrm>
            <a:off x="2589213" y="446088"/>
            <a:ext cx="3505200" cy="976312"/>
          </a:xfrm>
        </p:spPr>
        <p:txBody>
          <a:bodyPr/>
          <a:lstStyle/>
          <a:p>
            <a:pPr algn="ctr" eaLnBrk="1" hangingPunct="1"/>
            <a:r>
              <a:rPr lang="ru-RU" b="1" smtClean="0"/>
              <a:t>КОШКА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0482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215188" y="854075"/>
            <a:ext cx="3244850" cy="4651375"/>
          </a:xfrm>
        </p:spPr>
      </p:pic>
      <p:sp>
        <p:nvSpPr>
          <p:cNvPr id="20483" name="Текст 5"/>
          <p:cNvSpPr>
            <a:spLocks noGrp="1"/>
          </p:cNvSpPr>
          <p:nvPr>
            <p:ph type="body" sz="half" idx="2"/>
          </p:nvPr>
        </p:nvSpPr>
        <p:spPr>
          <a:xfrm>
            <a:off x="2589213" y="1598613"/>
            <a:ext cx="3505200" cy="4262437"/>
          </a:xfrm>
        </p:spPr>
        <p:txBody>
          <a:bodyPr/>
          <a:lstStyle/>
          <a:p>
            <a:pPr algn="ctr" eaLnBrk="1" hangingPunct="1"/>
            <a:r>
              <a:rPr lang="ru-RU" sz="1800" b="1" i="1" smtClean="0"/>
              <a:t>В мягкой шубке ходит,</a:t>
            </a:r>
          </a:p>
          <a:p>
            <a:pPr algn="ctr" eaLnBrk="1" hangingPunct="1"/>
            <a:r>
              <a:rPr lang="ru-RU" sz="1800" b="1" i="1" smtClean="0"/>
              <a:t>Песенки выводит,</a:t>
            </a:r>
          </a:p>
          <a:p>
            <a:pPr algn="ctr" eaLnBrk="1" hangingPunct="1"/>
            <a:r>
              <a:rPr lang="ru-RU" sz="1800" b="1" i="1" smtClean="0"/>
              <a:t>Молоко из плошки пьёт,</a:t>
            </a:r>
          </a:p>
          <a:p>
            <a:pPr algn="ctr" eaLnBrk="1" hangingPunct="1"/>
            <a:r>
              <a:rPr lang="ru-RU" sz="1800" b="1" i="1" smtClean="0"/>
              <a:t>Возле норки мышку ждёт. .</a:t>
            </a:r>
          </a:p>
          <a:p>
            <a:pPr algn="ctr" eaLnBrk="1" hangingPunct="1"/>
            <a:endParaRPr lang="ru-RU" sz="1800" b="1" i="1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6" name="Picture 2" descr="https://krasivosti.pro/uploads/posts/2021-04/1617913592_34-p-mama-koshka-i-kotenok-3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70250" y="2051050"/>
            <a:ext cx="5651500" cy="377825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2589213" y="446088"/>
            <a:ext cx="3505200" cy="976312"/>
          </a:xfrm>
        </p:spPr>
        <p:txBody>
          <a:bodyPr/>
          <a:lstStyle/>
          <a:p>
            <a:pPr algn="ctr" eaLnBrk="1" hangingPunct="1"/>
            <a:r>
              <a:rPr lang="ru-RU" b="1" smtClean="0"/>
              <a:t>СОБАКА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2530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508750" y="709613"/>
            <a:ext cx="4995863" cy="4713287"/>
          </a:xfrm>
          <a:noFill/>
        </p:spPr>
      </p:pic>
      <p:sp>
        <p:nvSpPr>
          <p:cNvPr id="22531" name="Текст 3"/>
          <p:cNvSpPr>
            <a:spLocks noGrp="1"/>
          </p:cNvSpPr>
          <p:nvPr>
            <p:ph type="body" sz="half" idx="2"/>
          </p:nvPr>
        </p:nvSpPr>
        <p:spPr>
          <a:xfrm>
            <a:off x="2589213" y="1598613"/>
            <a:ext cx="3505200" cy="4262437"/>
          </a:xfrm>
        </p:spPr>
        <p:txBody>
          <a:bodyPr/>
          <a:lstStyle/>
          <a:p>
            <a:pPr algn="ctr" eaLnBrk="1" hangingPunct="1"/>
            <a:r>
              <a:rPr lang="ru-RU" sz="1800" b="1" i="1" smtClean="0"/>
              <a:t>Громко лает на дворе,</a:t>
            </a:r>
          </a:p>
          <a:p>
            <a:pPr algn="ctr" eaLnBrk="1" hangingPunct="1"/>
            <a:r>
              <a:rPr lang="ru-RU" sz="1800" b="1" i="1" smtClean="0"/>
              <a:t>Отдыхает в конуре,</a:t>
            </a:r>
          </a:p>
          <a:p>
            <a:pPr algn="ctr" eaLnBrk="1" hangingPunct="1"/>
            <a:r>
              <a:rPr lang="ru-RU" sz="1800" b="1" i="1" smtClean="0"/>
              <a:t>Сторожит хозяйский дом</a:t>
            </a:r>
          </a:p>
          <a:p>
            <a:pPr algn="ctr" eaLnBrk="1" hangingPunct="1"/>
            <a:r>
              <a:rPr lang="ru-RU" sz="1800" b="1" i="1" smtClean="0"/>
              <a:t>И виляет мне хвостом. .</a:t>
            </a:r>
          </a:p>
          <a:p>
            <a:pPr algn="ctr" eaLnBrk="1" hangingPunct="1"/>
            <a:endParaRPr lang="ru-RU" sz="1800" b="1" i="1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4" name="Picture 2" descr="https://img2.freepng.ru/20180527/obs/kisspng-puppy-newfoundland-dog-old-german-shepherd-dog-lab-dogrose-5b0a5cd3d2d463.283688981527405779863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06700" y="2020888"/>
            <a:ext cx="7640638" cy="4357687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2589213" y="446088"/>
            <a:ext cx="3505200" cy="976312"/>
          </a:xfrm>
        </p:spPr>
        <p:txBody>
          <a:bodyPr/>
          <a:lstStyle/>
          <a:p>
            <a:pPr algn="ctr" eaLnBrk="1" hangingPunct="1"/>
            <a:r>
              <a:rPr lang="ru-RU" b="1" smtClean="0"/>
              <a:t>КОРОВА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4578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975350" y="261938"/>
            <a:ext cx="5181600" cy="5251450"/>
          </a:xfrm>
          <a:noFill/>
        </p:spPr>
      </p:pic>
      <p:sp>
        <p:nvSpPr>
          <p:cNvPr id="24579" name="Текст 3"/>
          <p:cNvSpPr>
            <a:spLocks noGrp="1"/>
          </p:cNvSpPr>
          <p:nvPr>
            <p:ph type="body" sz="half" idx="2"/>
          </p:nvPr>
        </p:nvSpPr>
        <p:spPr>
          <a:xfrm>
            <a:off x="2589213" y="1598613"/>
            <a:ext cx="3505200" cy="4262437"/>
          </a:xfrm>
        </p:spPr>
        <p:txBody>
          <a:bodyPr/>
          <a:lstStyle/>
          <a:p>
            <a:pPr algn="ctr" eaLnBrk="1" hangingPunct="1"/>
            <a:r>
              <a:rPr lang="ru-RU" sz="1800" b="1" i="1" smtClean="0"/>
              <a:t>Представить невозможно</a:t>
            </a:r>
          </a:p>
          <a:p>
            <a:pPr algn="ctr" eaLnBrk="1" hangingPunct="1"/>
            <a:r>
              <a:rPr lang="ru-RU" sz="1800" b="1" i="1" smtClean="0"/>
              <a:t>Поверить нелегко!</a:t>
            </a:r>
          </a:p>
          <a:p>
            <a:pPr algn="ctr" eaLnBrk="1" hangingPunct="1"/>
            <a:r>
              <a:rPr lang="ru-RU" sz="1800" b="1" i="1" smtClean="0"/>
              <a:t> Жуёт корова сено </a:t>
            </a:r>
          </a:p>
          <a:p>
            <a:pPr algn="ctr" eaLnBrk="1" hangingPunct="1"/>
            <a:r>
              <a:rPr lang="ru-RU" sz="1800" b="1" i="1" smtClean="0"/>
              <a:t>А дарит молоко!</a:t>
            </a:r>
          </a:p>
          <a:p>
            <a:pPr algn="ctr" eaLnBrk="1" hangingPunct="1"/>
            <a:r>
              <a:rPr lang="ru-RU" sz="1800" b="1" i="1" smtClean="0"/>
              <a:t/>
            </a:r>
            <a:br>
              <a:rPr lang="ru-RU" sz="1800" b="1" i="1" smtClean="0"/>
            </a:br>
            <a:endParaRPr lang="ru-RU" sz="1800" b="1" i="1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3730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5602" name="Picture 2" descr="https://catherineasquithgallery.com/uploads/posts/2021-02/1614545277_43-p-korova-na-belom-fone-5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40150" y="1420813"/>
            <a:ext cx="6016625" cy="4838700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2589213" y="446088"/>
            <a:ext cx="3505200" cy="976312"/>
          </a:xfrm>
        </p:spPr>
        <p:txBody>
          <a:bodyPr/>
          <a:lstStyle/>
          <a:p>
            <a:pPr algn="ctr" eaLnBrk="1" hangingPunct="1"/>
            <a:r>
              <a:rPr lang="ru-RU" b="1" smtClean="0"/>
              <a:t>Лошадь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26626" name="Текст 3"/>
          <p:cNvSpPr>
            <a:spLocks noGrp="1"/>
          </p:cNvSpPr>
          <p:nvPr>
            <p:ph type="body" sz="half" idx="2"/>
          </p:nvPr>
        </p:nvSpPr>
        <p:spPr>
          <a:xfrm>
            <a:off x="2589213" y="1598613"/>
            <a:ext cx="3505200" cy="4262437"/>
          </a:xfrm>
        </p:spPr>
        <p:txBody>
          <a:bodyPr/>
          <a:lstStyle/>
          <a:p>
            <a:pPr algn="ctr" eaLnBrk="1" hangingPunct="1"/>
            <a:r>
              <a:rPr lang="ru-RU" sz="1800" b="1" i="1" smtClean="0"/>
              <a:t>Могу работать целый день, </a:t>
            </a:r>
          </a:p>
          <a:p>
            <a:pPr algn="ctr" eaLnBrk="1" hangingPunct="1"/>
            <a:r>
              <a:rPr lang="ru-RU" sz="1800" b="1" i="1" smtClean="0"/>
              <a:t>И делать это мне не лень. </a:t>
            </a:r>
          </a:p>
          <a:p>
            <a:pPr algn="ctr" eaLnBrk="1" hangingPunct="1"/>
            <a:r>
              <a:rPr lang="ru-RU" sz="1800" b="1" i="1" smtClean="0"/>
              <a:t>Могу возить я грузы: </a:t>
            </a:r>
          </a:p>
          <a:p>
            <a:pPr algn="ctr" eaLnBrk="1" hangingPunct="1"/>
            <a:r>
              <a:rPr lang="ru-RU" sz="1800" b="1" i="1" smtClean="0"/>
              <a:t>Яблоки, арбузы, </a:t>
            </a:r>
          </a:p>
          <a:p>
            <a:pPr algn="ctr" eaLnBrk="1" hangingPunct="1"/>
            <a:r>
              <a:rPr lang="ru-RU" sz="1800" b="1" i="1" smtClean="0"/>
              <a:t>Бананы, апельсины, </a:t>
            </a:r>
          </a:p>
          <a:p>
            <a:pPr algn="ctr" eaLnBrk="1" hangingPunct="1"/>
            <a:r>
              <a:rPr lang="ru-RU" sz="1800" b="1" i="1" smtClean="0"/>
              <a:t>Ящики, корзины… </a:t>
            </a:r>
          </a:p>
          <a:p>
            <a:pPr algn="ctr" eaLnBrk="1" hangingPunct="1"/>
            <a:r>
              <a:rPr lang="ru-RU" sz="1800" b="1" i="1" smtClean="0"/>
              <a:t>Могу и в цирке показать </a:t>
            </a:r>
          </a:p>
          <a:p>
            <a:pPr algn="ctr" eaLnBrk="1" hangingPunct="1"/>
            <a:r>
              <a:rPr lang="ru-RU" sz="1800" b="1" i="1" smtClean="0"/>
              <a:t>Своё умение скакать.</a:t>
            </a:r>
          </a:p>
          <a:p>
            <a:pPr algn="ctr" eaLnBrk="1" hangingPunct="1"/>
            <a:endParaRPr lang="ru-RU" sz="1800" b="1" i="1" smtClean="0"/>
          </a:p>
        </p:txBody>
      </p:sp>
      <p:pic>
        <p:nvPicPr>
          <p:cNvPr id="26627" name="Picture 4" descr="https://thumbs.dreamstime.com/b/%D1%82%D0%B5%D0%BC%D0%BD%D0%BE%D0%B5-%D0%BF%D0%BE%D0%BB%D0%BE%D0%B6%D0%B5%D0%BD%D0%B8%D0%B5-%D0%BB%D0%BE%D1%88%D0%B0%D0%B4%D0%B8-%D1%81%D0%BF%D0%BE%D1%80%D1%82%D0%B0-%D0%B7%D0%B0%D0%BB%D0%B8%D0%B2%D0%B0-%D0%B8%D0%B7%D0%BE%D0%BB%D0%B8%D1%80%D0%BE%D0%B2%D0%B0%D0%BD%D0%BD%D0%BE%D0%B5-%D0%BD%D0%B0-%D0%B1%D0%B5%D0%BB%D0%BE%D0%B9-14717175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376988" y="935038"/>
            <a:ext cx="5448300" cy="3887787"/>
          </a:xfr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164</TotalTime>
  <Words>194</Words>
  <Application>Microsoft Office PowerPoint</Application>
  <PresentationFormat>Произвольный</PresentationFormat>
  <Paragraphs>66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17</vt:i4>
      </vt:variant>
      <vt:variant>
        <vt:lpstr>Заголовки слайдов</vt:lpstr>
      </vt:variant>
      <vt:variant>
        <vt:i4>15</vt:i4>
      </vt:variant>
    </vt:vector>
  </HeadingPairs>
  <TitlesOfParts>
    <vt:vector size="36" baseType="lpstr">
      <vt:lpstr>Arial</vt:lpstr>
      <vt:lpstr>Century Gothic</vt:lpstr>
      <vt:lpstr>Wingdings 3</vt:lpstr>
      <vt:lpstr>Calibri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Государственное бюджетное дошкольное образовательное учреждение детский сад № 61 комбинированного вида Кировского района Санкт-Петербурга  </vt:lpstr>
      <vt:lpstr>Домашние животные </vt:lpstr>
      <vt:lpstr>КОШКА </vt:lpstr>
      <vt:lpstr>Слайд 4</vt:lpstr>
      <vt:lpstr>СОБАКА </vt:lpstr>
      <vt:lpstr>Слайд 6</vt:lpstr>
      <vt:lpstr>КОРОВА </vt:lpstr>
      <vt:lpstr>Слайд 8</vt:lpstr>
      <vt:lpstr>Лошадь </vt:lpstr>
      <vt:lpstr>Слайд 10</vt:lpstr>
      <vt:lpstr>СВИНЬЯ </vt:lpstr>
      <vt:lpstr>Слайд 12</vt:lpstr>
      <vt:lpstr>КОЗА 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 61 комбинированного вида Кировского района Санкт-Петербурга</dc:title>
  <dc:creator>Windows</dc:creator>
  <cp:lastModifiedBy>NoteBook</cp:lastModifiedBy>
  <cp:revision>12</cp:revision>
  <dcterms:created xsi:type="dcterms:W3CDTF">2021-10-25T09:50:07Z</dcterms:created>
  <dcterms:modified xsi:type="dcterms:W3CDTF">2021-10-29T12:57:25Z</dcterms:modified>
</cp:coreProperties>
</file>