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6" r:id="rId3"/>
    <p:sldId id="257" r:id="rId4"/>
    <p:sldId id="258" r:id="rId5"/>
    <p:sldId id="259" r:id="rId6"/>
    <p:sldId id="260"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6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1392965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3824292959"/>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717376656"/>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934532413"/>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236092592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E324B86-E18B-44D8-B0D8-EDAC995D9E29}" type="datetimeFigureOut">
              <a:rPr lang="ru-RU" smtClean="0"/>
              <a:t>29.10.2021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365522548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E324B86-E18B-44D8-B0D8-EDAC995D9E29}" type="datetimeFigureOut">
              <a:rPr lang="ru-RU" smtClean="0"/>
              <a:t>29.10.2021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264493700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E324B86-E18B-44D8-B0D8-EDAC995D9E29}" type="datetimeFigureOut">
              <a:rPr lang="ru-RU" smtClean="0"/>
              <a:t>29.10.2021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370482265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E324B86-E18B-44D8-B0D8-EDAC995D9E29}" type="datetimeFigureOut">
              <a:rPr lang="ru-RU" smtClean="0"/>
              <a:t>29.10.2021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214700494"/>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E324B86-E18B-44D8-B0D8-EDAC995D9E29}" type="datetimeFigureOut">
              <a:rPr lang="ru-RU" smtClean="0"/>
              <a:t>29.10.2021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567114108"/>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E324B86-E18B-44D8-B0D8-EDAC995D9E29}" type="datetimeFigureOut">
              <a:rPr lang="ru-RU" smtClean="0"/>
              <a:t>29.10.2021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51FF7D-513F-419F-8C8C-C18BBA1A5201}" type="slidenum">
              <a:rPr lang="ru-RU" smtClean="0"/>
              <a:t>‹#›</a:t>
            </a:fld>
            <a:endParaRPr lang="ru-RU"/>
          </a:p>
        </p:txBody>
      </p:sp>
    </p:spTree>
    <p:extLst>
      <p:ext uri="{BB962C8B-B14F-4D97-AF65-F5344CB8AC3E}">
        <p14:creationId xmlns:p14="http://schemas.microsoft.com/office/powerpoint/2010/main" val="2006056940"/>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324B86-E18B-44D8-B0D8-EDAC995D9E29}" type="datetimeFigureOut">
              <a:rPr lang="ru-RU" smtClean="0"/>
              <a:t>29.10.2021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51FF7D-513F-419F-8C8C-C18BBA1A5201}" type="slidenum">
              <a:rPr lang="ru-RU" smtClean="0"/>
              <a:t>‹#›</a:t>
            </a:fld>
            <a:endParaRPr lang="ru-RU"/>
          </a:p>
        </p:txBody>
      </p:sp>
    </p:spTree>
    <p:extLst>
      <p:ext uri="{BB962C8B-B14F-4D97-AF65-F5344CB8AC3E}">
        <p14:creationId xmlns:p14="http://schemas.microsoft.com/office/powerpoint/2010/main" val="2578538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37392"/>
          </a:xfrm>
        </p:spPr>
        <p:txBody>
          <a:bodyPr>
            <a:normAutofit/>
          </a:bodyPr>
          <a:lstStyle/>
          <a:p>
            <a:pPr marL="0" indent="0" algn="ctr">
              <a:buNone/>
            </a:pPr>
            <a:r>
              <a:rPr lang="en-US" dirty="0"/>
              <a:t> </a:t>
            </a:r>
          </a:p>
          <a:p>
            <a:pPr marL="0" indent="0" algn="ctr">
              <a:buNone/>
            </a:pPr>
            <a:r>
              <a:rPr lang="en-US" sz="4400" b="1" dirty="0">
                <a:latin typeface="Georgia" pitchFamily="18" charset="0"/>
                <a:cs typeface="Times New Roman" pitchFamily="18" charset="0"/>
              </a:rPr>
              <a:t>“</a:t>
            </a:r>
            <a:r>
              <a:rPr lang="en-US" sz="4400" b="1" i="1" dirty="0">
                <a:solidFill>
                  <a:srgbClr val="C00000"/>
                </a:solidFill>
                <a:latin typeface="Georgia" pitchFamily="18" charset="0"/>
                <a:cs typeface="Times New Roman" pitchFamily="18" charset="0"/>
              </a:rPr>
              <a:t>The Difference between  </a:t>
            </a:r>
            <a:r>
              <a:rPr lang="en-US" sz="4400" b="1" i="1" dirty="0" err="1">
                <a:solidFill>
                  <a:srgbClr val="C00000"/>
                </a:solidFill>
                <a:latin typeface="Georgia" pitchFamily="18" charset="0"/>
                <a:cs typeface="Times New Roman" pitchFamily="18" charset="0"/>
              </a:rPr>
              <a:t>Freeganism</a:t>
            </a:r>
            <a:r>
              <a:rPr lang="en-US" sz="4400" b="1" i="1" dirty="0">
                <a:solidFill>
                  <a:srgbClr val="C00000"/>
                </a:solidFill>
                <a:latin typeface="Georgia" pitchFamily="18" charset="0"/>
                <a:cs typeface="Times New Roman" pitchFamily="18" charset="0"/>
              </a:rPr>
              <a:t> and Veganism</a:t>
            </a:r>
            <a:r>
              <a:rPr lang="en-US" sz="4400" b="1" dirty="0">
                <a:latin typeface="Georgia" pitchFamily="18" charset="0"/>
                <a:cs typeface="Times New Roman" pitchFamily="18" charset="0"/>
              </a:rPr>
              <a:t>’’</a:t>
            </a:r>
          </a:p>
          <a:p>
            <a:pPr marL="0" indent="0" algn="ctr">
              <a:buNone/>
            </a:pPr>
            <a:r>
              <a:rPr lang="en-US" sz="4400" b="1" dirty="0">
                <a:latin typeface="Georgia" pitchFamily="18" charset="0"/>
                <a:cs typeface="Times New Roman" pitchFamily="18" charset="0"/>
              </a:rPr>
              <a:t>Starlight 9</a:t>
            </a:r>
          </a:p>
          <a:p>
            <a:pPr marL="0" indent="0" algn="ctr">
              <a:buNone/>
            </a:pPr>
            <a:r>
              <a:rPr lang="en-US" sz="4400" b="1" dirty="0">
                <a:latin typeface="Georgia" pitchFamily="18" charset="0"/>
                <a:cs typeface="Times New Roman" pitchFamily="18" charset="0"/>
              </a:rPr>
              <a:t>Module 1e</a:t>
            </a:r>
          </a:p>
          <a:p>
            <a:pPr marL="0" indent="0" algn="ctr">
              <a:buNone/>
            </a:pPr>
            <a:r>
              <a:rPr lang="en-US" sz="4400" b="1" dirty="0">
                <a:latin typeface="Georgia" pitchFamily="18" charset="0"/>
                <a:cs typeface="Times New Roman" pitchFamily="18" charset="0"/>
              </a:rPr>
              <a:t>Alternative Living</a:t>
            </a:r>
          </a:p>
          <a:p>
            <a:pPr marL="0" indent="0" algn="ctr">
              <a:buNone/>
            </a:pPr>
            <a:endParaRPr lang="en-US" sz="4400" b="1" dirty="0">
              <a:latin typeface="Georgia" pitchFamily="18" charset="0"/>
              <a:cs typeface="Times New Roman" pitchFamily="18" charset="0"/>
            </a:endParaRPr>
          </a:p>
          <a:p>
            <a:pPr marL="0" indent="0" algn="ctr">
              <a:buNone/>
            </a:pPr>
            <a:r>
              <a:rPr lang="en-US" sz="4000" b="1" dirty="0">
                <a:latin typeface="Georgia" pitchFamily="18" charset="0"/>
                <a:cs typeface="Times New Roman" pitchFamily="18" charset="0"/>
              </a:rPr>
              <a:t> </a:t>
            </a:r>
          </a:p>
          <a:p>
            <a:pPr marL="0" indent="0">
              <a:buNone/>
            </a:pPr>
            <a:endParaRPr lang="ru-RU" dirty="0"/>
          </a:p>
        </p:txBody>
      </p:sp>
    </p:spTree>
    <p:extLst>
      <p:ext uri="{BB962C8B-B14F-4D97-AF65-F5344CB8AC3E}">
        <p14:creationId xmlns:p14="http://schemas.microsoft.com/office/powerpoint/2010/main" val="1075938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gn="just">
              <a:lnSpc>
                <a:spcPct val="150000"/>
              </a:lnSpc>
              <a:buNone/>
            </a:pPr>
            <a:r>
              <a:rPr lang="en-US" sz="2400" b="1" dirty="0">
                <a:latin typeface="Times New Roman" pitchFamily="18" charset="0"/>
                <a:cs typeface="Times New Roman" pitchFamily="18" charset="0"/>
              </a:rPr>
              <a:t> </a:t>
            </a:r>
          </a:p>
          <a:p>
            <a:pPr marL="0" indent="0" algn="just">
              <a:lnSpc>
                <a:spcPct val="150000"/>
              </a:lnSpc>
              <a:buNone/>
            </a:pPr>
            <a:r>
              <a:rPr lang="en-US" sz="2400" b="1" dirty="0">
                <a:latin typeface="Times New Roman" pitchFamily="18" charset="0"/>
                <a:cs typeface="Times New Roman" pitchFamily="18" charset="0"/>
              </a:rPr>
              <a:t>One of </a:t>
            </a:r>
            <a:r>
              <a:rPr lang="en-US" sz="2400" b="1" i="1" dirty="0" err="1">
                <a:solidFill>
                  <a:srgbClr val="C00000"/>
                </a:solidFill>
                <a:latin typeface="Times New Roman" pitchFamily="18" charset="0"/>
                <a:cs typeface="Times New Roman" pitchFamily="18" charset="0"/>
              </a:rPr>
              <a:t>Freeganism</a:t>
            </a:r>
            <a:r>
              <a:rPr lang="en-US" sz="2400" b="1" dirty="0" err="1">
                <a:latin typeface="Times New Roman" pitchFamily="18" charset="0"/>
                <a:cs typeface="Times New Roman" pitchFamily="18" charset="0"/>
              </a:rPr>
              <a:t>’s</a:t>
            </a:r>
            <a:r>
              <a:rPr lang="en-US" sz="2400" b="1" dirty="0">
                <a:latin typeface="Times New Roman" pitchFamily="18" charset="0"/>
                <a:cs typeface="Times New Roman" pitchFamily="18" charset="0"/>
              </a:rPr>
              <a:t> stated aims is to rebuild genuine community and reclaim the capacity to grow one's own food. This provides a more traditional and sustainable alternative to the ecologically-damaging dependence on commercial food production and participation in what is perceived as an exploitative and waste. Urban gardening / guerrilla gardening is another practice adopted by </a:t>
            </a:r>
            <a:r>
              <a:rPr lang="en-US" sz="2400" b="1" dirty="0" err="1">
                <a:latin typeface="Times New Roman" pitchFamily="18" charset="0"/>
                <a:cs typeface="Times New Roman" pitchFamily="18" charset="0"/>
              </a:rPr>
              <a:t>Freegans</a:t>
            </a:r>
            <a:r>
              <a:rPr lang="en-US" sz="2400" b="1" dirty="0">
                <a:latin typeface="Times New Roman" pitchFamily="18" charset="0"/>
                <a:cs typeface="Times New Roman" pitchFamily="18" charset="0"/>
              </a:rPr>
              <a:t>. It gives us - fresh greens (</a:t>
            </a:r>
            <a:r>
              <a:rPr lang="en-US" sz="2400" b="1" dirty="0" err="1">
                <a:latin typeface="Times New Roman" pitchFamily="18" charset="0"/>
                <a:cs typeface="Times New Roman" pitchFamily="18" charset="0"/>
              </a:rPr>
              <a:t>vs</a:t>
            </a:r>
            <a:r>
              <a:rPr lang="en-US" sz="2400" b="1" dirty="0">
                <a:latin typeface="Times New Roman" pitchFamily="18" charset="0"/>
                <a:cs typeface="Times New Roman" pitchFamily="18" charset="0"/>
              </a:rPr>
              <a:t> junk food), oxygen-providing trees (</a:t>
            </a:r>
            <a:r>
              <a:rPr lang="en-US" sz="2400" b="1" dirty="0" err="1">
                <a:latin typeface="Times New Roman" pitchFamily="18" charset="0"/>
                <a:cs typeface="Times New Roman" pitchFamily="18" charset="0"/>
              </a:rPr>
              <a:t>vs</a:t>
            </a:r>
            <a:r>
              <a:rPr lang="en-US" sz="2400" b="1" dirty="0">
                <a:latin typeface="Times New Roman" pitchFamily="18" charset="0"/>
                <a:cs typeface="Times New Roman" pitchFamily="18" charset="0"/>
              </a:rPr>
              <a:t> polluting vehicle fumes), an oasis of green, calm and community (</a:t>
            </a:r>
            <a:r>
              <a:rPr lang="en-US" sz="2400" b="1" dirty="0" err="1">
                <a:latin typeface="Times New Roman" pitchFamily="18" charset="0"/>
                <a:cs typeface="Times New Roman" pitchFamily="18" charset="0"/>
              </a:rPr>
              <a:t>vs</a:t>
            </a:r>
            <a:r>
              <a:rPr lang="en-US" sz="2400" b="1" dirty="0">
                <a:latin typeface="Times New Roman" pitchFamily="18" charset="0"/>
                <a:cs typeface="Times New Roman" pitchFamily="18" charset="0"/>
              </a:rPr>
              <a:t> brick, concrete and isolation); and a sense of community and interdependency (vs. isolation and selfishness)</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416415680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gn="ctr">
              <a:buNone/>
            </a:pPr>
            <a:endParaRPr lang="en-US" sz="2400" b="1" dirty="0">
              <a:solidFill>
                <a:srgbClr val="C00000"/>
              </a:solidFill>
              <a:latin typeface="Times New Roman" pitchFamily="18" charset="0"/>
              <a:cs typeface="Times New Roman" pitchFamily="18" charset="0"/>
            </a:endParaRPr>
          </a:p>
          <a:p>
            <a:pPr marL="0" indent="0" algn="ctr">
              <a:buNone/>
            </a:pPr>
            <a:r>
              <a:rPr lang="en-US" sz="2400" b="1" dirty="0">
                <a:solidFill>
                  <a:srgbClr val="C00000"/>
                </a:solidFill>
                <a:latin typeface="Times New Roman" pitchFamily="18" charset="0"/>
                <a:cs typeface="Times New Roman" pitchFamily="18" charset="0"/>
              </a:rPr>
              <a:t>Why is meat and dairy so bad for the environment?</a:t>
            </a:r>
          </a:p>
          <a:p>
            <a:pPr marL="0" indent="0">
              <a:lnSpc>
                <a:spcPct val="150000"/>
              </a:lnSpc>
              <a:buNone/>
            </a:pPr>
            <a:r>
              <a:rPr lang="en-US" sz="2400" b="1" dirty="0">
                <a:latin typeface="Times New Roman" pitchFamily="18" charset="0"/>
                <a:cs typeface="Times New Roman" pitchFamily="18" charset="0"/>
              </a:rPr>
              <a:t>The production of meat and other animal products places a heavy burden on the environment - from crops and water required to feed the animals, to the transport and other processes involved from farm to fork. The vast amount of grain feed required for meat production is a significant contributor to deforestation, habitat loss and species extinction. On the other hand, considerably lower quantities of crops and water are required to sustain a vegan diet, making the switch to veganism one of the easiest, most enjoyable and most effective ways to reduce our impact on the environment.</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422555531"/>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48173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p:spPr>
        <p:txBody>
          <a:bodyPr>
            <a:normAutofit/>
          </a:bodyPr>
          <a:lstStyle/>
          <a:p>
            <a:pPr algn="just">
              <a:lnSpc>
                <a:spcPct val="150000"/>
              </a:lnSpc>
            </a:pPr>
            <a:r>
              <a:rPr lang="en-US" sz="2400" b="1" dirty="0">
                <a:solidFill>
                  <a:schemeClr val="tx1"/>
                </a:solidFill>
                <a:latin typeface="Times New Roman" pitchFamily="18" charset="0"/>
                <a:cs typeface="Times New Roman" pitchFamily="18" charset="0"/>
              </a:rPr>
              <a:t> First of all, let’s look through the definitions of these similar terms.</a:t>
            </a:r>
          </a:p>
          <a:p>
            <a:pPr algn="just">
              <a:lnSpc>
                <a:spcPct val="150000"/>
              </a:lnSpc>
            </a:pPr>
            <a:r>
              <a:rPr lang="en-US" sz="2400" b="1" i="1" dirty="0">
                <a:solidFill>
                  <a:srgbClr val="C00000"/>
                </a:solidFill>
                <a:latin typeface="Times New Roman" pitchFamily="18" charset="0"/>
                <a:cs typeface="Times New Roman" pitchFamily="18" charset="0"/>
              </a:rPr>
              <a:t> </a:t>
            </a:r>
            <a:r>
              <a:rPr lang="en-US" sz="2400" b="1" i="1" dirty="0" err="1">
                <a:solidFill>
                  <a:srgbClr val="C00000"/>
                </a:solidFill>
                <a:latin typeface="Times New Roman" pitchFamily="18" charset="0"/>
                <a:cs typeface="Times New Roman" pitchFamily="18" charset="0"/>
              </a:rPr>
              <a:t>Freeganism</a:t>
            </a:r>
            <a:r>
              <a:rPr lang="en-US" sz="2400" b="1" dirty="0">
                <a:solidFill>
                  <a:schemeClr val="tx1"/>
                </a:solidFill>
                <a:latin typeface="Times New Roman" pitchFamily="18" charset="0"/>
                <a:cs typeface="Times New Roman" pitchFamily="18" charset="0"/>
              </a:rPr>
              <a:t> is an ideology of limited participation in the conventional economy and minimal consumption of resources, particularly through recovering wasted goods like food. </a:t>
            </a:r>
            <a:r>
              <a:rPr lang="en-US" sz="2400" b="1" i="1" dirty="0" err="1">
                <a:solidFill>
                  <a:srgbClr val="C00000"/>
                </a:solidFill>
                <a:latin typeface="Times New Roman" pitchFamily="18" charset="0"/>
                <a:cs typeface="Times New Roman" pitchFamily="18" charset="0"/>
              </a:rPr>
              <a:t>Freegan</a:t>
            </a:r>
            <a:r>
              <a:rPr lang="en-US" sz="2400" b="1" dirty="0">
                <a:solidFill>
                  <a:schemeClr val="tx1"/>
                </a:solidFill>
                <a:latin typeface="Times New Roman" pitchFamily="18" charset="0"/>
                <a:cs typeface="Times New Roman" pitchFamily="18" charset="0"/>
              </a:rPr>
              <a:t> is a person who salvages and consumes food that has been thrown away, especially one who wishes to protect the environment and challenge consumerism via waste reduction</a:t>
            </a:r>
            <a:r>
              <a:rPr lang="en-US" sz="2400" dirty="0">
                <a:solidFill>
                  <a:schemeClr val="tx1"/>
                </a:solidFill>
                <a:latin typeface="Times New Roman" pitchFamily="18" charset="0"/>
                <a:cs typeface="Times New Roman" pitchFamily="18" charset="0"/>
              </a:rPr>
              <a:t>. </a:t>
            </a:r>
          </a:p>
          <a:p>
            <a:pPr algn="just">
              <a:lnSpc>
                <a:spcPct val="150000"/>
              </a:lnSpc>
            </a:pPr>
            <a:r>
              <a:rPr lang="en-US" sz="2400" b="1" i="1" dirty="0" err="1">
                <a:solidFill>
                  <a:srgbClr val="C00000"/>
                </a:solidFill>
                <a:latin typeface="Times New Roman" pitchFamily="18" charset="0"/>
                <a:cs typeface="Times New Roman" pitchFamily="18" charset="0"/>
              </a:rPr>
              <a:t>Freeganism</a:t>
            </a:r>
            <a:r>
              <a:rPr lang="en-US" sz="2400" b="1" dirty="0">
                <a:solidFill>
                  <a:schemeClr val="tx1"/>
                </a:solidFill>
                <a:latin typeface="Times New Roman" pitchFamily="18" charset="0"/>
                <a:cs typeface="Times New Roman" pitchFamily="18" charset="0"/>
              </a:rPr>
              <a:t> is often presented as synonymous with "dumpster diving" for discarded food, although </a:t>
            </a:r>
            <a:r>
              <a:rPr lang="en-US" sz="2400" b="1" dirty="0" err="1">
                <a:solidFill>
                  <a:schemeClr val="tx1"/>
                </a:solidFill>
                <a:latin typeface="Times New Roman" pitchFamily="18" charset="0"/>
                <a:cs typeface="Times New Roman" pitchFamily="18" charset="0"/>
              </a:rPr>
              <a:t>freegans</a:t>
            </a:r>
            <a:r>
              <a:rPr lang="en-US" sz="2400" b="1" dirty="0">
                <a:solidFill>
                  <a:schemeClr val="tx1"/>
                </a:solidFill>
                <a:latin typeface="Times New Roman" pitchFamily="18" charset="0"/>
                <a:cs typeface="Times New Roman" pitchFamily="18" charset="0"/>
              </a:rPr>
              <a:t> are distinguished by their association with an anti-consumerist and anti-capitalist ideology.</a:t>
            </a:r>
            <a:endParaRPr lang="ru-RU" sz="24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286233822"/>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129199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nSpc>
                <a:spcPct val="150000"/>
              </a:lnSpc>
              <a:buNone/>
            </a:pPr>
            <a:r>
              <a:rPr lang="en-US" sz="2400" b="1" i="1" dirty="0">
                <a:solidFill>
                  <a:srgbClr val="C00000"/>
                </a:solidFill>
                <a:latin typeface="Times New Roman" pitchFamily="18" charset="0"/>
                <a:cs typeface="Times New Roman" pitchFamily="18" charset="0"/>
              </a:rPr>
              <a:t> Veganism</a:t>
            </a:r>
            <a:r>
              <a:rPr lang="en-US" sz="2400" b="1" dirty="0">
                <a:latin typeface="Times New Roman" pitchFamily="18" charset="0"/>
                <a:cs typeface="Times New Roman" pitchFamily="18" charset="0"/>
              </a:rPr>
              <a:t> is the practice of abstaining from the use of animal products, particularly in diet, and an associated philosophy that rejects the commodity status of animals. An individual who follows the diet or philosophy is known as a </a:t>
            </a:r>
            <a:r>
              <a:rPr lang="en-US" sz="2400" b="1" i="1" dirty="0">
                <a:solidFill>
                  <a:srgbClr val="C00000"/>
                </a:solidFill>
                <a:latin typeface="Times New Roman" pitchFamily="18" charset="0"/>
                <a:cs typeface="Times New Roman" pitchFamily="18" charset="0"/>
              </a:rPr>
              <a:t>vegan</a:t>
            </a:r>
            <a:r>
              <a:rPr lang="en-US" sz="2400" b="1" dirty="0">
                <a:latin typeface="Times New Roman" pitchFamily="18" charset="0"/>
                <a:cs typeface="Times New Roman" pitchFamily="18" charset="0"/>
              </a:rPr>
              <a:t>. </a:t>
            </a:r>
          </a:p>
          <a:p>
            <a:pPr marL="0" indent="0">
              <a:lnSpc>
                <a:spcPct val="150000"/>
              </a:lnSpc>
              <a:buNone/>
            </a:pPr>
            <a:r>
              <a:rPr lang="en-US" sz="2400" b="1" dirty="0">
                <a:latin typeface="Times New Roman" pitchFamily="18" charset="0"/>
                <a:cs typeface="Times New Roman" pitchFamily="18" charset="0"/>
              </a:rPr>
              <a:t> Nowadays there are different categories of veganism. </a:t>
            </a:r>
            <a:r>
              <a:rPr lang="en-US" sz="2400" b="1" i="1" dirty="0">
                <a:solidFill>
                  <a:srgbClr val="C00000"/>
                </a:solidFill>
                <a:latin typeface="Times New Roman" pitchFamily="18" charset="0"/>
                <a:cs typeface="Times New Roman" pitchFamily="18" charset="0"/>
              </a:rPr>
              <a:t>Dietary vegans</a:t>
            </a:r>
            <a:r>
              <a:rPr lang="en-US" sz="2400" b="1" dirty="0">
                <a:latin typeface="Times New Roman" pitchFamily="18" charset="0"/>
                <a:cs typeface="Times New Roman" pitchFamily="18" charset="0"/>
              </a:rPr>
              <a:t>, also known as "strict vegetarians", refrain from consuming meat, eggs, dairy products, and any other animal-derived substances. </a:t>
            </a:r>
            <a:r>
              <a:rPr lang="en-US" sz="2400" b="1" i="1" dirty="0">
                <a:solidFill>
                  <a:srgbClr val="C00000"/>
                </a:solidFill>
                <a:latin typeface="Times New Roman" pitchFamily="18" charset="0"/>
                <a:cs typeface="Times New Roman" pitchFamily="18" charset="0"/>
              </a:rPr>
              <a:t>An ethical vegan </a:t>
            </a:r>
            <a:r>
              <a:rPr lang="en-US" sz="2400" b="1" dirty="0">
                <a:latin typeface="Times New Roman" pitchFamily="18" charset="0"/>
                <a:cs typeface="Times New Roman" pitchFamily="18" charset="0"/>
              </a:rPr>
              <a:t>is someone who not only follows a plant-based diet but extends the philosophy into other areas of their lives, opposes the use of animals for any purpose and tries to avoid any cruelty and exploitation of all animals including humans.</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4935527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nSpc>
                <a:spcPct val="150000"/>
              </a:lnSpc>
              <a:buNone/>
            </a:pPr>
            <a:r>
              <a:rPr lang="en-US" sz="2400" b="1" dirty="0">
                <a:latin typeface="Times New Roman" pitchFamily="18" charset="0"/>
                <a:cs typeface="Times New Roman" pitchFamily="18" charset="0"/>
              </a:rPr>
              <a:t> Another term is "</a:t>
            </a:r>
            <a:r>
              <a:rPr lang="en-US" sz="2400" b="1" i="1" dirty="0">
                <a:solidFill>
                  <a:srgbClr val="C00000"/>
                </a:solidFill>
                <a:latin typeface="Times New Roman" pitchFamily="18" charset="0"/>
                <a:cs typeface="Times New Roman" pitchFamily="18" charset="0"/>
              </a:rPr>
              <a:t>environmental veganism</a:t>
            </a:r>
            <a:r>
              <a:rPr lang="en-US" sz="2400" b="1" dirty="0">
                <a:latin typeface="Times New Roman" pitchFamily="18" charset="0"/>
                <a:cs typeface="Times New Roman" pitchFamily="18" charset="0"/>
              </a:rPr>
              <a:t>", which refers to the avoidance of animal products on the premise that the industrial farming of animals is environmentally damaging and unsustainable.</a:t>
            </a:r>
          </a:p>
          <a:p>
            <a:pPr marL="0" indent="0">
              <a:lnSpc>
                <a:spcPct val="150000"/>
              </a:lnSpc>
              <a:buNone/>
            </a:pPr>
            <a:endParaRPr lang="en-US" sz="2400" b="1" dirty="0">
              <a:latin typeface="Times New Roman" pitchFamily="18" charset="0"/>
              <a:cs typeface="Times New Roman" pitchFamily="18" charset="0"/>
            </a:endParaRPr>
          </a:p>
          <a:p>
            <a:pPr marL="0" indent="0">
              <a:lnSpc>
                <a:spcPct val="150000"/>
              </a:lnSpc>
              <a:buNone/>
            </a:pPr>
            <a:r>
              <a:rPr lang="en-US" sz="2400" b="1" dirty="0">
                <a:latin typeface="Times New Roman" pitchFamily="18" charset="0"/>
                <a:cs typeface="Times New Roman" pitchFamily="18" charset="0"/>
              </a:rPr>
              <a:t> "</a:t>
            </a:r>
            <a:r>
              <a:rPr lang="en-US" sz="2400" b="1" i="1" dirty="0">
                <a:solidFill>
                  <a:srgbClr val="C00000"/>
                </a:solidFill>
                <a:latin typeface="Times New Roman" pitchFamily="18" charset="0"/>
                <a:cs typeface="Times New Roman" pitchFamily="18" charset="0"/>
              </a:rPr>
              <a:t>Veganism</a:t>
            </a:r>
            <a:r>
              <a:rPr lang="en-US" sz="2400" b="1" dirty="0">
                <a:latin typeface="Times New Roman" pitchFamily="18" charset="0"/>
                <a:cs typeface="Times New Roman" pitchFamily="18" charset="0"/>
              </a:rPr>
              <a:t> is a philosophy and way of living which seeks to exclude—as far as is possible and practicable—all forms of exploitation of, and cruelty to, animals for food, clothing or any other purpose; and by extension, promotes the development and use of animal-free alternatives for the benefit of animals, humans and the environment. In dietary terms it denotes the practice of dispensing with all products derived wholly or partly from animals."</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410664617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2334138"/>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fontScale="92500"/>
          </a:bodyPr>
          <a:lstStyle/>
          <a:p>
            <a:pPr marL="0" indent="0">
              <a:lnSpc>
                <a:spcPct val="150000"/>
              </a:lnSpc>
              <a:buNone/>
            </a:pPr>
            <a:r>
              <a:rPr lang="en-US" sz="2400" b="1" i="1" dirty="0">
                <a:solidFill>
                  <a:srgbClr val="C00000"/>
                </a:solidFill>
                <a:latin typeface="Times New Roman" pitchFamily="18" charset="0"/>
                <a:cs typeface="Times New Roman" pitchFamily="18" charset="0"/>
              </a:rPr>
              <a:t> Vegans</a:t>
            </a:r>
            <a:r>
              <a:rPr lang="en-US" sz="2400" b="1" dirty="0">
                <a:latin typeface="Times New Roman" pitchFamily="18" charset="0"/>
                <a:cs typeface="Times New Roman" pitchFamily="18" charset="0"/>
              </a:rPr>
              <a:t> avoid buying animal products as an act of protest against animal exploitation, </a:t>
            </a:r>
            <a:r>
              <a:rPr lang="en-US" sz="2400" b="1" i="1" dirty="0" err="1">
                <a:solidFill>
                  <a:srgbClr val="C00000"/>
                </a:solidFill>
                <a:latin typeface="Times New Roman" pitchFamily="18" charset="0"/>
                <a:cs typeface="Times New Roman" pitchFamily="18" charset="0"/>
              </a:rPr>
              <a:t>freegans</a:t>
            </a:r>
            <a:r>
              <a:rPr lang="en-US" sz="2400" b="1" dirty="0">
                <a:latin typeface="Times New Roman" pitchFamily="18" charset="0"/>
                <a:cs typeface="Times New Roman" pitchFamily="18" charset="0"/>
              </a:rPr>
              <a:t>—at least in theory—avoid buying anything as an act of protest against the food system in general.</a:t>
            </a:r>
          </a:p>
          <a:p>
            <a:pPr marL="0" indent="0">
              <a:lnSpc>
                <a:spcPct val="150000"/>
              </a:lnSpc>
              <a:buNone/>
            </a:pPr>
            <a:r>
              <a:rPr lang="en-US" sz="2400" b="1" dirty="0">
                <a:latin typeface="Times New Roman" pitchFamily="18" charset="0"/>
                <a:cs typeface="Times New Roman" pitchFamily="18" charset="0"/>
              </a:rPr>
              <a:t> Although the term “</a:t>
            </a:r>
            <a:r>
              <a:rPr lang="en-US" sz="2400" b="1" i="1" dirty="0" err="1">
                <a:solidFill>
                  <a:srgbClr val="C00000"/>
                </a:solidFill>
                <a:latin typeface="Times New Roman" pitchFamily="18" charset="0"/>
                <a:cs typeface="Times New Roman" pitchFamily="18" charset="0"/>
              </a:rPr>
              <a:t>Freegan</a:t>
            </a:r>
            <a:r>
              <a:rPr lang="en-US" sz="2400" b="1" dirty="0">
                <a:latin typeface="Times New Roman" pitchFamily="18" charset="0"/>
                <a:cs typeface="Times New Roman" pitchFamily="18" charset="0"/>
              </a:rPr>
              <a:t>” originates from the 1999 manifesto “Why </a:t>
            </a:r>
            <a:r>
              <a:rPr lang="en-US" sz="2400" b="1" dirty="0" err="1">
                <a:latin typeface="Times New Roman" pitchFamily="18" charset="0"/>
                <a:cs typeface="Times New Roman" pitchFamily="18" charset="0"/>
              </a:rPr>
              <a:t>Freegan</a:t>
            </a:r>
            <a:r>
              <a:rPr lang="en-US" sz="2400" b="1" dirty="0">
                <a:latin typeface="Times New Roman" pitchFamily="18" charset="0"/>
                <a:cs typeface="Times New Roman" pitchFamily="18" charset="0"/>
              </a:rPr>
              <a:t>” (Warren Oakes), its origins go back to the Sixties where Diggers, an anarchist street theatre group based in San Francisco in the 1960s, gave away rescued food. Compounded from "free" and "veganism", </a:t>
            </a:r>
            <a:r>
              <a:rPr lang="en-US" sz="2400" b="1" dirty="0" err="1">
                <a:latin typeface="Times New Roman" pitchFamily="18" charset="0"/>
                <a:cs typeface="Times New Roman" pitchFamily="18" charset="0"/>
              </a:rPr>
              <a:t>Freeganism</a:t>
            </a:r>
            <a:r>
              <a:rPr lang="en-US" sz="2400" b="1" dirty="0">
                <a:latin typeface="Times New Roman" pitchFamily="18" charset="0"/>
                <a:cs typeface="Times New Roman" pitchFamily="18" charset="0"/>
              </a:rPr>
              <a:t> also draws on the </a:t>
            </a:r>
            <a:r>
              <a:rPr lang="en-US" sz="2400" b="1" dirty="0" err="1">
                <a:latin typeface="Times New Roman" pitchFamily="18" charset="0"/>
                <a:cs typeface="Times New Roman" pitchFamily="18" charset="0"/>
              </a:rPr>
              <a:t>Gandhian</a:t>
            </a:r>
            <a:r>
              <a:rPr lang="en-US" sz="2400" b="1" dirty="0">
                <a:latin typeface="Times New Roman" pitchFamily="18" charset="0"/>
                <a:cs typeface="Times New Roman" pitchFamily="18" charset="0"/>
              </a:rPr>
              <a:t> idea of non-violent action.</a:t>
            </a:r>
          </a:p>
          <a:p>
            <a:pPr marL="0" indent="0">
              <a:lnSpc>
                <a:spcPct val="150000"/>
              </a:lnSpc>
              <a:buNone/>
            </a:pPr>
            <a:r>
              <a:rPr lang="en-US" sz="2400" b="1" i="1" dirty="0">
                <a:solidFill>
                  <a:srgbClr val="C00000"/>
                </a:solidFill>
                <a:latin typeface="Times New Roman" pitchFamily="18" charset="0"/>
                <a:cs typeface="Times New Roman" pitchFamily="18" charset="0"/>
              </a:rPr>
              <a:t> Vegetarianism</a:t>
            </a:r>
            <a:r>
              <a:rPr lang="en-US" sz="2400" b="1" dirty="0">
                <a:latin typeface="Times New Roman" pitchFamily="18" charset="0"/>
                <a:cs typeface="Times New Roman" pitchFamily="18" charset="0"/>
              </a:rPr>
              <a:t> can be traced to Indus Valley Civilization in 3300–1300 BCE in the Indian subcontinent, particularly in northern and western ancient India. But in use the term "vegetarian" has been since around 1839 to refer to what was previously described as a vegetable regimen or diet.</a:t>
            </a:r>
          </a:p>
          <a:p>
            <a:pPr marL="0" indent="0">
              <a:buNone/>
            </a:pP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58470893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lnSpcReduction="10000"/>
          </a:bodyPr>
          <a:lstStyle/>
          <a:p>
            <a:pPr marL="0" indent="0">
              <a:lnSpc>
                <a:spcPct val="150000"/>
              </a:lnSpc>
              <a:buNone/>
            </a:pPr>
            <a:r>
              <a:rPr lang="en-US" sz="2400" b="1" i="1" dirty="0">
                <a:solidFill>
                  <a:srgbClr val="C00000"/>
                </a:solidFill>
                <a:latin typeface="Times New Roman" pitchFamily="18" charset="0"/>
                <a:cs typeface="Times New Roman" pitchFamily="18" charset="0"/>
              </a:rPr>
              <a:t> </a:t>
            </a:r>
            <a:r>
              <a:rPr lang="en-US" sz="2400" b="1" i="1" dirty="0" err="1">
                <a:solidFill>
                  <a:srgbClr val="C00000"/>
                </a:solidFill>
                <a:latin typeface="Times New Roman" pitchFamily="18" charset="0"/>
                <a:cs typeface="Times New Roman" pitchFamily="18" charset="0"/>
              </a:rPr>
              <a:t>Freegans</a:t>
            </a:r>
            <a:r>
              <a:rPr lang="en-US" sz="2400" b="1" dirty="0">
                <a:latin typeface="Times New Roman" pitchFamily="18" charset="0"/>
                <a:cs typeface="Times New Roman" pitchFamily="18" charset="0"/>
              </a:rPr>
              <a:t> believe in an alternative approach to transportation. As part of </a:t>
            </a:r>
            <a:r>
              <a:rPr lang="en-US" sz="2400" b="1" dirty="0" err="1">
                <a:latin typeface="Times New Roman" pitchFamily="18" charset="0"/>
                <a:cs typeface="Times New Roman" pitchFamily="18" charset="0"/>
              </a:rPr>
              <a:t>Freeganism’s</a:t>
            </a:r>
            <a:r>
              <a:rPr lang="en-US" sz="2400" b="1" dirty="0">
                <a:latin typeface="Times New Roman" pitchFamily="18" charset="0"/>
                <a:cs typeface="Times New Roman" pitchFamily="18" charset="0"/>
              </a:rPr>
              <a:t> ecological outlook, </a:t>
            </a:r>
            <a:r>
              <a:rPr lang="en-US" sz="2400" b="1" i="1" dirty="0">
                <a:latin typeface="Times New Roman" pitchFamily="18" charset="0"/>
                <a:cs typeface="Times New Roman" pitchFamily="18" charset="0"/>
              </a:rPr>
              <a:t>they</a:t>
            </a:r>
            <a:r>
              <a:rPr lang="en-US" sz="2400" b="1" i="1" dirty="0">
                <a:solidFill>
                  <a:srgbClr val="C00000"/>
                </a:solidFill>
                <a:latin typeface="Times New Roman" pitchFamily="18" charset="0"/>
                <a:cs typeface="Times New Roman" pitchFamily="18" charset="0"/>
              </a:rPr>
              <a:t> </a:t>
            </a:r>
            <a:r>
              <a:rPr lang="en-US" sz="2400" b="1" dirty="0">
                <a:latin typeface="Times New Roman" pitchFamily="18" charset="0"/>
                <a:cs typeface="Times New Roman" pitchFamily="18" charset="0"/>
              </a:rPr>
              <a:t>try to </a:t>
            </a:r>
            <a:r>
              <a:rPr lang="en-US" sz="2400" b="1" dirty="0" err="1">
                <a:latin typeface="Times New Roman" pitchFamily="18" charset="0"/>
                <a:cs typeface="Times New Roman" pitchFamily="18" charset="0"/>
              </a:rPr>
              <a:t>minimise</a:t>
            </a:r>
            <a:r>
              <a:rPr lang="en-US" sz="2400" b="1" dirty="0">
                <a:latin typeface="Times New Roman" pitchFamily="18" charset="0"/>
                <a:cs typeface="Times New Roman" pitchFamily="18" charset="0"/>
              </a:rPr>
              <a:t> their use of the conventional motor cars. Wherever possible, </a:t>
            </a:r>
            <a:r>
              <a:rPr lang="en-US" sz="2400" b="1" dirty="0" err="1">
                <a:solidFill>
                  <a:srgbClr val="C00000"/>
                </a:solidFill>
                <a:latin typeface="Times New Roman" pitchFamily="18" charset="0"/>
                <a:cs typeface="Times New Roman" pitchFamily="18" charset="0"/>
              </a:rPr>
              <a:t>freegans</a:t>
            </a:r>
            <a:r>
              <a:rPr lang="en-US" sz="2400" b="1" dirty="0">
                <a:latin typeface="Times New Roman" pitchFamily="18" charset="0"/>
                <a:cs typeface="Times New Roman" pitchFamily="18" charset="0"/>
              </a:rPr>
              <a:t> use  using fuel-friendly modes of transport such as biking, walking or skating. Where this is not possible, they use public transportation, train hopping, hitchhiking or car pooling.</a:t>
            </a:r>
          </a:p>
          <a:p>
            <a:pPr marL="0" indent="0">
              <a:lnSpc>
                <a:spcPct val="150000"/>
              </a:lnSpc>
              <a:buNone/>
            </a:pPr>
            <a:r>
              <a:rPr lang="en-US" sz="2400" b="1" dirty="0">
                <a:latin typeface="Times New Roman" pitchFamily="18" charset="0"/>
                <a:cs typeface="Times New Roman" pitchFamily="18" charset="0"/>
              </a:rPr>
              <a:t>Well-planned </a:t>
            </a:r>
            <a:r>
              <a:rPr lang="en-US" sz="2400" b="1" i="1" dirty="0">
                <a:solidFill>
                  <a:srgbClr val="C00000"/>
                </a:solidFill>
                <a:latin typeface="Times New Roman" pitchFamily="18" charset="0"/>
                <a:cs typeface="Times New Roman" pitchFamily="18" charset="0"/>
              </a:rPr>
              <a:t>vegan</a:t>
            </a:r>
            <a:r>
              <a:rPr lang="en-US" sz="2400" b="1" dirty="0">
                <a:latin typeface="Times New Roman" pitchFamily="18" charset="0"/>
                <a:cs typeface="Times New Roman" pitchFamily="18" charset="0"/>
              </a:rPr>
              <a:t> diets follow healthy eating guidelines, and contain all the nutrients that our bodies need. Going </a:t>
            </a:r>
            <a:r>
              <a:rPr lang="en-US" sz="2400" b="1" i="1" dirty="0">
                <a:solidFill>
                  <a:srgbClr val="C00000"/>
                </a:solidFill>
                <a:latin typeface="Times New Roman" pitchFamily="18" charset="0"/>
                <a:cs typeface="Times New Roman" pitchFamily="18" charset="0"/>
              </a:rPr>
              <a:t>vegan</a:t>
            </a:r>
            <a:r>
              <a:rPr lang="en-US" sz="2400" b="1" dirty="0">
                <a:latin typeface="Times New Roman" pitchFamily="18" charset="0"/>
                <a:cs typeface="Times New Roman" pitchFamily="18" charset="0"/>
              </a:rPr>
              <a:t> is a great opportunity to learn more about nutrition and cooking, and improve your diet. Getting your nutrients from plant foods allows more room in your diet for health-promoting options like whole grains, fruit, nuts, seeds and vegetables, which are packed full of beneficial </a:t>
            </a:r>
            <a:r>
              <a:rPr lang="en-US" sz="2400" b="1" dirty="0" err="1">
                <a:latin typeface="Times New Roman" pitchFamily="18" charset="0"/>
                <a:cs typeface="Times New Roman" pitchFamily="18" charset="0"/>
              </a:rPr>
              <a:t>fibre</a:t>
            </a:r>
            <a:r>
              <a:rPr lang="en-US" sz="2400" b="1" dirty="0">
                <a:latin typeface="Times New Roman" pitchFamily="18" charset="0"/>
                <a:cs typeface="Times New Roman" pitchFamily="18" charset="0"/>
              </a:rPr>
              <a:t>, vitamins and minerals.</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70455887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723374"/>
      </p:ext>
    </p:extLst>
  </p:cSld>
  <p:clrMapOvr>
    <a:masterClrMapping/>
  </p:clrMapOvr>
  <p:transition spd="slow">
    <p:push dir="u"/>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881</Words>
  <Application>Microsoft Office PowerPoint</Application>
  <PresentationFormat>Экран (4:3)</PresentationFormat>
  <Paragraphs>25</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Georgia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Арлета</dc:creator>
  <cp:lastModifiedBy>safary565@gmail.com</cp:lastModifiedBy>
  <cp:revision>11</cp:revision>
  <dcterms:created xsi:type="dcterms:W3CDTF">2021-10-27T12:08:35Z</dcterms:created>
  <dcterms:modified xsi:type="dcterms:W3CDTF">2021-10-29T14:41:49Z</dcterms:modified>
</cp:coreProperties>
</file>