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58" r:id="rId5"/>
    <p:sldId id="259" r:id="rId6"/>
    <p:sldId id="269" r:id="rId7"/>
    <p:sldId id="263" r:id="rId8"/>
    <p:sldId id="264" r:id="rId9"/>
    <p:sldId id="265" r:id="rId10"/>
    <p:sldId id="261" r:id="rId11"/>
    <p:sldId id="268" r:id="rId12"/>
    <p:sldId id="262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0"/>
            <a:ext cx="913014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384051"/>
            <a:ext cx="68046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Использование технологии</a:t>
            </a:r>
          </a:p>
          <a:p>
            <a:pPr algn="ctr"/>
            <a:r>
              <a:rPr lang="ru-RU" sz="3600" b="1" dirty="0" smtClean="0"/>
              <a:t> дидактического </a:t>
            </a:r>
            <a:r>
              <a:rPr lang="ru-RU" sz="3600" b="1" dirty="0" err="1" smtClean="0"/>
              <a:t>синквейна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  в работе с дошкольниками с ОНР</a:t>
            </a:r>
            <a:endParaRPr lang="ru-RU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940152" y="5301208"/>
            <a:ext cx="3127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Выполнила: воспитатель</a:t>
            </a:r>
          </a:p>
          <a:p>
            <a:r>
              <a:rPr lang="ru-RU" b="1" dirty="0" smtClean="0"/>
              <a:t>«Д/с № 16» </a:t>
            </a:r>
            <a:r>
              <a:rPr lang="ru-RU" b="1" dirty="0" err="1" smtClean="0"/>
              <a:t>Матарас</a:t>
            </a:r>
            <a:r>
              <a:rPr lang="ru-RU" b="1" dirty="0" smtClean="0"/>
              <a:t> М.П.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0031" y="6096976"/>
            <a:ext cx="2088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г. Бакал 2019 год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49289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88640"/>
            <a:ext cx="87185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01377"/>
            <a:ext cx="633670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работы над </a:t>
            </a:r>
            <a:r>
              <a:rPr lang="ru-RU" dirty="0" err="1" smtClean="0"/>
              <a:t>синквейном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151" y="1670794"/>
            <a:ext cx="8686800" cy="518720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Подготовительным этапом </a:t>
            </a:r>
            <a:r>
              <a:rPr lang="ru-RU" sz="2000" dirty="0" smtClean="0"/>
              <a:t>при работе над </a:t>
            </a:r>
            <a:r>
              <a:rPr lang="ru-RU" sz="2000" dirty="0" err="1" smtClean="0"/>
              <a:t>синквейном</a:t>
            </a:r>
            <a:r>
              <a:rPr lang="ru-RU" sz="2000" dirty="0" smtClean="0"/>
              <a:t> являются дидактические игры на уточнение, расширение и совершенствования словаря по разным лексическим темам и составление детьми загадок (с помощью воспитателя). Игры включаются в разные виды деятельности детей, в режимные моменты и НОД. </a:t>
            </a:r>
          </a:p>
          <a:p>
            <a:pPr marL="0" indent="0" algn="just">
              <a:buNone/>
            </a:pPr>
            <a:r>
              <a:rPr lang="ru-RU" sz="2000" dirty="0" smtClean="0"/>
              <a:t>     В группе созданы картотеки следующих игр: «Назови часть целого», «Назови ласково», «Один-много», «Чего не стало?», «Чудесный мешочек», «Узнай по описанию», «Разрезные картинки», «Кто что делает», «Подбери определения» и другие.</a:t>
            </a:r>
          </a:p>
          <a:p>
            <a:pPr marL="0" indent="0" algn="just">
              <a:buNone/>
            </a:pPr>
            <a:r>
              <a:rPr lang="ru-RU" sz="2000" dirty="0" smtClean="0"/>
              <a:t>     Использовать </a:t>
            </a:r>
            <a:r>
              <a:rPr lang="ru-RU" sz="2000" dirty="0"/>
              <a:t>дидактический </a:t>
            </a:r>
            <a:r>
              <a:rPr lang="ru-RU" sz="2000" dirty="0" err="1"/>
              <a:t>синквейн</a:t>
            </a:r>
            <a:r>
              <a:rPr lang="ru-RU" sz="2000" dirty="0"/>
              <a:t> в работе с дошкольниками лучше тогда, когда они уже овладели понятием «слово-предмет», «слово признак», «слово-действие», «предложение», введением символов этих слов, знакомство со схемой предложения.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8949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88640"/>
            <a:ext cx="87185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42744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работы над </a:t>
            </a:r>
            <a:r>
              <a:rPr lang="ru-RU" dirty="0" err="1" smtClean="0"/>
              <a:t>синквейном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916832"/>
            <a:ext cx="8686800" cy="46085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     </a:t>
            </a:r>
          </a:p>
          <a:p>
            <a:pPr algn="just"/>
            <a:r>
              <a:rPr lang="ru-RU" sz="2000" b="1" dirty="0" smtClean="0"/>
              <a:t>На следующем этапе </a:t>
            </a:r>
            <a:r>
              <a:rPr lang="ru-RU" sz="2000" dirty="0" smtClean="0"/>
              <a:t>продолжается работа по обогащению и активизации словаря детей. Дошкольники учатся правильно понимать и задавать вопросы, согласовывать слова и составлять их в предложения, выражать свое отношение к теме одной фразой</a:t>
            </a:r>
            <a:r>
              <a:rPr lang="ru-RU" sz="2000" dirty="0"/>
              <a:t> </a:t>
            </a:r>
            <a:r>
              <a:rPr lang="ru-RU" sz="2000" dirty="0" smtClean="0"/>
              <a:t>– владеть  обобщением, использовать пословицы, </a:t>
            </a:r>
            <a:r>
              <a:rPr lang="ru-RU" sz="2000" dirty="0" err="1" smtClean="0"/>
              <a:t>поговороки</a:t>
            </a:r>
            <a:r>
              <a:rPr lang="ru-RU" sz="2000" dirty="0" smtClean="0"/>
              <a:t> по изучаемой теме.</a:t>
            </a:r>
          </a:p>
          <a:p>
            <a:pPr marL="0" indent="0" algn="just">
              <a:buNone/>
            </a:pPr>
            <a:r>
              <a:rPr lang="ru-RU" sz="2000" dirty="0" smtClean="0"/>
              <a:t>     </a:t>
            </a:r>
            <a:r>
              <a:rPr lang="ru-RU" sz="2000" dirty="0" err="1" smtClean="0"/>
              <a:t>Синквейн</a:t>
            </a:r>
            <a:r>
              <a:rPr lang="ru-RU" sz="2000" dirty="0" smtClean="0"/>
              <a:t> </a:t>
            </a:r>
            <a:r>
              <a:rPr lang="ru-RU" sz="2000" dirty="0"/>
              <a:t>можно составлять на индивидуальных, подгрупповых и групповых занятиях. Дети умеющие печатать могут создать свой </a:t>
            </a:r>
            <a:r>
              <a:rPr lang="ru-RU" sz="2000" dirty="0" err="1"/>
              <a:t>синквейн</a:t>
            </a:r>
            <a:r>
              <a:rPr lang="ru-RU" sz="2000" dirty="0"/>
              <a:t> на листе бумаги, не умеющие в виде устных сочинений. Можно дать работу на дом для совместной деятельности ребенка и родителей: нарисовать предмет и составить </a:t>
            </a:r>
            <a:r>
              <a:rPr lang="ru-RU" sz="2000" dirty="0" err="1"/>
              <a:t>синквейн</a:t>
            </a:r>
            <a:r>
              <a:rPr lang="ru-RU" sz="2000" dirty="0"/>
              <a:t>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32992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18550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9600"/>
            <a:ext cx="664346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Варианты составления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4162"/>
            <a:ext cx="8884096" cy="518720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 smtClean="0"/>
              <a:t>Варианты составление </a:t>
            </a:r>
            <a:r>
              <a:rPr lang="ru-RU" sz="2400" dirty="0" err="1"/>
              <a:t>синквейна</a:t>
            </a:r>
            <a:r>
              <a:rPr lang="ru-RU" sz="2400" dirty="0"/>
              <a:t> могут быть различными</a:t>
            </a:r>
            <a:r>
              <a:rPr lang="ru-RU" sz="2400" dirty="0" smtClean="0"/>
              <a:t>:</a:t>
            </a:r>
          </a:p>
          <a:p>
            <a:pPr algn="just"/>
            <a:r>
              <a:rPr lang="ru-RU" sz="2400" dirty="0"/>
              <a:t>с</a:t>
            </a:r>
            <a:r>
              <a:rPr lang="ru-RU" sz="2400" dirty="0" smtClean="0"/>
              <a:t>оставление краткого рассказа по готовому </a:t>
            </a:r>
            <a:r>
              <a:rPr lang="ru-RU" sz="2400" dirty="0" err="1" smtClean="0"/>
              <a:t>синквейну</a:t>
            </a:r>
            <a:r>
              <a:rPr lang="ru-RU" sz="2400" dirty="0" smtClean="0"/>
              <a:t> (с использованием слов, фраз, входящих в состав </a:t>
            </a:r>
            <a:r>
              <a:rPr lang="ru-RU" sz="2400" dirty="0" err="1" smtClean="0"/>
              <a:t>синквейна</a:t>
            </a:r>
            <a:r>
              <a:rPr lang="ru-RU" sz="2400" dirty="0" smtClean="0"/>
              <a:t>);</a:t>
            </a:r>
          </a:p>
          <a:p>
            <a:pPr algn="just"/>
            <a:r>
              <a:rPr lang="ru-RU" sz="2400" dirty="0"/>
              <a:t>к</a:t>
            </a:r>
            <a:r>
              <a:rPr lang="ru-RU" sz="2400" dirty="0" smtClean="0"/>
              <a:t>оррекция и совершенствование готового </a:t>
            </a:r>
            <a:r>
              <a:rPr lang="ru-RU" sz="2400" dirty="0" err="1" smtClean="0"/>
              <a:t>синквейна</a:t>
            </a:r>
            <a:r>
              <a:rPr lang="ru-RU" sz="2400" dirty="0" smtClean="0"/>
              <a:t>;</a:t>
            </a:r>
          </a:p>
          <a:p>
            <a:pPr algn="just"/>
            <a:r>
              <a:rPr lang="ru-RU" sz="2400" dirty="0" smtClean="0"/>
              <a:t>Составление </a:t>
            </a:r>
            <a:r>
              <a:rPr lang="ru-RU" sz="2400" dirty="0" err="1" smtClean="0"/>
              <a:t>синквейна</a:t>
            </a:r>
            <a:r>
              <a:rPr lang="ru-RU" sz="2400" dirty="0" smtClean="0"/>
              <a:t> по прослушанному рассказу или сказке;</a:t>
            </a:r>
          </a:p>
          <a:p>
            <a:pPr algn="just"/>
            <a:r>
              <a:rPr lang="ru-RU" sz="2400" dirty="0"/>
              <a:t>а</a:t>
            </a:r>
            <a:r>
              <a:rPr lang="ru-RU" sz="2400" dirty="0" smtClean="0"/>
              <a:t>нализ неполного </a:t>
            </a:r>
            <a:r>
              <a:rPr lang="ru-RU" sz="2400" dirty="0" err="1" smtClean="0"/>
              <a:t>синквейна</a:t>
            </a:r>
            <a:r>
              <a:rPr lang="ru-RU" sz="2400" dirty="0" smtClean="0"/>
              <a:t> для определения отсутствующей части (например, дан </a:t>
            </a:r>
            <a:r>
              <a:rPr lang="ru-RU" sz="2400" dirty="0" err="1" smtClean="0"/>
              <a:t>синквейн</a:t>
            </a:r>
            <a:r>
              <a:rPr lang="ru-RU" sz="2400" dirty="0" smtClean="0"/>
              <a:t> без указания темы – без первой строки, необходимо на основе существующих ее определить);</a:t>
            </a:r>
          </a:p>
          <a:p>
            <a:pPr algn="just"/>
            <a:r>
              <a:rPr lang="ru-RU" sz="2400" dirty="0"/>
              <a:t>с</a:t>
            </a:r>
            <a:r>
              <a:rPr lang="ru-RU" sz="2400" dirty="0" smtClean="0"/>
              <a:t>оставление </a:t>
            </a:r>
            <a:r>
              <a:rPr lang="ru-RU" sz="2400" dirty="0" err="1" smtClean="0"/>
              <a:t>синквейна</a:t>
            </a:r>
            <a:r>
              <a:rPr lang="ru-RU" sz="2400" dirty="0" smtClean="0"/>
              <a:t> к одному слову-предмету по лексической теме;</a:t>
            </a:r>
          </a:p>
          <a:p>
            <a:pPr algn="just"/>
            <a:r>
              <a:rPr lang="ru-RU" sz="2400" dirty="0"/>
              <a:t>с</a:t>
            </a:r>
            <a:r>
              <a:rPr lang="ru-RU" sz="2400" dirty="0" smtClean="0"/>
              <a:t>оставление </a:t>
            </a:r>
            <a:r>
              <a:rPr lang="ru-RU" sz="2400" dirty="0" err="1" smtClean="0"/>
              <a:t>синквейна</a:t>
            </a:r>
            <a:r>
              <a:rPr lang="ru-RU" sz="2400" dirty="0" smtClean="0"/>
              <a:t> к разным словам предметам, связанных между собой лексической темой.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42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88640"/>
            <a:ext cx="87185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01377"/>
            <a:ext cx="6048672" cy="838200"/>
          </a:xfrm>
        </p:spPr>
        <p:txBody>
          <a:bodyPr/>
          <a:lstStyle/>
          <a:p>
            <a:pPr algn="ctr"/>
            <a:r>
              <a:rPr lang="ru-RU" dirty="0" smtClean="0"/>
              <a:t>Достоинства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562" y="1746426"/>
            <a:ext cx="8778875" cy="511157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900" dirty="0" smtClean="0"/>
              <a:t>Таким образом, выделяют следующие достоинства технологии дидактического </a:t>
            </a:r>
            <a:r>
              <a:rPr lang="ru-RU" sz="2900" dirty="0" err="1" smtClean="0"/>
              <a:t>синквейна</a:t>
            </a:r>
            <a:r>
              <a:rPr lang="ru-RU" sz="2900" dirty="0" smtClean="0"/>
              <a:t>:</a:t>
            </a:r>
          </a:p>
          <a:p>
            <a:pPr algn="just"/>
            <a:r>
              <a:rPr lang="ru-RU" sz="2900" dirty="0"/>
              <a:t>д</a:t>
            </a:r>
            <a:r>
              <a:rPr lang="ru-RU" sz="2900" dirty="0" smtClean="0"/>
              <a:t>оступен для составления всем детям;</a:t>
            </a:r>
          </a:p>
          <a:p>
            <a:pPr algn="just"/>
            <a:r>
              <a:rPr lang="ru-RU" sz="2900" dirty="0"/>
              <a:t>р</a:t>
            </a:r>
            <a:r>
              <a:rPr lang="ru-RU" sz="2900" dirty="0" smtClean="0"/>
              <a:t>еализует интеллектуальные, творческие, образные способности составителя;</a:t>
            </a:r>
          </a:p>
          <a:p>
            <a:pPr algn="just"/>
            <a:r>
              <a:rPr lang="ru-RU" sz="2900" dirty="0"/>
              <a:t>я</a:t>
            </a:r>
            <a:r>
              <a:rPr lang="ru-RU" sz="2900" dirty="0" smtClean="0"/>
              <a:t>вляется игровым приемом;</a:t>
            </a:r>
          </a:p>
          <a:p>
            <a:pPr algn="just"/>
            <a:r>
              <a:rPr lang="ru-RU" sz="2900" dirty="0"/>
              <a:t>и</a:t>
            </a:r>
            <a:r>
              <a:rPr lang="ru-RU" sz="2900" dirty="0" smtClean="0"/>
              <a:t>спользуется для закрепления изученной лексической темы;</a:t>
            </a:r>
          </a:p>
          <a:p>
            <a:pPr algn="just"/>
            <a:r>
              <a:rPr lang="ru-RU" sz="2900" dirty="0"/>
              <a:t>о</a:t>
            </a:r>
            <a:r>
              <a:rPr lang="ru-RU" sz="2900" dirty="0" smtClean="0"/>
              <a:t>блегчает процесс усвоения понятий и их содержания, учит коротко и точно выражать свои мысли;</a:t>
            </a:r>
          </a:p>
          <a:p>
            <a:pPr algn="just"/>
            <a:r>
              <a:rPr lang="ru-RU" sz="2900" dirty="0"/>
              <a:t>с</a:t>
            </a:r>
            <a:r>
              <a:rPr lang="ru-RU" sz="2900" dirty="0" smtClean="0"/>
              <a:t>оставление </a:t>
            </a:r>
            <a:r>
              <a:rPr lang="ru-RU" sz="2900" dirty="0" err="1" smtClean="0"/>
              <a:t>синквейна</a:t>
            </a:r>
            <a:r>
              <a:rPr lang="ru-RU" sz="2900" dirty="0" smtClean="0"/>
              <a:t> используется для проведения рефлексии, анализа и синтеза полученной информации;</a:t>
            </a:r>
          </a:p>
          <a:p>
            <a:pPr algn="just"/>
            <a:r>
              <a:rPr lang="ru-RU" sz="2900" dirty="0" smtClean="0"/>
              <a:t>формирует умение сотрудничества с педагогом и сверстниками;</a:t>
            </a:r>
          </a:p>
          <a:p>
            <a:pPr algn="just"/>
            <a:r>
              <a:rPr lang="ru-RU" sz="2900" dirty="0"/>
              <a:t>я</a:t>
            </a:r>
            <a:r>
              <a:rPr lang="ru-RU" sz="2900" dirty="0" smtClean="0"/>
              <a:t>вляется способом контроля и самоконтроля – дети могут сравнивать </a:t>
            </a:r>
            <a:r>
              <a:rPr lang="ru-RU" sz="2900" dirty="0" err="1" smtClean="0"/>
              <a:t>синквейны</a:t>
            </a:r>
            <a:r>
              <a:rPr lang="ru-RU" sz="2900" dirty="0" smtClean="0"/>
              <a:t> и оценивать их.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Уже в дошкольном возрасте можно учить детей составлять </a:t>
            </a:r>
            <a:r>
              <a:rPr lang="ru-RU" sz="2900" dirty="0" err="1" smtClean="0"/>
              <a:t>синквейны</a:t>
            </a:r>
            <a:r>
              <a:rPr lang="ru-RU" sz="2900" dirty="0" smtClean="0"/>
              <a:t> в форме игры.</a:t>
            </a:r>
          </a:p>
          <a:p>
            <a:pPr algn="just"/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99590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58768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latin typeface="Arial Black" pitchFamily="34" charset="0"/>
              </a:rPr>
              <a:t>Спасибо</a:t>
            </a:r>
          </a:p>
          <a:p>
            <a:pPr marL="0" indent="0" algn="ctr">
              <a:buNone/>
            </a:pPr>
            <a:r>
              <a:rPr lang="ru-RU" sz="8000" b="1" dirty="0" smtClean="0">
                <a:latin typeface="Arial Black" pitchFamily="34" charset="0"/>
              </a:rPr>
              <a:t> за внимание!</a:t>
            </a:r>
            <a:endParaRPr lang="ru-RU" sz="80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12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5604"/>
            <a:ext cx="6499448" cy="838200"/>
          </a:xfrm>
        </p:spPr>
        <p:txBody>
          <a:bodyPr/>
          <a:lstStyle/>
          <a:p>
            <a:pPr algn="ctr"/>
            <a:r>
              <a:rPr lang="ru-RU" dirty="0" smtClean="0"/>
              <a:t>Понятие «</a:t>
            </a:r>
            <a:r>
              <a:rPr lang="ru-RU" dirty="0" err="1" smtClean="0"/>
              <a:t>синквейн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688" y="1556792"/>
            <a:ext cx="8686800" cy="518457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200" dirty="0"/>
              <a:t> </a:t>
            </a:r>
            <a:r>
              <a:rPr lang="ru-RU" sz="2200" dirty="0" smtClean="0"/>
              <a:t>   </a:t>
            </a:r>
            <a:r>
              <a:rPr lang="ru-RU" sz="2200" dirty="0" err="1" smtClean="0"/>
              <a:t>Синквейн</a:t>
            </a:r>
            <a:r>
              <a:rPr lang="ru-RU" sz="2200" dirty="0" smtClean="0"/>
              <a:t> </a:t>
            </a:r>
            <a:r>
              <a:rPr lang="ru-RU" sz="2200" dirty="0"/>
              <a:t>появился в США в начале </a:t>
            </a:r>
            <a:r>
              <a:rPr lang="en-US" sz="2200" dirty="0" smtClean="0"/>
              <a:t>XX</a:t>
            </a:r>
            <a:r>
              <a:rPr lang="ru-RU" sz="2200" dirty="0" smtClean="0"/>
              <a:t> </a:t>
            </a:r>
            <a:r>
              <a:rPr lang="ru-RU" sz="2200" dirty="0"/>
              <a:t>в. Его разработала американская поэтесса Аделаида </a:t>
            </a:r>
            <a:r>
              <a:rPr lang="ru-RU" sz="2200" dirty="0" err="1"/>
              <a:t>Крэпси</a:t>
            </a:r>
            <a:r>
              <a:rPr lang="ru-RU" sz="2200" dirty="0"/>
              <a:t>, опираясь на японскую поэзию.</a:t>
            </a:r>
            <a:r>
              <a:rPr lang="ru-RU" sz="2200" dirty="0">
                <a:solidFill>
                  <a:srgbClr val="444444"/>
                </a:solidFill>
                <a:latin typeface="Arial"/>
              </a:rPr>
              <a:t> Затем технологию </a:t>
            </a:r>
            <a:r>
              <a:rPr lang="ru-RU" sz="2200" dirty="0" err="1">
                <a:solidFill>
                  <a:srgbClr val="444444"/>
                </a:solidFill>
                <a:latin typeface="Arial"/>
              </a:rPr>
              <a:t>синквейна</a:t>
            </a:r>
            <a:r>
              <a:rPr lang="ru-RU" sz="2200" dirty="0">
                <a:solidFill>
                  <a:srgbClr val="444444"/>
                </a:solidFill>
                <a:latin typeface="Arial"/>
              </a:rPr>
              <a:t> использовали с дидактическими целями как результативный метод развития речи, интеллектуальных и аналитических способностей. </a:t>
            </a:r>
            <a:r>
              <a:rPr lang="ru-RU" sz="2200" dirty="0" err="1">
                <a:solidFill>
                  <a:srgbClr val="444444"/>
                </a:solidFill>
                <a:latin typeface="Arial"/>
              </a:rPr>
              <a:t>Синквейн</a:t>
            </a:r>
            <a:r>
              <a:rPr lang="ru-RU" sz="2200" dirty="0">
                <a:solidFill>
                  <a:srgbClr val="444444"/>
                </a:solidFill>
                <a:latin typeface="Arial"/>
              </a:rPr>
              <a:t> используется во многих странах мира, с конца 90-х годов и в России.</a:t>
            </a:r>
            <a:r>
              <a:rPr lang="ru-RU" sz="2200" dirty="0" smtClean="0"/>
              <a:t> </a:t>
            </a:r>
          </a:p>
          <a:p>
            <a:pPr marL="0" indent="0" algn="just">
              <a:buNone/>
            </a:pPr>
            <a:r>
              <a:rPr lang="ru-RU" sz="2200" dirty="0" smtClean="0"/>
              <a:t>    </a:t>
            </a:r>
            <a:r>
              <a:rPr lang="ru-RU" sz="2200" dirty="0" err="1" smtClean="0"/>
              <a:t>Синквейн</a:t>
            </a:r>
            <a:r>
              <a:rPr lang="ru-RU" sz="2200" dirty="0" smtClean="0"/>
              <a:t> с французского языка переводится как  «нерифмованное стихотворение из пяти строк», которые строятся по определенным правилам. Написание </a:t>
            </a:r>
            <a:r>
              <a:rPr lang="ru-RU" sz="2200" dirty="0" err="1"/>
              <a:t>синквейна</a:t>
            </a:r>
            <a:r>
              <a:rPr lang="ru-RU" sz="2200" dirty="0"/>
              <a:t> — это свободное </a:t>
            </a:r>
            <a:r>
              <a:rPr lang="ru-RU" sz="2200" dirty="0" smtClean="0"/>
              <a:t>творчество требующее </a:t>
            </a:r>
            <a:r>
              <a:rPr lang="ru-RU" sz="2200" dirty="0"/>
              <a:t>от </a:t>
            </a:r>
            <a:r>
              <a:rPr lang="ru-RU" sz="2200" dirty="0" smtClean="0"/>
              <a:t>воспитанника </a:t>
            </a:r>
            <a:r>
              <a:rPr lang="ru-RU" sz="2200" dirty="0"/>
              <a:t>найти и выделить в изучаемой теме наиболее существенные элементы, проанализировать их, </a:t>
            </a:r>
            <a:r>
              <a:rPr lang="ru-RU" sz="2200" dirty="0" smtClean="0"/>
              <a:t>обобщить, сделать выводы, заключения, объединить </a:t>
            </a:r>
            <a:r>
              <a:rPr lang="ru-RU" sz="2200" dirty="0"/>
              <a:t>и коротко сформулировать, основываясь на основных принципах написания стихотворения. Таким образом, происходит краткое </a:t>
            </a:r>
            <a:r>
              <a:rPr lang="ru-RU" sz="2200" dirty="0" err="1"/>
              <a:t>резюмирование</a:t>
            </a:r>
            <a:r>
              <a:rPr lang="ru-RU" sz="2200" dirty="0"/>
              <a:t>, подведение итогов по изученному учебному материалу.  </a:t>
            </a:r>
            <a:r>
              <a:rPr lang="ru-RU" sz="2000" dirty="0" smtClean="0"/>
              <a:t> 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0087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88641"/>
            <a:ext cx="8718550" cy="12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57200"/>
            <a:ext cx="576064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чего нужен </a:t>
            </a:r>
            <a:r>
              <a:rPr lang="ru-RU" dirty="0" err="1" smtClean="0"/>
              <a:t>синквейн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1"/>
            <a:ext cx="8823771" cy="530120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dirty="0" smtClean="0">
                <a:solidFill>
                  <a:srgbClr val="444444"/>
                </a:solidFill>
                <a:latin typeface="Arial"/>
              </a:rPr>
              <a:t>В настоящее время дошкольники имеют не только нарушения речи, но и бедный словарный запас, не умеют составлять рассказ по картинке, пересказывать прочитанное, с трудом заучивают наизусть стихотворение. Неполноценное речевое развитие отражается на формировании неречевых психических процессов (память, внимание, мышление).</a:t>
            </a:r>
          </a:p>
          <a:p>
            <a:pPr algn="just"/>
            <a:r>
              <a:rPr lang="ru-RU" sz="2000" dirty="0" smtClean="0">
                <a:solidFill>
                  <a:srgbClr val="444444"/>
                </a:solidFill>
                <a:latin typeface="Arial"/>
              </a:rPr>
              <a:t>Поэтому </a:t>
            </a:r>
            <a:r>
              <a:rPr lang="ru-RU" sz="2000" dirty="0">
                <a:solidFill>
                  <a:srgbClr val="444444"/>
                </a:solidFill>
                <a:latin typeface="Arial"/>
              </a:rPr>
              <a:t>педагогу необходимо не только научить детей правильно и четко говорить, но и мыслить максимально емко, при этом также уметь кратко и понятно выражать свои мысли.</a:t>
            </a:r>
          </a:p>
          <a:p>
            <a:pPr algn="just"/>
            <a:r>
              <a:rPr lang="ru-RU" sz="2000" dirty="0" smtClean="0"/>
              <a:t>Данная </a:t>
            </a:r>
            <a:r>
              <a:rPr lang="ru-RU" sz="2000" dirty="0"/>
              <a:t>технология </a:t>
            </a:r>
            <a:r>
              <a:rPr lang="ru-RU" sz="2000" dirty="0" smtClean="0"/>
              <a:t>не только развивает и обучает детей, но и заинтересовывает их, что положительно влияет на мышление, внимание и память. Метод </a:t>
            </a:r>
            <a:r>
              <a:rPr lang="ru-RU" sz="2000" dirty="0" err="1" smtClean="0"/>
              <a:t>синквейна</a:t>
            </a:r>
            <a:r>
              <a:rPr lang="ru-RU" sz="2000" dirty="0" smtClean="0"/>
              <a:t> не </a:t>
            </a:r>
            <a:r>
              <a:rPr lang="ru-RU" sz="2000" dirty="0"/>
              <a:t>требует особых условий для использования и гармонично вписывается в работу по развитию речи дошкольников с ОНР</a:t>
            </a:r>
            <a:r>
              <a:rPr lang="ru-RU" sz="2000" dirty="0" smtClean="0"/>
              <a:t>. </a:t>
            </a:r>
          </a:p>
          <a:p>
            <a:pPr algn="just"/>
            <a:r>
              <a:rPr lang="ru-RU" sz="2000" dirty="0" err="1" smtClean="0">
                <a:solidFill>
                  <a:srgbClr val="444444"/>
                </a:solidFill>
                <a:latin typeface="Arial"/>
              </a:rPr>
              <a:t>Инновационность</a:t>
            </a:r>
            <a:r>
              <a:rPr lang="ru-RU" sz="2000" dirty="0" smtClean="0">
                <a:solidFill>
                  <a:srgbClr val="444444"/>
                </a:solidFill>
                <a:latin typeface="Arial"/>
              </a:rPr>
              <a:t> </a:t>
            </a:r>
            <a:r>
              <a:rPr lang="ru-RU" sz="2000" dirty="0">
                <a:solidFill>
                  <a:srgbClr val="444444"/>
                </a:solidFill>
                <a:latin typeface="Arial"/>
              </a:rPr>
              <a:t>данной методики определяется тем, что создаются условия для развития личности, способной критически мыслить, т. е. исключать лишнее и выделять главное, обобщать и классифицировать. </a:t>
            </a:r>
            <a:r>
              <a:rPr lang="ru-RU" sz="2000" dirty="0" smtClean="0"/>
              <a:t>Эти способности очень востребованы в современном мире.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1872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88641"/>
            <a:ext cx="871855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81609"/>
            <a:ext cx="693149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Актуальность технологии </a:t>
            </a:r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445569"/>
            <a:ext cx="8686800" cy="518457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Гармонично вписывается как в работу по развитию речи детей с ОНР, так и детей с нормой речевого развития.</a:t>
            </a:r>
          </a:p>
          <a:p>
            <a:pPr algn="just"/>
            <a:r>
              <a:rPr lang="ru-RU" sz="2000" dirty="0" smtClean="0"/>
              <a:t>Способствует обогащению, расширению и активизации словаря.</a:t>
            </a:r>
          </a:p>
          <a:p>
            <a:pPr algn="just"/>
            <a:r>
              <a:rPr lang="ru-RU" sz="2000" dirty="0" smtClean="0"/>
              <a:t>Повышает интерес к изучаемому материалу.</a:t>
            </a:r>
          </a:p>
          <a:p>
            <a:pPr algn="just"/>
            <a:r>
              <a:rPr lang="ru-RU" sz="2000" dirty="0" smtClean="0"/>
              <a:t>Развивает образное мышление и творческие способности детей.</a:t>
            </a:r>
          </a:p>
          <a:p>
            <a:pPr algn="just"/>
            <a:r>
              <a:rPr lang="ru-RU" sz="2000" dirty="0" smtClean="0"/>
              <a:t>Совершенствует </a:t>
            </a:r>
            <a:r>
              <a:rPr lang="ru-RU" sz="2000" dirty="0"/>
              <a:t>коммуникативные навыки и умения емко и лаконично выражать свои </a:t>
            </a:r>
            <a:r>
              <a:rPr lang="ru-RU" sz="2000" dirty="0" smtClean="0"/>
              <a:t>мысли.</a:t>
            </a:r>
          </a:p>
          <a:p>
            <a:pPr algn="just"/>
            <a:r>
              <a:rPr lang="ru-RU" sz="2000" dirty="0" smtClean="0"/>
              <a:t>Способствует развитию не только связной речи, но и памяти, внимания, мышления.</a:t>
            </a:r>
            <a:endParaRPr lang="en-US" sz="2000" dirty="0" smtClean="0"/>
          </a:p>
          <a:p>
            <a:pPr algn="just"/>
            <a:r>
              <a:rPr lang="ru-RU" sz="2000" dirty="0"/>
              <a:t>Вырабатывает способность к анализу.</a:t>
            </a:r>
          </a:p>
          <a:p>
            <a:pPr algn="just"/>
            <a:r>
              <a:rPr lang="ru-RU" sz="2000" dirty="0"/>
              <a:t>Уменьшается время, отводимое на запоминание информации.</a:t>
            </a:r>
          </a:p>
          <a:p>
            <a:pPr algn="just"/>
            <a:r>
              <a:rPr lang="ru-RU" sz="2000" dirty="0"/>
              <a:t>Закрепляет знания о частях речи, о предложении.</a:t>
            </a:r>
          </a:p>
          <a:p>
            <a:pPr algn="just"/>
            <a:r>
              <a:rPr lang="ru-RU" sz="2000" dirty="0"/>
              <a:t>Совершенствует навык использования в речи синонимов.</a:t>
            </a:r>
          </a:p>
          <a:p>
            <a:pPr algn="just"/>
            <a:r>
              <a:rPr lang="ru-RU" sz="2000" dirty="0"/>
              <a:t>Является диагностическим </a:t>
            </a:r>
            <a:r>
              <a:rPr lang="ru-RU" sz="2000" dirty="0" smtClean="0"/>
              <a:t>инструментом – дает возможность педагогу оценить уровень усвоения пройденного материала. 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   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 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734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98" y="183317"/>
            <a:ext cx="8718550" cy="130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395" y="414951"/>
            <a:ext cx="7867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составления дидактического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898" y="1484785"/>
            <a:ext cx="8718550" cy="525658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600" b="1" dirty="0" smtClean="0"/>
              <a:t>Первая строка </a:t>
            </a:r>
            <a:r>
              <a:rPr lang="ru-RU" sz="2600" dirty="0" smtClean="0"/>
              <a:t>состоит из одного слова - существительного (иногда небольшое словосочетание) – это тема, главная идея </a:t>
            </a:r>
            <a:r>
              <a:rPr lang="ru-RU" sz="2600" dirty="0" err="1" smtClean="0"/>
              <a:t>синквейна</a:t>
            </a:r>
            <a:r>
              <a:rPr lang="ru-RU" sz="2600" dirty="0" smtClean="0"/>
              <a:t>, обычно это явление или предмет, о котором идет речь. </a:t>
            </a:r>
          </a:p>
          <a:p>
            <a:pPr algn="just"/>
            <a:r>
              <a:rPr lang="ru-RU" sz="2600" b="1" dirty="0" smtClean="0"/>
              <a:t>Вторая строка</a:t>
            </a:r>
            <a:r>
              <a:rPr lang="ru-RU" sz="2600" dirty="0" smtClean="0"/>
              <a:t> состоит из двух слов – прилагательных (или причастия), описывающие </a:t>
            </a:r>
            <a:r>
              <a:rPr lang="ru-RU" sz="2600" dirty="0"/>
              <a:t>свойства и признаки этого предмета или явления. </a:t>
            </a:r>
            <a:endParaRPr lang="ru-RU" sz="2600" dirty="0" smtClean="0"/>
          </a:p>
          <a:p>
            <a:pPr algn="just"/>
            <a:r>
              <a:rPr lang="ru-RU" sz="2600" b="1" dirty="0" smtClean="0"/>
              <a:t>Третья строка </a:t>
            </a:r>
            <a:r>
              <a:rPr lang="ru-RU" sz="2600" dirty="0" smtClean="0"/>
              <a:t>состоит из трех слов - глаголов, которые </a:t>
            </a:r>
            <a:r>
              <a:rPr lang="ru-RU" sz="2600" dirty="0"/>
              <a:t>описывают действия, обычные для этого явления или объекта. </a:t>
            </a:r>
            <a:endParaRPr lang="ru-RU" sz="2600" dirty="0" smtClean="0"/>
          </a:p>
          <a:p>
            <a:pPr algn="just"/>
            <a:r>
              <a:rPr lang="ru-RU" sz="2600" b="1" dirty="0" smtClean="0"/>
              <a:t>Четвертая </a:t>
            </a:r>
            <a:r>
              <a:rPr lang="ru-RU" sz="2600" b="1" dirty="0"/>
              <a:t>строка</a:t>
            </a:r>
            <a:r>
              <a:rPr lang="ru-RU" sz="2600" dirty="0"/>
              <a:t> – это фраза или предложение, состоящее из нескольких </a:t>
            </a:r>
            <a:r>
              <a:rPr lang="ru-RU" sz="2600" dirty="0" smtClean="0"/>
              <a:t>слов (от 3 до 5 слов), при помощи которых составляющий высказывает свое отношение к теме. </a:t>
            </a:r>
            <a:r>
              <a:rPr lang="ru-RU" sz="2600" dirty="0"/>
              <a:t>В данном случае это может быть как предложение, составленное </a:t>
            </a:r>
            <a:r>
              <a:rPr lang="ru-RU" sz="2600" dirty="0" smtClean="0"/>
              <a:t>автором </a:t>
            </a:r>
            <a:r>
              <a:rPr lang="ru-RU" sz="2600" dirty="0"/>
              <a:t>самостоятельно, так и крылатое выражение, пословица, поговорка, цитата, афоризм, обязательно в контексте раскрываемой темы.</a:t>
            </a:r>
            <a:endParaRPr lang="ru-RU" sz="2600" dirty="0" smtClean="0"/>
          </a:p>
          <a:p>
            <a:pPr algn="just"/>
            <a:r>
              <a:rPr lang="ru-RU" sz="2600" b="1" dirty="0" smtClean="0"/>
              <a:t>Пятая </a:t>
            </a:r>
            <a:r>
              <a:rPr lang="ru-RU" sz="2600" b="1" dirty="0"/>
              <a:t>строка</a:t>
            </a:r>
            <a:r>
              <a:rPr lang="ru-RU" sz="2600" dirty="0"/>
              <a:t> </a:t>
            </a:r>
            <a:r>
              <a:rPr lang="ru-RU" sz="2600" dirty="0" smtClean="0"/>
              <a:t>– одно слово-резюме </a:t>
            </a:r>
            <a:r>
              <a:rPr lang="ru-RU" sz="2600" dirty="0"/>
              <a:t>(существительное) для выражения своих чувств, ассоциаций, связанных с предметом, о котором говорится в </a:t>
            </a:r>
            <a:r>
              <a:rPr lang="ru-RU" sz="2600" dirty="0" err="1"/>
              <a:t>синквейне</a:t>
            </a:r>
            <a:r>
              <a:rPr lang="ru-RU" sz="2600" dirty="0"/>
              <a:t>, или повторение сути, синоним. Вместо одного, может быть и два слова. Другие части </a:t>
            </a:r>
            <a:r>
              <a:rPr lang="ru-RU" sz="2600" dirty="0" smtClean="0"/>
              <a:t>речи применять </a:t>
            </a:r>
            <a:r>
              <a:rPr lang="ru-RU" sz="2600" dirty="0"/>
              <a:t>тоже разрешается.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72525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37" y="116631"/>
            <a:ext cx="87185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349994"/>
            <a:ext cx="6283424" cy="838200"/>
          </a:xfrm>
        </p:spPr>
        <p:txBody>
          <a:bodyPr/>
          <a:lstStyle/>
          <a:p>
            <a:pPr algn="ctr"/>
            <a:r>
              <a:rPr lang="ru-RU" dirty="0" smtClean="0"/>
              <a:t>Схема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79147" y="1772815"/>
            <a:ext cx="2382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Тема </a:t>
            </a:r>
            <a:r>
              <a:rPr lang="ru-RU" b="1" dirty="0" err="1" smtClean="0"/>
              <a:t>синквейна</a:t>
            </a:r>
            <a:endParaRPr lang="ru-RU" b="1" dirty="0" smtClean="0"/>
          </a:p>
          <a:p>
            <a:pPr algn="ctr"/>
            <a:r>
              <a:rPr lang="ru-RU" b="1" dirty="0" smtClean="0"/>
              <a:t>(существительное)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333593" y="2852935"/>
            <a:ext cx="2291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Признак</a:t>
            </a:r>
          </a:p>
          <a:p>
            <a:pPr algn="ctr"/>
            <a:r>
              <a:rPr lang="ru-RU" b="1" dirty="0" smtClean="0"/>
              <a:t>(прилагательное)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17838" y="2852934"/>
            <a:ext cx="2291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Признак</a:t>
            </a:r>
          </a:p>
          <a:p>
            <a:pPr algn="ctr"/>
            <a:r>
              <a:rPr lang="ru-RU" b="1" dirty="0" smtClean="0"/>
              <a:t>(прилагательное)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8032" y="3782179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Действие</a:t>
            </a:r>
          </a:p>
          <a:p>
            <a:pPr algn="ctr"/>
            <a:r>
              <a:rPr lang="ru-RU" b="1" dirty="0" smtClean="0"/>
              <a:t>(глагол)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6478" y="3798436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Действие</a:t>
            </a:r>
          </a:p>
          <a:p>
            <a:pPr algn="ctr"/>
            <a:r>
              <a:rPr lang="ru-RU" b="1" dirty="0" smtClean="0"/>
              <a:t>(глагол)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664964" y="3791452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Действие</a:t>
            </a:r>
          </a:p>
          <a:p>
            <a:pPr algn="ctr"/>
            <a:r>
              <a:rPr lang="ru-RU" b="1" dirty="0" smtClean="0"/>
              <a:t>(глагол)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62465" y="4759203"/>
            <a:ext cx="4131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Предложение из нескольких слов,</a:t>
            </a:r>
          </a:p>
          <a:p>
            <a:pPr algn="ctr"/>
            <a:r>
              <a:rPr lang="ru-RU" b="1" dirty="0" smtClean="0"/>
              <a:t> показывающее отношение к теме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09623" y="5796455"/>
            <a:ext cx="24164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Слово-резюме, </a:t>
            </a:r>
            <a:endParaRPr lang="ru-RU" b="1" dirty="0"/>
          </a:p>
          <a:p>
            <a:pPr algn="ctr"/>
            <a:r>
              <a:rPr lang="ru-RU" b="1" dirty="0" smtClean="0"/>
              <a:t>Слово-ассоциация,</a:t>
            </a:r>
          </a:p>
          <a:p>
            <a:pPr algn="ctr"/>
            <a:r>
              <a:rPr lang="ru-RU" b="1" dirty="0" smtClean="0"/>
              <a:t>вывод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37" y="1648129"/>
            <a:ext cx="3910815" cy="521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445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4211960" cy="56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185" y="1772816"/>
            <a:ext cx="4797863" cy="48965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1. Кто это? Черепаха.</a:t>
            </a:r>
          </a:p>
          <a:p>
            <a:pPr marL="0" indent="0">
              <a:buNone/>
            </a:pPr>
            <a:r>
              <a:rPr lang="ru-RU" sz="2400" dirty="0" smtClean="0"/>
              <a:t>2. Подберите два слова признака. Черепаха какая?</a:t>
            </a:r>
          </a:p>
          <a:p>
            <a:pPr marL="0" indent="0">
              <a:buNone/>
            </a:pPr>
            <a:r>
              <a:rPr lang="ru-RU" sz="2400" dirty="0" smtClean="0"/>
              <a:t>Медлительная, коричневая.</a:t>
            </a:r>
          </a:p>
          <a:p>
            <a:pPr marL="0" indent="0">
              <a:buNone/>
            </a:pPr>
            <a:r>
              <a:rPr lang="ru-RU" sz="2400" dirty="0" smtClean="0"/>
              <a:t>3. Подберите три слова действия. Черепаха что делает?</a:t>
            </a:r>
          </a:p>
          <a:p>
            <a:pPr marL="0" indent="0">
              <a:buNone/>
            </a:pPr>
            <a:r>
              <a:rPr lang="ru-RU" sz="2400" dirty="0" smtClean="0"/>
              <a:t>Высовывается, ползает, плавает.</a:t>
            </a:r>
          </a:p>
          <a:p>
            <a:pPr marL="0" indent="0">
              <a:buNone/>
            </a:pPr>
            <a:r>
              <a:rPr lang="ru-RU" sz="2400" dirty="0" smtClean="0"/>
              <a:t>4. Составьте предложение со словом черепаха.</a:t>
            </a:r>
          </a:p>
          <a:p>
            <a:pPr marL="0" indent="0">
              <a:buNone/>
            </a:pPr>
            <a:r>
              <a:rPr lang="ru-RU" sz="2400" dirty="0" smtClean="0"/>
              <a:t>Большая черепаха медленно ползет к морю.</a:t>
            </a:r>
          </a:p>
          <a:p>
            <a:pPr marL="0" indent="0">
              <a:buNone/>
            </a:pPr>
            <a:r>
              <a:rPr lang="ru-RU" sz="2400" dirty="0" smtClean="0"/>
              <a:t>5. Подберите слово, которое вы можете представить, когда произносится слово  «черепаха».</a:t>
            </a:r>
          </a:p>
          <a:p>
            <a:pPr marL="0" indent="0">
              <a:buNone/>
            </a:pPr>
            <a:r>
              <a:rPr lang="ru-RU" sz="2400" dirty="0" smtClean="0"/>
              <a:t>Морское животное.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85" y="169461"/>
            <a:ext cx="87185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725" y="501377"/>
            <a:ext cx="736354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Примеры составления </a:t>
            </a:r>
            <a:r>
              <a:rPr lang="ru-RU" dirty="0" err="1" smtClean="0"/>
              <a:t>синквейнов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944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8640"/>
            <a:ext cx="4784605" cy="637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16632"/>
            <a:ext cx="87185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71547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Примеры составления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993" y="1844824"/>
            <a:ext cx="39791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1. Утка</a:t>
            </a:r>
          </a:p>
          <a:p>
            <a:pPr marL="0" indent="0">
              <a:buNone/>
            </a:pPr>
            <a:r>
              <a:rPr lang="ru-RU" sz="2800" dirty="0" smtClean="0"/>
              <a:t>2. Пестрая, дикая. </a:t>
            </a:r>
          </a:p>
          <a:p>
            <a:pPr marL="0" indent="0">
              <a:buNone/>
            </a:pPr>
            <a:r>
              <a:rPr lang="ru-RU" sz="2800" dirty="0" smtClean="0"/>
              <a:t>3. Летает, крякает, ныряет.</a:t>
            </a:r>
          </a:p>
          <a:p>
            <a:pPr marL="0" indent="0">
              <a:buNone/>
            </a:pPr>
            <a:r>
              <a:rPr lang="ru-RU" sz="2800" dirty="0" smtClean="0"/>
              <a:t>4. На пруду плавала серая утка. </a:t>
            </a:r>
          </a:p>
          <a:p>
            <a:pPr marL="0" indent="0">
              <a:buNone/>
            </a:pPr>
            <a:r>
              <a:rPr lang="ru-RU" sz="2800" dirty="0" smtClean="0"/>
              <a:t>5. Перелетная птица.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42943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224" y="404664"/>
            <a:ext cx="4736593" cy="631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88640"/>
            <a:ext cx="87185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77"/>
            <a:ext cx="657145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Примеры составления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209" y="1772816"/>
            <a:ext cx="4361832" cy="31979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1. Лимон.</a:t>
            </a:r>
          </a:p>
          <a:p>
            <a:pPr marL="0" indent="0">
              <a:buNone/>
            </a:pPr>
            <a:r>
              <a:rPr lang="ru-RU" sz="2800" dirty="0" smtClean="0"/>
              <a:t>2. Желтый, кислый.</a:t>
            </a:r>
          </a:p>
          <a:p>
            <a:pPr marL="0" indent="0">
              <a:buNone/>
            </a:pPr>
            <a:r>
              <a:rPr lang="ru-RU" sz="2800" dirty="0" smtClean="0"/>
              <a:t>3. Растет, зреет, продается.</a:t>
            </a:r>
          </a:p>
          <a:p>
            <a:pPr marL="0" indent="0">
              <a:buNone/>
            </a:pPr>
            <a:r>
              <a:rPr lang="ru-RU" sz="2800" dirty="0" smtClean="0"/>
              <a:t>4. Я люблю пить чай с лимоном.</a:t>
            </a:r>
          </a:p>
          <a:p>
            <a:pPr marL="0" indent="0">
              <a:buNone/>
            </a:pPr>
            <a:r>
              <a:rPr lang="ru-RU" sz="2800" dirty="0" smtClean="0"/>
              <a:t>5. Фрукт.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850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1831</TotalTime>
  <Words>1195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Понятие «синквейн»</vt:lpstr>
      <vt:lpstr>Для чего нужен синквейн?</vt:lpstr>
      <vt:lpstr>Актуальность технологии синквейн</vt:lpstr>
      <vt:lpstr>Правила составления дидактического синквейна</vt:lpstr>
      <vt:lpstr>Схема синквейна</vt:lpstr>
      <vt:lpstr>Примеры составления синквейнов</vt:lpstr>
      <vt:lpstr>Примеры составления синквейна</vt:lpstr>
      <vt:lpstr>Примеры составления синквейна</vt:lpstr>
      <vt:lpstr>Этапы работы над синквейном</vt:lpstr>
      <vt:lpstr>Этапы работы над синквейном</vt:lpstr>
      <vt:lpstr>Варианты составления синквейна</vt:lpstr>
      <vt:lpstr>Достоинства синквейна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88</cp:revision>
  <dcterms:created xsi:type="dcterms:W3CDTF">2019-05-29T04:18:26Z</dcterms:created>
  <dcterms:modified xsi:type="dcterms:W3CDTF">2021-10-29T05:01:47Z</dcterms:modified>
</cp:coreProperties>
</file>