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040525-F30B-472E-9414-AAB63324D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1221" y="1045639"/>
            <a:ext cx="7275901" cy="1373070"/>
          </a:xfrm>
        </p:spPr>
        <p:txBody>
          <a:bodyPr/>
          <a:lstStyle/>
          <a:p>
            <a:pPr algn="ctr"/>
            <a:r>
              <a:rPr lang="en-US" dirty="0"/>
              <a:t>    </a:t>
            </a:r>
            <a:r>
              <a:rPr lang="ru-RU" sz="4800" dirty="0"/>
              <a:t>Урок по теме:</a:t>
            </a:r>
            <a:br>
              <a:rPr lang="en-US" dirty="0"/>
            </a:br>
            <a:r>
              <a:rPr lang="en-US" dirty="0"/>
              <a:t>   </a:t>
            </a:r>
            <a:r>
              <a:rPr lang="ru-RU" dirty="0"/>
              <a:t>«</a:t>
            </a:r>
            <a:r>
              <a:rPr lang="en-US" dirty="0"/>
              <a:t>Global issues</a:t>
            </a:r>
            <a:r>
              <a:rPr lang="ru-RU" dirty="0"/>
              <a:t>»</a:t>
            </a:r>
            <a:br>
              <a:rPr lang="ru-RU" dirty="0"/>
            </a:br>
            <a:r>
              <a:rPr lang="ru-RU" dirty="0"/>
              <a:t>   </a:t>
            </a:r>
            <a:r>
              <a:rPr lang="ru-RU" sz="2800" dirty="0"/>
              <a:t>(Глобальные проблемы человечества)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AFD0B0-03D1-4DAF-BE57-41EC0D8F9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64889" y="2509673"/>
            <a:ext cx="3148553" cy="1277545"/>
          </a:xfrm>
        </p:spPr>
        <p:txBody>
          <a:bodyPr>
            <a:noAutofit/>
          </a:bodyPr>
          <a:lstStyle/>
          <a:p>
            <a:r>
              <a:rPr lang="ru-RU" sz="1800" i="1" dirty="0"/>
              <a:t>Презентация выполнена</a:t>
            </a:r>
          </a:p>
          <a:p>
            <a:r>
              <a:rPr lang="ru-RU" sz="1800" i="1" dirty="0"/>
              <a:t>Учителем 1-й категории</a:t>
            </a:r>
          </a:p>
          <a:p>
            <a:r>
              <a:rPr lang="ru-RU" sz="1800" i="1" dirty="0"/>
              <a:t>МАРХОТИНОЙ Л.В.</a:t>
            </a:r>
          </a:p>
          <a:p>
            <a:r>
              <a:rPr lang="ru-RU" sz="1800" i="1" dirty="0"/>
              <a:t>Школа №692</a:t>
            </a:r>
          </a:p>
          <a:p>
            <a:r>
              <a:rPr lang="ru-RU" sz="1800" i="1" dirty="0"/>
              <a:t>Калининский район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711166-CC53-4499-99C0-039FF440AB68}"/>
              </a:ext>
            </a:extLst>
          </p:cNvPr>
          <p:cNvSpPr txBox="1"/>
          <p:nvPr/>
        </p:nvSpPr>
        <p:spPr>
          <a:xfrm>
            <a:off x="641022" y="2736502"/>
            <a:ext cx="81451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Технология – принцип ролевой организации.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/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dirty="0"/>
              <a:t>Ролевая игра – интервью.</a:t>
            </a:r>
          </a:p>
        </p:txBody>
      </p:sp>
    </p:spTree>
    <p:extLst>
      <p:ext uri="{BB962C8B-B14F-4D97-AF65-F5344CB8AC3E}">
        <p14:creationId xmlns:p14="http://schemas.microsoft.com/office/powerpoint/2010/main" val="1571345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F64AE-6EAF-4BFD-B678-97592F86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712" y="753228"/>
            <a:ext cx="3137077" cy="1080938"/>
          </a:xfrm>
        </p:spPr>
        <p:txBody>
          <a:bodyPr>
            <a:normAutofit/>
          </a:bodyPr>
          <a:lstStyle/>
          <a:p>
            <a:r>
              <a:rPr lang="ru-RU" sz="4000" b="1" dirty="0"/>
              <a:t>Итог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752582-851F-42F6-87A5-173FD221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069" y="2825145"/>
            <a:ext cx="9613861" cy="35993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Вывод по теме «Глобальные проблемы человечества»;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Короткие высказывания с использованием предложенных речевых клише;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Ответы на затруднительные вопросы;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Выставление оценок с записью в дневник;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Благодарность за работу в классе, слова прощания.</a:t>
            </a:r>
          </a:p>
        </p:txBody>
      </p:sp>
    </p:spTree>
    <p:extLst>
      <p:ext uri="{BB962C8B-B14F-4D97-AF65-F5344CB8AC3E}">
        <p14:creationId xmlns:p14="http://schemas.microsoft.com/office/powerpoint/2010/main" val="264582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A755E-F362-4DF9-A1CC-8CE147475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задачи,3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27D022-9068-497F-917D-38510B289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407335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dirty="0"/>
              <a:t>Цели</a:t>
            </a:r>
          </a:p>
          <a:p>
            <a:pPr marL="0" indent="0" algn="ctr">
              <a:buNone/>
            </a:pPr>
            <a:endParaRPr lang="ru-RU" sz="28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1" dirty="0"/>
              <a:t> Обучающие:</a:t>
            </a:r>
          </a:p>
          <a:p>
            <a:pPr marL="0" indent="0">
              <a:buNone/>
            </a:pPr>
            <a:r>
              <a:rPr lang="ru-RU" sz="1900" dirty="0"/>
              <a:t>Научиться вести разговор о стихийных бедствиях и природных катаклизмах;</a:t>
            </a:r>
          </a:p>
          <a:p>
            <a:pPr marL="0" indent="0">
              <a:buNone/>
            </a:pPr>
            <a:r>
              <a:rPr lang="ru-RU" sz="1900" dirty="0"/>
              <a:t>Научиться брать и давать интервью.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1" dirty="0"/>
              <a:t> Развивающие:</a:t>
            </a:r>
          </a:p>
          <a:p>
            <a:pPr marL="0" indent="0">
              <a:buNone/>
            </a:pPr>
            <a:r>
              <a:rPr lang="ru-RU" sz="1900" dirty="0"/>
              <a:t>Развивать учебно-познавательную компетенцию;</a:t>
            </a:r>
          </a:p>
          <a:p>
            <a:pPr marL="0" indent="0">
              <a:buNone/>
            </a:pPr>
            <a:r>
              <a:rPr lang="ru-RU" sz="1900" dirty="0"/>
              <a:t>Развивать коммуникативные умения при работе в группе.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1" dirty="0"/>
              <a:t> Воспитательные:</a:t>
            </a:r>
          </a:p>
          <a:p>
            <a:pPr marL="0" indent="0">
              <a:buNone/>
            </a:pPr>
            <a:r>
              <a:rPr lang="ru-RU" sz="1900" dirty="0"/>
              <a:t>Воспитывать экологическую культуру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D1E42C-EE99-4A0B-BED5-B3747352779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600" b="1" dirty="0"/>
              <a:t>Задачи</a:t>
            </a:r>
          </a:p>
          <a:p>
            <a:pPr marL="0" indent="0" algn="ctr">
              <a:buNone/>
            </a:pPr>
            <a:endParaRPr lang="ru-RU" sz="2600" b="1" dirty="0"/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 Развитие навыков распознания и использования в речи форм глагола в страдательном залоге;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 Развитие умений диалогической речи (диалог-расспрос: ролевая игра-интервью)</a:t>
            </a:r>
          </a:p>
        </p:txBody>
      </p:sp>
    </p:spTree>
    <p:extLst>
      <p:ext uri="{BB962C8B-B14F-4D97-AF65-F5344CB8AC3E}">
        <p14:creationId xmlns:p14="http://schemas.microsoft.com/office/powerpoint/2010/main" val="1129007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4C11AC-E703-4630-A2FB-8CC4F3585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753" y="762655"/>
            <a:ext cx="2619060" cy="1080938"/>
          </a:xfrm>
        </p:spPr>
        <p:txBody>
          <a:bodyPr/>
          <a:lstStyle/>
          <a:p>
            <a:r>
              <a:rPr lang="ru-RU" dirty="0"/>
              <a:t>Ход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C9C3E0-79FD-4E37-9519-08AAC20B3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469823"/>
            <a:ext cx="9613861" cy="3466366"/>
          </a:xfrm>
        </p:spPr>
        <p:txBody>
          <a:bodyPr>
            <a:normAutofit lnSpcReduction="10000"/>
          </a:bodyPr>
          <a:lstStyle/>
          <a:p>
            <a:r>
              <a:rPr lang="ru-RU" sz="2800" b="1" dirty="0"/>
              <a:t>Начало урока: </a:t>
            </a:r>
            <a:r>
              <a:rPr lang="ru-RU" dirty="0"/>
              <a:t>приветствие, изложение задач данного урока, введение в тему;</a:t>
            </a:r>
          </a:p>
          <a:p>
            <a:r>
              <a:rPr lang="ru-RU" sz="2800" b="1" dirty="0"/>
              <a:t>Проверка домашнего задания: </a:t>
            </a:r>
            <a:r>
              <a:rPr lang="ru-RU" dirty="0"/>
              <a:t>короткие изложения об окружающей среде в вашем регионе с использованием лексики о природных проблемах; </a:t>
            </a:r>
          </a:p>
          <a:p>
            <a:r>
              <a:rPr lang="ru-RU" dirty="0"/>
              <a:t>Ознакомительное и  поисковое чтение с выбором необходимой информации;</a:t>
            </a:r>
          </a:p>
          <a:p>
            <a:r>
              <a:rPr lang="ru-RU" dirty="0"/>
              <a:t>Работа в группах со сменой ролей;</a:t>
            </a:r>
          </a:p>
          <a:p>
            <a:r>
              <a:rPr lang="ru-RU" dirty="0"/>
              <a:t>Диалог-расспрос.</a:t>
            </a:r>
          </a:p>
        </p:txBody>
      </p:sp>
    </p:spTree>
    <p:extLst>
      <p:ext uri="{BB962C8B-B14F-4D97-AF65-F5344CB8AC3E}">
        <p14:creationId xmlns:p14="http://schemas.microsoft.com/office/powerpoint/2010/main" val="87799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BD9FA1-F53C-4FB5-82E1-44409A492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/>
              <a:t>Изучающее чтение текста</a:t>
            </a:r>
            <a:br>
              <a:rPr lang="ru-RU" dirty="0"/>
            </a:br>
            <a:r>
              <a:rPr lang="ru-RU" sz="2700" dirty="0"/>
              <a:t>(Дети объясняют слова и фразы, которые помогут им описать стихийные бедствия)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B8761-CA1F-45A2-81A1-B8B5F6E1D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620652"/>
            <a:ext cx="9613861" cy="33155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Cracked</a:t>
            </a:r>
            <a:r>
              <a:rPr lang="ru-RU" dirty="0"/>
              <a:t>: </a:t>
            </a:r>
            <a:r>
              <a:rPr lang="en-US" dirty="0"/>
              <a:t>damaged (</a:t>
            </a:r>
            <a:r>
              <a:rPr lang="ru-RU" dirty="0"/>
              <a:t>поврежденный)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Collapsed</a:t>
            </a:r>
            <a:r>
              <a:rPr lang="ru-RU" dirty="0"/>
              <a:t>: </a:t>
            </a:r>
            <a:r>
              <a:rPr lang="en-US" dirty="0"/>
              <a:t>fallen down</a:t>
            </a:r>
            <a:r>
              <a:rPr lang="ru-RU" dirty="0"/>
              <a:t> (разрушенный)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Survivors</a:t>
            </a:r>
            <a:r>
              <a:rPr lang="ru-RU" dirty="0"/>
              <a:t>: </a:t>
            </a:r>
            <a:r>
              <a:rPr lang="en-US" dirty="0"/>
              <a:t>people who have survived (</a:t>
            </a:r>
            <a:r>
              <a:rPr lang="ru-RU" dirty="0"/>
              <a:t>оставшиеся в живых)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Buried</a:t>
            </a:r>
            <a:r>
              <a:rPr lang="en-US" dirty="0"/>
              <a:t> (</a:t>
            </a:r>
            <a:r>
              <a:rPr lang="ru-RU" dirty="0"/>
              <a:t>погребена)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Pulled</a:t>
            </a:r>
            <a:r>
              <a:rPr lang="en-US" dirty="0"/>
              <a:t> me out </a:t>
            </a:r>
            <a:r>
              <a:rPr lang="ru-RU" dirty="0"/>
              <a:t>(вытащил меня)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We were rescued</a:t>
            </a:r>
            <a:r>
              <a:rPr lang="ru-RU" dirty="0"/>
              <a:t>: </a:t>
            </a:r>
            <a:r>
              <a:rPr lang="en-US" dirty="0"/>
              <a:t>we were saved (</a:t>
            </a:r>
            <a:r>
              <a:rPr lang="ru-RU" dirty="0"/>
              <a:t>мы были спасены</a:t>
            </a:r>
            <a:r>
              <a:rPr lang="en-US" dirty="0"/>
              <a:t>)</a:t>
            </a:r>
            <a:endParaRPr lang="ru-RU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Horrific</a:t>
            </a:r>
            <a:r>
              <a:rPr lang="ru-RU" dirty="0"/>
              <a:t>:</a:t>
            </a:r>
            <a:r>
              <a:rPr lang="en-US" dirty="0"/>
              <a:t> very bad (</a:t>
            </a:r>
            <a:r>
              <a:rPr lang="ru-RU" dirty="0"/>
              <a:t>ужасающие)</a:t>
            </a:r>
          </a:p>
        </p:txBody>
      </p:sp>
    </p:spTree>
    <p:extLst>
      <p:ext uri="{BB962C8B-B14F-4D97-AF65-F5344CB8AC3E}">
        <p14:creationId xmlns:p14="http://schemas.microsoft.com/office/powerpoint/2010/main" val="104449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8B334-6499-4D58-93C2-3122916CD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1399" y="734374"/>
            <a:ext cx="2441542" cy="1080938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Tornadoes</a:t>
            </a:r>
            <a:endParaRPr lang="ru-RU" sz="4000" b="1" dirty="0"/>
          </a:p>
        </p:txBody>
      </p:sp>
      <p:pic>
        <p:nvPicPr>
          <p:cNvPr id="1028" name="Picture 4" descr="Ураган, торнадо PNG клипарт изображения (картинки) с альфа каналом и  прозрачным фоном. Скачать бесплатно.">
            <a:extLst>
              <a:ext uri="{FF2B5EF4-FFF2-40B4-BE49-F238E27FC236}">
                <a16:creationId xmlns:a16="http://schemas.microsoft.com/office/drawing/2014/main" id="{DCE91112-C697-42EF-B700-5C470522A0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70" y="2148207"/>
            <a:ext cx="2032000" cy="181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3D6D2C-EE3B-4D4C-909E-36A092441B05}"/>
              </a:ext>
            </a:extLst>
          </p:cNvPr>
          <p:cNvSpPr txBox="1"/>
          <p:nvPr/>
        </p:nvSpPr>
        <p:spPr>
          <a:xfrm>
            <a:off x="2164990" y="4138366"/>
            <a:ext cx="70743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Clr>
                <a:schemeClr val="bg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400" dirty="0"/>
              <a:t>Иллюстрация торнадо;</a:t>
            </a:r>
          </a:p>
          <a:p>
            <a:pPr marL="285750" indent="-285750" algn="ctr">
              <a:buClr>
                <a:schemeClr val="bg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400" dirty="0"/>
              <a:t>Мини-диалог:</a:t>
            </a:r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ru-RU" sz="2400" dirty="0"/>
              <a:t> - </a:t>
            </a:r>
            <a:r>
              <a:rPr lang="en-US" sz="2400" dirty="0"/>
              <a:t>Can you predict what tornadoes might do</a:t>
            </a:r>
            <a:r>
              <a:rPr lang="ru-RU" sz="2400" dirty="0"/>
              <a:t>?</a:t>
            </a:r>
            <a:endParaRPr lang="en-US" sz="2400" dirty="0"/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ru-RU" sz="2400" dirty="0"/>
              <a:t>- </a:t>
            </a:r>
            <a:r>
              <a:rPr lang="en-US" sz="2400" dirty="0"/>
              <a:t>Nobody can predict. Where do tornadoes occur</a:t>
            </a:r>
            <a:r>
              <a:rPr lang="ru-RU" sz="2400" dirty="0"/>
              <a:t>?</a:t>
            </a:r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ru-RU" sz="2400" dirty="0"/>
              <a:t>- </a:t>
            </a:r>
            <a:r>
              <a:rPr lang="en-US" sz="2400" dirty="0"/>
              <a:t>Tornadoes occur mostly in USA. Is it terrible</a:t>
            </a:r>
            <a:r>
              <a:rPr lang="ru-RU" sz="2400" dirty="0"/>
              <a:t>?</a:t>
            </a:r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ru-RU" sz="2400" dirty="0"/>
              <a:t>- </a:t>
            </a:r>
            <a:r>
              <a:rPr lang="en-US" sz="2400" dirty="0"/>
              <a:t>It blows down everything on this way.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30058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5B2225-626F-4E7E-BA29-33B85237E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Earthquake</a:t>
            </a:r>
            <a:endParaRPr lang="ru-RU" b="1" dirty="0"/>
          </a:p>
        </p:txBody>
      </p:sp>
      <p:pic>
        <p:nvPicPr>
          <p:cNvPr id="2058" name="Picture 10" descr="Землетрясение – Бесплатные иконки: природа">
            <a:extLst>
              <a:ext uri="{FF2B5EF4-FFF2-40B4-BE49-F238E27FC236}">
                <a16:creationId xmlns:a16="http://schemas.microsoft.com/office/drawing/2014/main" id="{F7662646-BA52-450C-9B2B-02674003A6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427" y="2001145"/>
            <a:ext cx="1620293" cy="162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029EE8-2B91-4060-97C9-6EBE92D67C50}"/>
              </a:ext>
            </a:extLst>
          </p:cNvPr>
          <p:cNvSpPr txBox="1"/>
          <p:nvPr/>
        </p:nvSpPr>
        <p:spPr>
          <a:xfrm>
            <a:off x="2303640" y="3621438"/>
            <a:ext cx="671606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Clr>
                <a:schemeClr val="bg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400" dirty="0"/>
              <a:t>Иллюстрация землетрясения;</a:t>
            </a:r>
          </a:p>
          <a:p>
            <a:pPr marL="285750" indent="-285750" algn="ctr">
              <a:buClr>
                <a:schemeClr val="bg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400" dirty="0"/>
              <a:t> Мини-диалог:</a:t>
            </a:r>
            <a:endParaRPr lang="en-US" sz="2400" dirty="0"/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en-US" sz="2400" dirty="0"/>
              <a:t>- How does it begin</a:t>
            </a:r>
            <a:r>
              <a:rPr lang="ru-RU" sz="2400" dirty="0"/>
              <a:t>?</a:t>
            </a:r>
            <a:endParaRPr lang="en-US" sz="2400" dirty="0"/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en-US" sz="2400" dirty="0"/>
              <a:t>- The noise comes from the ground.</a:t>
            </a:r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en-US" sz="2400" dirty="0"/>
              <a:t>- What happened with the earth</a:t>
            </a:r>
            <a:r>
              <a:rPr lang="ru-RU" sz="2400" dirty="0"/>
              <a:t>?</a:t>
            </a:r>
            <a:endParaRPr lang="en-US" sz="2400" dirty="0"/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en-US" sz="2400" dirty="0"/>
              <a:t>- The earth moves up and down like the sea.</a:t>
            </a:r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en-US" sz="2400" dirty="0"/>
              <a:t>- Where was the worst earthquake</a:t>
            </a:r>
            <a:r>
              <a:rPr lang="ru-RU" sz="2400" dirty="0"/>
              <a:t>?</a:t>
            </a:r>
          </a:p>
          <a:p>
            <a:pPr algn="ctr">
              <a:buClr>
                <a:schemeClr val="bg1">
                  <a:lumMod val="75000"/>
                  <a:lumOff val="25000"/>
                </a:schemeClr>
              </a:buClr>
            </a:pPr>
            <a:r>
              <a:rPr lang="en-US" sz="2400" dirty="0"/>
              <a:t> - In China/ it killed about one million people/</a:t>
            </a:r>
            <a:endParaRPr lang="ru-RU" sz="2400" dirty="0"/>
          </a:p>
          <a:p>
            <a:pPr marL="342900" indent="-342900" algn="ctr">
              <a:buClr>
                <a:schemeClr val="bg1">
                  <a:lumMod val="75000"/>
                  <a:lumOff val="25000"/>
                </a:schemeClr>
              </a:buClr>
              <a:buFontTx/>
              <a:buChar char="-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555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CDE96-3A67-4B2D-BF02-784259023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/>
              <a:t>Ролевая игра-интервью.</a:t>
            </a:r>
            <a:br>
              <a:rPr lang="ru-RU" dirty="0"/>
            </a:br>
            <a:r>
              <a:rPr lang="ru-RU" sz="2700" dirty="0"/>
              <a:t>(Дети работают в группах, распределяя роли журналиста и героев текста)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702274-693E-4E31-B6B0-EC23D376F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752" y="2505456"/>
            <a:ext cx="9613861" cy="3599316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/>
              <a:t>А:</a:t>
            </a:r>
            <a:r>
              <a:rPr lang="ru-RU" dirty="0"/>
              <a:t> </a:t>
            </a:r>
            <a:r>
              <a:rPr lang="en-US" dirty="0"/>
              <a:t>Where did tsunami happen</a:t>
            </a:r>
            <a:r>
              <a:rPr lang="ru-RU" dirty="0"/>
              <a:t>?</a:t>
            </a:r>
            <a:br>
              <a:rPr lang="ru-RU" dirty="0"/>
            </a:br>
            <a:r>
              <a:rPr lang="ru-RU" sz="2800" b="1" i="1" dirty="0"/>
              <a:t>В:</a:t>
            </a:r>
            <a:r>
              <a:rPr lang="en-US" b="1" i="1" dirty="0"/>
              <a:t> </a:t>
            </a:r>
            <a:r>
              <a:rPr lang="en-US" dirty="0"/>
              <a:t>In southern Asia.</a:t>
            </a:r>
            <a:br>
              <a:rPr lang="ru-RU" dirty="0"/>
            </a:br>
            <a:r>
              <a:rPr lang="ru-RU" sz="2800" b="1" i="1" dirty="0"/>
              <a:t>А:</a:t>
            </a:r>
            <a:r>
              <a:rPr lang="en-US" b="1" i="1" dirty="0"/>
              <a:t> </a:t>
            </a:r>
            <a:r>
              <a:rPr lang="en-US" dirty="0"/>
              <a:t>How many people were killed</a:t>
            </a:r>
            <a:r>
              <a:rPr lang="ru-RU" dirty="0"/>
              <a:t>?</a:t>
            </a:r>
            <a:br>
              <a:rPr lang="ru-RU" b="1" i="1" dirty="0"/>
            </a:br>
            <a:r>
              <a:rPr lang="ru-RU" sz="2800" b="1" i="1" dirty="0"/>
              <a:t>В:</a:t>
            </a:r>
            <a:r>
              <a:rPr lang="ru-RU" sz="2800" dirty="0"/>
              <a:t> </a:t>
            </a:r>
            <a:r>
              <a:rPr lang="en-US" dirty="0"/>
              <a:t>Over 10000 people.</a:t>
            </a:r>
            <a:br>
              <a:rPr lang="ru-RU" b="1" i="1" dirty="0"/>
            </a:br>
            <a:r>
              <a:rPr lang="ru-RU" sz="2800" b="1" i="1" dirty="0"/>
              <a:t>А:</a:t>
            </a:r>
            <a:r>
              <a:rPr lang="en-US" sz="2800" dirty="0"/>
              <a:t> </a:t>
            </a:r>
            <a:r>
              <a:rPr lang="en-US" dirty="0"/>
              <a:t>Why did it happen</a:t>
            </a:r>
            <a:r>
              <a:rPr lang="ru-RU" dirty="0"/>
              <a:t>?</a:t>
            </a:r>
            <a:br>
              <a:rPr lang="ru-RU" b="1" i="1" dirty="0"/>
            </a:br>
            <a:r>
              <a:rPr lang="ru-RU" sz="2800" b="1" i="1" dirty="0"/>
              <a:t>В:</a:t>
            </a:r>
            <a:r>
              <a:rPr lang="ru-RU" b="1" i="1" dirty="0"/>
              <a:t> </a:t>
            </a:r>
            <a:r>
              <a:rPr lang="en-US" dirty="0"/>
              <a:t>An 8.9 magnitude earthquake occurred under the Indian Ocean. </a:t>
            </a:r>
            <a:br>
              <a:rPr lang="ru-RU" b="1" i="1" dirty="0"/>
            </a:br>
            <a:r>
              <a:rPr lang="ru-RU" sz="2800" b="1" i="1" dirty="0"/>
              <a:t>А:</a:t>
            </a:r>
            <a:r>
              <a:rPr lang="en-US" b="1" i="1" dirty="0"/>
              <a:t> </a:t>
            </a:r>
            <a:r>
              <a:rPr lang="en-US" dirty="0"/>
              <a:t>What time did the earthquake happen</a:t>
            </a:r>
            <a:r>
              <a:rPr lang="ru-RU" dirty="0"/>
              <a:t>?</a:t>
            </a:r>
            <a:br>
              <a:rPr lang="ru-RU" b="1" i="1" dirty="0"/>
            </a:br>
            <a:r>
              <a:rPr lang="ru-RU" sz="2800" b="1" i="1" dirty="0"/>
              <a:t>В:</a:t>
            </a:r>
            <a:r>
              <a:rPr lang="en-US" b="1" i="1" dirty="0"/>
              <a:t> </a:t>
            </a:r>
            <a:r>
              <a:rPr lang="en-US" dirty="0"/>
              <a:t>At 07.59 local time.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581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04940-0B02-4AE7-868E-DB09E7431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/>
              <a:t>Ролевая игра-интервью на основе прочитанного.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73144F-668C-4D64-B07C-2A66F6189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069" y="2148337"/>
            <a:ext cx="9613861" cy="35993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dirty="0"/>
              <a:t>Journalist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What were you doing when tsunami struck</a:t>
            </a:r>
            <a:r>
              <a:rPr lang="ru-RU" sz="2000" dirty="0"/>
              <a:t>?</a:t>
            </a:r>
          </a:p>
          <a:p>
            <a:pPr marL="0" indent="0">
              <a:buNone/>
            </a:pPr>
            <a:r>
              <a:rPr lang="en-US" sz="2000" b="1" i="1" dirty="0"/>
              <a:t>Survivor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I was lying on beach.</a:t>
            </a:r>
          </a:p>
          <a:p>
            <a:pPr marL="0" indent="0">
              <a:buNone/>
            </a:pPr>
            <a:r>
              <a:rPr lang="en-US" sz="2000" b="1" i="1" dirty="0"/>
              <a:t>J</a:t>
            </a:r>
            <a:r>
              <a:rPr lang="ru-RU" sz="2000" b="1" i="1" dirty="0"/>
              <a:t>: </a:t>
            </a:r>
            <a:r>
              <a:rPr lang="en-US" sz="2000" dirty="0"/>
              <a:t>What were your first thoughts when you saw the huge wave approaching</a:t>
            </a:r>
            <a:r>
              <a:rPr lang="ru-RU" sz="2000" dirty="0"/>
              <a:t>?</a:t>
            </a:r>
          </a:p>
          <a:p>
            <a:pPr marL="0" indent="0">
              <a:buNone/>
            </a:pPr>
            <a:r>
              <a:rPr lang="en-US" sz="2000" b="1" i="1" dirty="0"/>
              <a:t>S</a:t>
            </a:r>
            <a:r>
              <a:rPr lang="ru-RU" sz="2000" b="1" i="1" dirty="0"/>
              <a:t>: </a:t>
            </a:r>
            <a:r>
              <a:rPr lang="en-US" sz="2000" dirty="0"/>
              <a:t>At first I did not think it was anything unusual. But when I saw it coming nearer and then I started to panic.</a:t>
            </a:r>
          </a:p>
          <a:p>
            <a:pPr marL="0" indent="0">
              <a:buNone/>
            </a:pPr>
            <a:r>
              <a:rPr lang="en-US" sz="2000" b="1" i="1" dirty="0"/>
              <a:t>J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What did you do then</a:t>
            </a:r>
            <a:r>
              <a:rPr lang="ru-RU" sz="2000" dirty="0"/>
              <a:t>?</a:t>
            </a:r>
          </a:p>
          <a:p>
            <a:pPr marL="0" indent="0">
              <a:buNone/>
            </a:pPr>
            <a:r>
              <a:rPr lang="en-US" sz="2000" b="1" i="1" dirty="0"/>
              <a:t>S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I grabbed on to a palm tree. I had no time to go anywhere else.</a:t>
            </a:r>
          </a:p>
          <a:p>
            <a:pPr marL="0" indent="0">
              <a:buNone/>
            </a:pPr>
            <a:r>
              <a:rPr lang="en-US" sz="2000" b="1" i="1" dirty="0"/>
              <a:t>J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And what happen</a:t>
            </a:r>
            <a:r>
              <a:rPr lang="ru-RU" sz="2000" dirty="0"/>
              <a:t>?</a:t>
            </a:r>
          </a:p>
          <a:p>
            <a:pPr marL="0" indent="0">
              <a:buNone/>
            </a:pPr>
            <a:r>
              <a:rPr lang="en-US" sz="2000" b="1" i="1" dirty="0"/>
              <a:t>S</a:t>
            </a:r>
            <a:r>
              <a:rPr lang="ru-RU" sz="2000" b="1" i="1" dirty="0"/>
              <a:t>: </a:t>
            </a:r>
            <a:r>
              <a:rPr lang="en-US" sz="2000" dirty="0"/>
              <a:t>Luckily? I was swept towards a ruined building and I managed to find somewhere to hide until someone came to rescue me.</a:t>
            </a:r>
          </a:p>
          <a:p>
            <a:pPr marL="0" indent="0">
              <a:buNone/>
            </a:pPr>
            <a:r>
              <a:rPr lang="en-US" sz="2000" b="1" i="1" dirty="0"/>
              <a:t>J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Were you injured</a:t>
            </a:r>
            <a:r>
              <a:rPr lang="ru-RU" sz="2000" dirty="0"/>
              <a:t>?</a:t>
            </a:r>
          </a:p>
          <a:p>
            <a:pPr marL="0" indent="0">
              <a:buNone/>
            </a:pPr>
            <a:r>
              <a:rPr lang="en-US" sz="2000" b="1" i="1" dirty="0"/>
              <a:t>S</a:t>
            </a:r>
            <a:r>
              <a:rPr lang="ru-RU" sz="2000" b="1" i="1" dirty="0"/>
              <a:t>:</a:t>
            </a:r>
            <a:r>
              <a:rPr lang="en-US" sz="2000" b="1" i="1" dirty="0"/>
              <a:t> </a:t>
            </a:r>
            <a:r>
              <a:rPr lang="en-US" sz="2000" dirty="0"/>
              <a:t>Yes. I had a few broken bones? But nothing too serious. I was really lucky.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91214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6C0E2-79D4-4A27-84E2-6FC76206F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Tsunami disaster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E66A7A-5170-467F-B08B-847C83CD4E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Дети читают четыре небольших отрывка из репортажей людей, переживших цунами и определяют:</a:t>
            </a:r>
          </a:p>
          <a:p>
            <a:pPr marL="0" indent="0" algn="ctr">
              <a:buNone/>
            </a:pPr>
            <a:endParaRPr lang="ru-RU" dirty="0"/>
          </a:p>
          <a:p>
            <a:r>
              <a:rPr lang="en-US" i="1" dirty="0"/>
              <a:t>Which person was…</a:t>
            </a:r>
          </a:p>
          <a:p>
            <a:r>
              <a:rPr lang="en-US" i="1" dirty="0"/>
              <a:t>A remember of a rescue team</a:t>
            </a:r>
            <a:r>
              <a:rPr lang="ru-RU" i="1" dirty="0"/>
              <a:t>?</a:t>
            </a:r>
            <a:endParaRPr lang="en-US" i="1" dirty="0"/>
          </a:p>
          <a:p>
            <a:r>
              <a:rPr lang="en-US" i="1" dirty="0"/>
              <a:t>A journalist</a:t>
            </a:r>
            <a:r>
              <a:rPr lang="ru-RU" i="1" dirty="0"/>
              <a:t>?</a:t>
            </a:r>
          </a:p>
          <a:p>
            <a:r>
              <a:rPr lang="en-US" i="1" dirty="0"/>
              <a:t>A holiday maker</a:t>
            </a:r>
            <a:r>
              <a:rPr lang="ru-RU" i="1" dirty="0"/>
              <a:t>?</a:t>
            </a:r>
          </a:p>
          <a:p>
            <a:r>
              <a:rPr lang="en-US" i="1" dirty="0"/>
              <a:t>A doctor</a:t>
            </a:r>
            <a:r>
              <a:rPr lang="ru-RU" i="1" dirty="0"/>
              <a:t>?</a:t>
            </a:r>
          </a:p>
          <a:p>
            <a:pPr marL="0" indent="0" algn="ctr">
              <a:buNone/>
            </a:pPr>
            <a:r>
              <a:rPr lang="ru-RU" dirty="0"/>
              <a:t>Затем слушают диски и проверяют свои ответы.</a:t>
            </a:r>
          </a:p>
        </p:txBody>
      </p:sp>
    </p:spTree>
    <p:extLst>
      <p:ext uri="{BB962C8B-B14F-4D97-AF65-F5344CB8AC3E}">
        <p14:creationId xmlns:p14="http://schemas.microsoft.com/office/powerpoint/2010/main" val="183691591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95</TotalTime>
  <Words>674</Words>
  <Application>Microsoft Office PowerPoint</Application>
  <PresentationFormat>Широкоэкранный</PresentationFormat>
  <Paragraphs>82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</vt:lpstr>
      <vt:lpstr>Берлин</vt:lpstr>
      <vt:lpstr>    Урок по теме:    «Global issues»    (Глобальные проблемы человечества)</vt:lpstr>
      <vt:lpstr>Цели и задачи,3</vt:lpstr>
      <vt:lpstr>Ход урока:</vt:lpstr>
      <vt:lpstr>Изучающее чтение текста (Дети объясняют слова и фразы, которые помогут им описать стихийные бедствия)</vt:lpstr>
      <vt:lpstr>Tornadoes</vt:lpstr>
      <vt:lpstr>Earthquake</vt:lpstr>
      <vt:lpstr>Ролевая игра-интервью. (Дети работают в группах, распределяя роли журналиста и героев текста)</vt:lpstr>
      <vt:lpstr>Ролевая игра-интервью на основе прочитанного.</vt:lpstr>
      <vt:lpstr>Tsunami disaster</vt:lpstr>
      <vt:lpstr>Итог урока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Урок по теме:    «Global issues»    (Глобальные проблемы человечества)</dc:title>
  <dc:creator>DIZASTERRR HZRD</dc:creator>
  <cp:lastModifiedBy>DIZASTERRR HZRD</cp:lastModifiedBy>
  <cp:revision>4</cp:revision>
  <dcterms:created xsi:type="dcterms:W3CDTF">2021-10-26T22:31:20Z</dcterms:created>
  <dcterms:modified xsi:type="dcterms:W3CDTF">2021-10-27T00:09:51Z</dcterms:modified>
</cp:coreProperties>
</file>