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2" r:id="rId2"/>
    <p:sldId id="258" r:id="rId3"/>
    <p:sldId id="259" r:id="rId4"/>
    <p:sldId id="256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2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429513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149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15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62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487928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696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637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6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2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9984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037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1589E51-4626-47A6-A8D8-B8B1C087105A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F4E0F61-47B8-4D0A-AE02-9243BB015A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28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4CC20C4-A649-4F52-A4B1-4425E847D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5576" y="101600"/>
            <a:ext cx="9601200" cy="6624320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N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3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Al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3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HClO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4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KAlO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NO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BaO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</a:t>
            </a:r>
            <a:r>
              <a:rPr kumimoji="0" lang="pt-BR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3</a:t>
            </a:r>
            <a:r>
              <a:rPr kumimoji="0" lang="pt-BR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pl-PL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CO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pl-PL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SO</a:t>
            </a:r>
            <a:r>
              <a:rPr kumimoji="0" lang="pl-PL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ZnO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CrO</a:t>
            </a:r>
            <a:r>
              <a: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3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NaOH, NH</a:t>
            </a:r>
            <a:r>
              <a:rPr kumimoji="0" lang="en-US" sz="32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3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N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O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3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, 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Al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O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3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, 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NO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, 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BaO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, 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F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e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O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3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, </a:t>
            </a:r>
            <a:r>
              <a:rPr lang="pl-PL" sz="3200" kern="0" dirty="0">
                <a:solidFill>
                  <a:srgbClr val="003366"/>
                </a:solidFill>
                <a:latin typeface="Times New Roman"/>
              </a:rPr>
              <a:t>CO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, </a:t>
            </a:r>
            <a:r>
              <a:rPr lang="pl-PL" sz="3200" kern="0" dirty="0">
                <a:solidFill>
                  <a:srgbClr val="003366"/>
                </a:solidFill>
                <a:latin typeface="Times New Roman"/>
              </a:rPr>
              <a:t>SO</a:t>
            </a:r>
            <a:r>
              <a:rPr lang="pl-PL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, </a:t>
            </a:r>
            <a:r>
              <a:rPr lang="en-US" sz="3200" kern="0" dirty="0" err="1">
                <a:solidFill>
                  <a:srgbClr val="003366"/>
                </a:solidFill>
                <a:latin typeface="Times New Roman"/>
              </a:rPr>
              <a:t>ZnO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, CrO</a:t>
            </a:r>
            <a:r>
              <a:rPr lang="en-US" sz="3200" kern="0" baseline="-25000" dirty="0">
                <a:solidFill>
                  <a:srgbClr val="003366"/>
                </a:solidFill>
                <a:latin typeface="Times New Roman"/>
              </a:rPr>
              <a:t>3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, </a:t>
            </a:r>
            <a:endParaRPr lang="en-US" sz="3200" kern="0" baseline="-25000" dirty="0">
              <a:solidFill>
                <a:srgbClr val="003366"/>
              </a:solidFill>
              <a:latin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pt-BR" sz="3200" kern="0">
                <a:solidFill>
                  <a:srgbClr val="003366"/>
                </a:solidFill>
                <a:latin typeface="Times New Roman"/>
              </a:rPr>
              <a:t>N</a:t>
            </a:r>
            <a:r>
              <a:rPr lang="pt-BR" sz="3200" kern="0" baseline="-25000">
                <a:solidFill>
                  <a:srgbClr val="003366"/>
                </a:solidFill>
                <a:latin typeface="Times New Roman"/>
              </a:rPr>
              <a:t>2</a:t>
            </a:r>
            <a:r>
              <a:rPr lang="pt-BR" sz="3200" kern="0">
                <a:solidFill>
                  <a:srgbClr val="003366"/>
                </a:solidFill>
                <a:latin typeface="Times New Roman"/>
              </a:rPr>
              <a:t>O</a:t>
            </a:r>
            <a:r>
              <a:rPr lang="pt-BR" sz="3200" kern="0" baseline="-25000">
                <a:solidFill>
                  <a:srgbClr val="003366"/>
                </a:solidFill>
                <a:latin typeface="Times New Roman"/>
              </a:rPr>
              <a:t>3</a:t>
            </a:r>
            <a:r>
              <a:rPr lang="ru-RU" sz="3200" kern="0">
                <a:solidFill>
                  <a:srgbClr val="003366"/>
                </a:solidFill>
                <a:latin typeface="Times New Roman"/>
              </a:rPr>
              <a:t> 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оксид азота 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(III) </a:t>
            </a:r>
            <a:endParaRPr lang="ru-RU" sz="3200" kern="0" baseline="-25000" dirty="0">
              <a:solidFill>
                <a:srgbClr val="003366"/>
              </a:solidFill>
              <a:latin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Al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O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3 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оксид алюминия </a:t>
            </a:r>
            <a:endParaRPr lang="ru-RU" sz="3200" kern="0" baseline="-25000" dirty="0">
              <a:solidFill>
                <a:srgbClr val="003366"/>
              </a:solidFill>
              <a:latin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NO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ru-RU" sz="3200" kern="0" baseline="-2500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оксид азота (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IV) </a:t>
            </a:r>
            <a:endParaRPr lang="ru-RU" sz="3200" kern="0" dirty="0">
              <a:solidFill>
                <a:srgbClr val="003366"/>
              </a:solidFill>
              <a:latin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BaO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 оксид бария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F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e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O</a:t>
            </a:r>
            <a:r>
              <a:rPr lang="pt-BR" sz="3200" kern="0" baseline="-25000" dirty="0">
                <a:solidFill>
                  <a:srgbClr val="003366"/>
                </a:solidFill>
                <a:latin typeface="Times New Roman"/>
              </a:rPr>
              <a:t>3</a:t>
            </a:r>
            <a:r>
              <a:rPr lang="ru-RU" sz="3200" kern="0" baseline="-2500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оксид железа 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(III) </a:t>
            </a:r>
            <a:endParaRPr lang="ru-RU" sz="3200" kern="0" dirty="0">
              <a:solidFill>
                <a:srgbClr val="003366"/>
              </a:solidFill>
              <a:latin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pt-BR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pl-PL" sz="3200" kern="0" dirty="0">
                <a:solidFill>
                  <a:srgbClr val="003366"/>
                </a:solidFill>
                <a:latin typeface="Times New Roman"/>
              </a:rPr>
              <a:t>CO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оксид углерода (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II) </a:t>
            </a:r>
            <a:endParaRPr lang="ru-RU" sz="3200" kern="0" dirty="0">
              <a:solidFill>
                <a:srgbClr val="003366"/>
              </a:solidFill>
              <a:latin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pl-PL" sz="3200" kern="0" dirty="0">
                <a:solidFill>
                  <a:srgbClr val="003366"/>
                </a:solidFill>
                <a:latin typeface="Times New Roman"/>
              </a:rPr>
              <a:t>SO</a:t>
            </a:r>
            <a:r>
              <a:rPr lang="pl-PL" sz="3200" kern="0" baseline="-25000" dirty="0">
                <a:solidFill>
                  <a:srgbClr val="003366"/>
                </a:solidFill>
                <a:latin typeface="Times New Roman"/>
              </a:rPr>
              <a:t>2</a:t>
            </a:r>
            <a:r>
              <a:rPr lang="en-US" sz="3200" kern="0" baseline="-2500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оксид серы (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IV) </a:t>
            </a:r>
            <a:endParaRPr lang="ru-RU" sz="3200" kern="0" baseline="-25000" dirty="0">
              <a:solidFill>
                <a:srgbClr val="003366"/>
              </a:solidFill>
              <a:latin typeface="Times New Roman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en-US" sz="3200" kern="0" dirty="0" err="1">
                <a:solidFill>
                  <a:srgbClr val="003366"/>
                </a:solidFill>
                <a:latin typeface="Times New Roman"/>
              </a:rPr>
              <a:t>ZnO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 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оксид цинка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None/>
              <a:defRPr/>
            </a:pP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 CrO</a:t>
            </a:r>
            <a:r>
              <a:rPr lang="en-US" sz="3200" kern="0" baseline="-25000" dirty="0">
                <a:solidFill>
                  <a:srgbClr val="003366"/>
                </a:solidFill>
                <a:latin typeface="Times New Roman"/>
              </a:rPr>
              <a:t>3</a:t>
            </a:r>
            <a:r>
              <a:rPr lang="ru-RU" sz="3200" kern="0" dirty="0">
                <a:solidFill>
                  <a:srgbClr val="003366"/>
                </a:solidFill>
                <a:latin typeface="Times New Roman"/>
              </a:rPr>
              <a:t> оксид хрома (</a:t>
            </a:r>
            <a:r>
              <a:rPr lang="en-US" sz="3200" kern="0" dirty="0">
                <a:solidFill>
                  <a:srgbClr val="003366"/>
                </a:solidFill>
                <a:latin typeface="Times New Roman"/>
              </a:rPr>
              <a:t>VI) </a:t>
            </a:r>
            <a:endParaRPr lang="en-US" sz="3200" kern="0" baseline="-25000" dirty="0">
              <a:solidFill>
                <a:srgbClr val="003366"/>
              </a:solidFill>
              <a:latin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88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D06630-251C-411E-B079-F577C8DC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Составьте формулы оснований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B102E4-6394-47B3-A554-EEB7BBCB7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Гидроксид калия </a:t>
            </a:r>
          </a:p>
          <a:p>
            <a:r>
              <a:rPr lang="ru-RU" sz="3600" dirty="0"/>
              <a:t>Гидроксид меди (</a:t>
            </a:r>
            <a:r>
              <a:rPr lang="en-US" sz="3600" dirty="0"/>
              <a:t>I) </a:t>
            </a:r>
            <a:endParaRPr lang="ru-RU" sz="3600" dirty="0"/>
          </a:p>
          <a:p>
            <a:r>
              <a:rPr lang="ru-RU" sz="3600" dirty="0"/>
              <a:t>Гидроксид бария </a:t>
            </a:r>
          </a:p>
          <a:p>
            <a:r>
              <a:rPr lang="ru-RU" sz="3600" dirty="0"/>
              <a:t>Гидроксид хрома (</a:t>
            </a:r>
            <a:r>
              <a:rPr lang="en-US" sz="3600" dirty="0"/>
              <a:t>III) </a:t>
            </a:r>
            <a:r>
              <a:rPr lang="ru-RU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3771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55F93A-E758-4A0C-B367-2EE5ED02D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Названия оснований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CBBE15-204A-49E0-B854-6C3EE1EBF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/>
              <a:t>Некоторые основания, кроме систематических названий имеют другие названия, например: </a:t>
            </a:r>
          </a:p>
          <a:p>
            <a:pPr marL="0" indent="0">
              <a:buNone/>
            </a:pPr>
            <a:r>
              <a:rPr lang="en-US" sz="3600" dirty="0"/>
              <a:t>NaOH – </a:t>
            </a:r>
            <a:r>
              <a:rPr lang="ru-RU" sz="3600" dirty="0"/>
              <a:t>гидроксид натрия, едкий натр, каустик  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KOH </a:t>
            </a:r>
            <a:r>
              <a:rPr lang="ru-RU" sz="3600" dirty="0"/>
              <a:t>– гидроксид калия, едкое кали 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Ca(OH)</a:t>
            </a:r>
            <a:r>
              <a:rPr lang="en-US" sz="3600" baseline="-25000" dirty="0"/>
              <a:t>2</a:t>
            </a:r>
            <a:r>
              <a:rPr lang="ru-RU" sz="3600" dirty="0"/>
              <a:t> – гидроксид кальция, гашеная известь </a:t>
            </a:r>
          </a:p>
        </p:txBody>
      </p:sp>
    </p:spTree>
    <p:extLst>
      <p:ext uri="{BB962C8B-B14F-4D97-AF65-F5344CB8AC3E}">
        <p14:creationId xmlns:p14="http://schemas.microsoft.com/office/powerpoint/2010/main" val="564345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5CE5D9-CA9E-4F27-8438-319EA44A5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Физические свойства оснований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45F075-0F3B-4F0C-A196-C5CB4BC15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Основания – это всегда твердые вещества</a:t>
            </a:r>
          </a:p>
          <a:p>
            <a:r>
              <a:rPr lang="ru-RU" sz="3600" dirty="0"/>
              <a:t>Растворимые основания – щелочи</a:t>
            </a:r>
          </a:p>
          <a:p>
            <a:r>
              <a:rPr lang="ru-RU" sz="3600" dirty="0"/>
              <a:t>Некоторые основания окрашены  </a:t>
            </a:r>
          </a:p>
        </p:txBody>
      </p:sp>
    </p:spTree>
    <p:extLst>
      <p:ext uri="{BB962C8B-B14F-4D97-AF65-F5344CB8AC3E}">
        <p14:creationId xmlns:p14="http://schemas.microsoft.com/office/powerpoint/2010/main" val="1713955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F3F2C6-EEEC-419A-BA2F-23226C06B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27"/>
          <a:stretch/>
        </p:blipFill>
        <p:spPr>
          <a:xfrm>
            <a:off x="1144555" y="-13372"/>
            <a:ext cx="10332098" cy="6871372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B6A8E86-24B1-4BB5-8138-82C05B0E19C3}"/>
              </a:ext>
            </a:extLst>
          </p:cNvPr>
          <p:cNvSpPr/>
          <p:nvPr/>
        </p:nvSpPr>
        <p:spPr>
          <a:xfrm>
            <a:off x="4404050" y="-13372"/>
            <a:ext cx="606489" cy="479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8C6CE0-16F9-46DC-9561-CBF92799A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81" y="-4665"/>
            <a:ext cx="326623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327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DE2F77-223D-400F-93B2-5380BE7E4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Изменение цвета индикаторов в щелочах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467C8E-5355-4659-8AD7-8463ECA65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Индикаторы – вещества, которые изменяют свой цвет в растворах щелочей и кислот </a:t>
            </a:r>
          </a:p>
          <a:p>
            <a:r>
              <a:rPr lang="ru-RU" sz="3600" dirty="0"/>
              <a:t>Лакмус (фиолетовый) в щелочах  </a:t>
            </a:r>
          </a:p>
          <a:p>
            <a:r>
              <a:rPr lang="ru-RU" sz="3600" dirty="0"/>
              <a:t>Фенолфталеин (бесцветный) в щелочах </a:t>
            </a:r>
          </a:p>
          <a:p>
            <a:r>
              <a:rPr lang="ru-RU" sz="3600" dirty="0"/>
              <a:t>Метилоранж (оранжевый) в щелочах </a:t>
            </a:r>
          </a:p>
        </p:txBody>
      </p:sp>
    </p:spTree>
    <p:extLst>
      <p:ext uri="{BB962C8B-B14F-4D97-AF65-F5344CB8AC3E}">
        <p14:creationId xmlns:p14="http://schemas.microsoft.com/office/powerpoint/2010/main" val="3347103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06DB7-6997-46EF-8655-BC3AD7AA8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урока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40B464-E720-4520-A149-39C81A598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Что узнали? </a:t>
            </a:r>
          </a:p>
          <a:p>
            <a:r>
              <a:rPr lang="ru-RU" sz="3600" dirty="0"/>
              <a:t>Что научились делать?</a:t>
            </a:r>
          </a:p>
          <a:p>
            <a:r>
              <a:rPr lang="ru-RU" sz="3600" dirty="0"/>
              <a:t>Что из того, что вы узнали на уроке, может вам пригодиться в жизни?  </a:t>
            </a:r>
          </a:p>
        </p:txBody>
      </p:sp>
    </p:spTree>
    <p:extLst>
      <p:ext uri="{BB962C8B-B14F-4D97-AF65-F5344CB8AC3E}">
        <p14:creationId xmlns:p14="http://schemas.microsoft.com/office/powerpoint/2010/main" val="5290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7823E-6371-45BE-8E69-EA0E2CDA8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2558D3-6C88-4A85-857C-3BAE98E55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39551"/>
            <a:ext cx="9601200" cy="49079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800" dirty="0"/>
              <a:t>Параграф 20 читать. </a:t>
            </a:r>
          </a:p>
          <a:p>
            <a:pPr marL="0" indent="0">
              <a:buNone/>
            </a:pPr>
            <a:r>
              <a:rPr lang="ru-RU" sz="4800" dirty="0"/>
              <a:t>Упражнение: Из перечня формул веществ выберите формулы оснований и дайте им названия: </a:t>
            </a:r>
            <a:r>
              <a:rPr lang="pt-BR" sz="4800" dirty="0"/>
              <a:t>Zn</a:t>
            </a:r>
            <a:r>
              <a:rPr lang="en-US" sz="4800" dirty="0"/>
              <a:t>(</a:t>
            </a:r>
            <a:r>
              <a:rPr lang="pt-BR" sz="4800" dirty="0"/>
              <a:t>OH)</a:t>
            </a:r>
            <a:r>
              <a:rPr lang="pt-BR" sz="4800" baseline="-25000" dirty="0"/>
              <a:t>2</a:t>
            </a:r>
            <a:r>
              <a:rPr lang="ru-RU" sz="4800" dirty="0"/>
              <a:t>, </a:t>
            </a:r>
            <a:r>
              <a:rPr lang="pt-BR" sz="4800" dirty="0"/>
              <a:t>Al</a:t>
            </a:r>
            <a:r>
              <a:rPr lang="pt-BR" sz="4800" baseline="-25000" dirty="0"/>
              <a:t>2</a:t>
            </a:r>
            <a:r>
              <a:rPr lang="pt-BR" sz="4800" dirty="0"/>
              <a:t>O</a:t>
            </a:r>
            <a:r>
              <a:rPr lang="pt-BR" sz="4800" baseline="-25000" dirty="0"/>
              <a:t>3</a:t>
            </a:r>
            <a:r>
              <a:rPr lang="ru-RU" sz="4800" dirty="0"/>
              <a:t>, </a:t>
            </a:r>
            <a:r>
              <a:rPr lang="pt-BR" sz="4800" dirty="0"/>
              <a:t>HClO</a:t>
            </a:r>
            <a:r>
              <a:rPr lang="pt-BR" sz="4800" baseline="-25000" dirty="0"/>
              <a:t>4</a:t>
            </a:r>
            <a:r>
              <a:rPr lang="ru-RU" sz="4800" dirty="0"/>
              <a:t>, </a:t>
            </a:r>
            <a:r>
              <a:rPr lang="pt-BR" sz="4800" dirty="0"/>
              <a:t>Fe(OH)</a:t>
            </a:r>
            <a:r>
              <a:rPr lang="pt-BR" sz="4800" baseline="-25000" dirty="0"/>
              <a:t>3</a:t>
            </a:r>
            <a:r>
              <a:rPr lang="ru-RU" sz="4800" dirty="0"/>
              <a:t>, </a:t>
            </a:r>
            <a:r>
              <a:rPr lang="pt-BR" sz="4800" dirty="0"/>
              <a:t>NO</a:t>
            </a:r>
            <a:r>
              <a:rPr lang="pt-BR" sz="4800" baseline="-25000" dirty="0"/>
              <a:t>2</a:t>
            </a:r>
            <a:r>
              <a:rPr lang="ru-RU" sz="4800" dirty="0"/>
              <a:t>, </a:t>
            </a:r>
            <a:r>
              <a:rPr lang="pt-BR" sz="4800" dirty="0"/>
              <a:t>Ba(OH)</a:t>
            </a:r>
            <a:r>
              <a:rPr lang="pt-BR" sz="4800" baseline="-25000" dirty="0"/>
              <a:t>2</a:t>
            </a:r>
            <a:r>
              <a:rPr lang="ru-RU" sz="4800" dirty="0"/>
              <a:t>, </a:t>
            </a:r>
            <a:r>
              <a:rPr lang="en-US" sz="4800" dirty="0"/>
              <a:t>F</a:t>
            </a:r>
            <a:r>
              <a:rPr lang="pt-BR" sz="4800" dirty="0"/>
              <a:t>e</a:t>
            </a:r>
            <a:r>
              <a:rPr lang="pt-BR" sz="4800" baseline="-25000" dirty="0"/>
              <a:t>2</a:t>
            </a:r>
            <a:r>
              <a:rPr lang="pt-BR" sz="4800" dirty="0"/>
              <a:t>O</a:t>
            </a:r>
            <a:r>
              <a:rPr lang="pt-BR" sz="4800" baseline="-25000" dirty="0"/>
              <a:t>3</a:t>
            </a:r>
            <a:r>
              <a:rPr lang="pt-BR" sz="4800" dirty="0"/>
              <a:t>, LiOH</a:t>
            </a:r>
            <a:r>
              <a:rPr lang="en-US" sz="4800" dirty="0"/>
              <a:t>, NaOH, H</a:t>
            </a:r>
            <a:r>
              <a:rPr lang="en-US" sz="4800" baseline="-25000" dirty="0"/>
              <a:t>3</a:t>
            </a:r>
            <a:r>
              <a:rPr lang="en-US" sz="4800" dirty="0"/>
              <a:t>PO</a:t>
            </a:r>
            <a:r>
              <a:rPr lang="en-US" sz="4800" baseline="-25000" dirty="0"/>
              <a:t>4</a:t>
            </a:r>
            <a:r>
              <a:rPr lang="en-US" sz="4800" dirty="0"/>
              <a:t>. </a:t>
            </a:r>
            <a:r>
              <a:rPr lang="ru-RU" sz="4800" dirty="0"/>
              <a:t>Какие основания будут изменять цвет фенолфталеина на малиновый? Какие нет? Почему?  </a:t>
            </a:r>
            <a:endParaRPr lang="en-US" sz="48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34382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5C02911-B4CA-4AC5-AE87-E985C2BD7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60143"/>
              </p:ext>
            </p:extLst>
          </p:nvPr>
        </p:nvGraphicFramePr>
        <p:xfrm>
          <a:off x="1219200" y="465666"/>
          <a:ext cx="10353043" cy="6209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307">
                  <a:extLst>
                    <a:ext uri="{9D8B030D-6E8A-4147-A177-3AD203B41FA5}">
                      <a16:colId xmlns:a16="http://schemas.microsoft.com/office/drawing/2014/main" val="999911347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3183034164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3791637061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2394713731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725782517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1968606586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261959277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1482289733"/>
                    </a:ext>
                  </a:extLst>
                </a:gridCol>
                <a:gridCol w="1160467">
                  <a:extLst>
                    <a:ext uri="{9D8B030D-6E8A-4147-A177-3AD203B41FA5}">
                      <a16:colId xmlns:a16="http://schemas.microsoft.com/office/drawing/2014/main" val="950531799"/>
                    </a:ext>
                  </a:extLst>
                </a:gridCol>
              </a:tblGrid>
              <a:tr h="564496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48426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611738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6623379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2.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4.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7065921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9.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865491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3.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5.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6.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7.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8.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804701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374443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4081809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0930354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8589986"/>
                  </a:ext>
                </a:extLst>
              </a:tr>
              <a:tr h="56449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4445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444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9D7F86A-F8B5-4785-9786-E9178CBFA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375920"/>
            <a:ext cx="9601200" cy="6380480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800" dirty="0"/>
              <a:t>Этот химический элемент входит в состав крови </a:t>
            </a:r>
          </a:p>
          <a:p>
            <a:pPr marL="457200" indent="-457200">
              <a:buAutoNum type="arabicPeriod"/>
            </a:pPr>
            <a:r>
              <a:rPr lang="ru-RU" sz="2800" dirty="0"/>
              <a:t>Это сложное вещество из двух элементов, один из которых кислород в степени окисления -2.</a:t>
            </a:r>
          </a:p>
          <a:p>
            <a:pPr marL="457200" indent="-457200">
              <a:buAutoNum type="arabicPeriod"/>
            </a:pPr>
            <a:r>
              <a:rPr lang="ru-RU" sz="2800" dirty="0"/>
              <a:t>У этого элемента 11 протонов и 11 электронов</a:t>
            </a:r>
          </a:p>
          <a:p>
            <a:pPr marL="457200" indent="-457200">
              <a:buAutoNum type="arabicPeriod"/>
            </a:pPr>
            <a:r>
              <a:rPr lang="ru-RU" sz="2800" dirty="0"/>
              <a:t>Оно есть в составе консервной банки </a:t>
            </a:r>
          </a:p>
          <a:p>
            <a:pPr marL="457200" indent="-457200">
              <a:buAutoNum type="arabicPeriod"/>
            </a:pPr>
            <a:r>
              <a:rPr lang="ru-RU" sz="2800" dirty="0"/>
              <a:t>Это самый распространенный на Земле жидкий оксид  </a:t>
            </a:r>
          </a:p>
          <a:p>
            <a:pPr marL="457200" indent="-457200">
              <a:buAutoNum type="arabicPeriod"/>
            </a:pPr>
            <a:r>
              <a:rPr lang="ru-RU" sz="2800" dirty="0"/>
              <a:t>Это летучее водородное соединение, раствор которого называется нашатырный спирт </a:t>
            </a:r>
          </a:p>
          <a:p>
            <a:pPr marL="457200" indent="-457200">
              <a:buAutoNum type="arabicPeriod"/>
            </a:pPr>
            <a:r>
              <a:rPr lang="ru-RU" sz="2800" dirty="0"/>
              <a:t>Это рекламный газ </a:t>
            </a:r>
          </a:p>
          <a:p>
            <a:pPr marL="457200" indent="-457200">
              <a:buAutoNum type="arabicPeriod"/>
            </a:pPr>
            <a:r>
              <a:rPr lang="ru-RU" sz="2800" dirty="0"/>
              <a:t>Это заряженная частица, которая может быть положительной и отрицательной</a:t>
            </a:r>
          </a:p>
          <a:p>
            <a:pPr marL="457200" indent="-457200">
              <a:buAutoNum type="arabicPeriod"/>
            </a:pPr>
            <a:r>
              <a:rPr lang="ru-RU" sz="2800" dirty="0"/>
              <a:t>Он блестящий, пластичный и электропроводный </a:t>
            </a:r>
          </a:p>
          <a:p>
            <a:pPr marL="457200" indent="-457200">
              <a:buAutoNum type="arabicPeriod"/>
            </a:pPr>
            <a:endParaRPr lang="ru-RU" sz="2800" dirty="0"/>
          </a:p>
          <a:p>
            <a:pPr marL="457200" indent="-457200">
              <a:buAutoNum type="arabicPeriod"/>
            </a:pPr>
            <a:endParaRPr lang="ru-RU" sz="2800" dirty="0"/>
          </a:p>
          <a:p>
            <a:pPr marL="457200" indent="-457200">
              <a:buAutoNum type="arabicPeriod"/>
            </a:pPr>
            <a:endParaRPr lang="ru-RU" sz="2800" dirty="0"/>
          </a:p>
          <a:p>
            <a:pPr marL="457200" indent="-457200">
              <a:buAutoNum type="arabicPeriod"/>
            </a:pPr>
            <a:endParaRPr lang="ru-RU" sz="2800" dirty="0"/>
          </a:p>
          <a:p>
            <a:pPr marL="457200" indent="-457200">
              <a:buAutoNum type="arabicPeriod"/>
            </a:pPr>
            <a:endParaRPr lang="ru-RU" sz="2800" dirty="0"/>
          </a:p>
          <a:p>
            <a:pPr marL="457200" indent="-457200">
              <a:buAutoNum type="arabicPeriod"/>
            </a:pPr>
            <a:endParaRPr lang="ru-RU" sz="2800" dirty="0"/>
          </a:p>
          <a:p>
            <a:pPr marL="457200" indent="-457200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9785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C7EBA-8755-460E-984C-F1E659D43A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Основания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4D5FF8-E913-42E3-8D12-A438A543AD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Урок химии в 8 классе</a:t>
            </a:r>
          </a:p>
        </p:txBody>
      </p:sp>
    </p:spTree>
    <p:extLst>
      <p:ext uri="{BB962C8B-B14F-4D97-AF65-F5344CB8AC3E}">
        <p14:creationId xmlns:p14="http://schemas.microsoft.com/office/powerpoint/2010/main" val="342332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BE32E8-76A0-4BE2-B2F2-8DE3CE0FA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урока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E2F03C-07FA-4CE1-B369-684419926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880" y="1717040"/>
            <a:ext cx="9601200" cy="3581400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Узнать, что такое основания </a:t>
            </a:r>
          </a:p>
          <a:p>
            <a:r>
              <a:rPr lang="ru-RU" sz="3600" dirty="0"/>
              <a:t>Как дают названия основаниям </a:t>
            </a:r>
          </a:p>
          <a:p>
            <a:r>
              <a:rPr lang="ru-RU" sz="3600" dirty="0"/>
              <a:t>Как составить формулу основания </a:t>
            </a:r>
          </a:p>
          <a:p>
            <a:r>
              <a:rPr lang="ru-RU" sz="3600" dirty="0"/>
              <a:t>В каком агрегатном состоянии находятся основания </a:t>
            </a:r>
          </a:p>
          <a:p>
            <a:r>
              <a:rPr lang="ru-RU" sz="3600" dirty="0"/>
              <a:t>Провести опыт с основанием </a:t>
            </a:r>
          </a:p>
        </p:txBody>
      </p:sp>
    </p:spTree>
    <p:extLst>
      <p:ext uri="{BB962C8B-B14F-4D97-AF65-F5344CB8AC3E}">
        <p14:creationId xmlns:p14="http://schemas.microsoft.com/office/powerpoint/2010/main" val="3258478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3BB4B-A30A-42B9-AE12-B6C72B73C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основания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003AA99-1B25-403E-A3C0-FA561E8969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600" dirty="0"/>
                  <a:t>Основания – это ионные вещества, которые состоят из положительного иона металла и отрицательных гидроксид-ионов </a:t>
                </a:r>
              </a:p>
              <a:p>
                <a:r>
                  <a:rPr lang="ru-RU" sz="3600" dirty="0"/>
                  <a:t>Гидроксид-ион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𝑂𝐻</m:t>
                        </m:r>
                      </m:e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3600" dirty="0"/>
              </a:p>
              <a:p>
                <a:r>
                  <a:rPr lang="ru-RU" sz="3600" dirty="0"/>
                  <a:t>Валентность гидроксид-иона равна </a:t>
                </a:r>
                <a:r>
                  <a:rPr lang="en-US" sz="3600" dirty="0"/>
                  <a:t>I 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003AA99-1B25-403E-A3C0-FA561E896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78" t="-3571" r="-7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250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DFE506-521B-4472-B31E-D582B3035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дают </a:t>
            </a:r>
            <a:r>
              <a:rPr lang="ru-RU"/>
              <a:t>названия основаниям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E1FCD2-8251-4844-A90C-35672938F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LiOH</a:t>
            </a:r>
            <a:r>
              <a:rPr lang="en-US" sz="3600" dirty="0"/>
              <a:t> – </a:t>
            </a:r>
            <a:r>
              <a:rPr lang="ru-RU" sz="3600" dirty="0"/>
              <a:t>гидроксид натрия</a:t>
            </a:r>
            <a:endParaRPr lang="en-US" sz="3600" dirty="0"/>
          </a:p>
          <a:p>
            <a:r>
              <a:rPr lang="en-US" sz="3600" dirty="0"/>
              <a:t>Cu(OH)</a:t>
            </a:r>
            <a:r>
              <a:rPr lang="en-US" sz="3600" baseline="-25000" dirty="0"/>
              <a:t>2</a:t>
            </a:r>
            <a:r>
              <a:rPr lang="en-US" sz="3600" dirty="0"/>
              <a:t> – </a:t>
            </a:r>
            <a:r>
              <a:rPr lang="ru-RU" sz="3600" dirty="0"/>
              <a:t>гидроксид меди (</a:t>
            </a:r>
            <a:r>
              <a:rPr lang="en-US" sz="3600" dirty="0"/>
              <a:t>II)</a:t>
            </a:r>
          </a:p>
          <a:p>
            <a:r>
              <a:rPr lang="ru-RU" sz="3600" dirty="0"/>
              <a:t>Дайте названия основаниям: </a:t>
            </a:r>
          </a:p>
          <a:p>
            <a:pPr marL="0" indent="0">
              <a:buNone/>
            </a:pPr>
            <a:r>
              <a:rPr lang="en-US" sz="3600" dirty="0"/>
              <a:t>Mg(OH)</a:t>
            </a:r>
            <a:r>
              <a:rPr lang="en-US" sz="3600" baseline="-25000" dirty="0"/>
              <a:t>2</a:t>
            </a:r>
            <a:r>
              <a:rPr lang="en-US" sz="3600" dirty="0"/>
              <a:t>, </a:t>
            </a:r>
            <a:r>
              <a:rPr lang="en-US" sz="3600" dirty="0" err="1"/>
              <a:t>AgOH</a:t>
            </a:r>
            <a:r>
              <a:rPr lang="en-US" sz="3600" dirty="0"/>
              <a:t>, Fe(OH)</a:t>
            </a:r>
            <a:r>
              <a:rPr lang="en-US" sz="3600" baseline="-25000" dirty="0"/>
              <a:t>2</a:t>
            </a:r>
            <a:r>
              <a:rPr lang="en-US" sz="3600" dirty="0"/>
              <a:t>, Al(OH)</a:t>
            </a:r>
            <a:r>
              <a:rPr lang="en-US" sz="3600" baseline="-25000" dirty="0"/>
              <a:t>3</a:t>
            </a:r>
            <a:r>
              <a:rPr lang="en-US" sz="3600" dirty="0"/>
              <a:t>  </a:t>
            </a:r>
            <a:r>
              <a:rPr lang="ru-RU" sz="3600" dirty="0"/>
              <a:t>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8443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6D5883-5315-4BB0-8591-6C014A217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Названия оснований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D5F052-877D-4789-8EB6-3886CF5B9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Mg(OH)</a:t>
            </a:r>
            <a:r>
              <a:rPr kumimoji="0" lang="en-US" sz="3600" b="0" i="0" u="none" strike="noStrike" kern="1200" cap="none" spc="0" normalizeH="0" baseline="-25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2</a:t>
            </a:r>
            <a:r>
              <a:rPr kumimoji="0" lang="ru-RU" sz="3600" b="0" i="0" u="none" strike="noStrike" kern="1200" cap="none" spc="0" normalizeH="0" baseline="-25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kumimoji="0" lang="ru-RU" sz="3600" b="0" i="0" u="none" strike="noStrike" kern="1200" cap="none" spc="0" normalizeH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– гидроксид магния </a:t>
            </a:r>
            <a:endParaRPr kumimoji="0" lang="ru-RU" sz="3600" b="0" i="0" u="none" strike="noStrike" kern="1200" cap="none" spc="0" normalizeH="0" baseline="-2500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AgOH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kumimoji="0" lang="ru-RU" sz="3600" b="0" i="0" u="none" strike="noStrike" kern="1200" cap="none" spc="0" normalizeH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– гидроксид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kumimoji="0" lang="ru-RU" sz="3600" b="0" i="0" u="none" strike="noStrike" kern="1200" cap="none" spc="0" normalizeH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серебра (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I) 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Fe(OH)</a:t>
            </a:r>
            <a:r>
              <a:rPr kumimoji="0" lang="en-US" sz="3600" b="0" i="0" u="none" strike="noStrike" kern="1200" cap="none" spc="0" normalizeH="0" baseline="-25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2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– гидроксид железа (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II)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Al(OH)</a:t>
            </a:r>
            <a:r>
              <a:rPr kumimoji="0" lang="en-US" sz="3600" b="0" i="0" u="none" strike="noStrike" kern="1200" cap="none" spc="0" normalizeH="0" baseline="-2500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3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– гидроксид </a:t>
            </a:r>
            <a:r>
              <a:rPr lang="ru-RU" sz="3600" dirty="0">
                <a:solidFill>
                  <a:srgbClr val="191B0E"/>
                </a:solidFill>
                <a:latin typeface="Franklin Gothic Book" panose="020B0503020102020204"/>
              </a:rPr>
              <a:t>алюминия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851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95601-C32B-4EB5-8727-E1A0A078B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Составьте формулы оснований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C79033-6595-48FE-BB1E-81563E3D3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Гидроксид натрия</a:t>
            </a:r>
          </a:p>
          <a:p>
            <a:endParaRPr lang="ru-RU" sz="3600" dirty="0"/>
          </a:p>
          <a:p>
            <a:r>
              <a:rPr lang="ru-RU" sz="3600" dirty="0"/>
              <a:t>Гидроксид кальция </a:t>
            </a:r>
          </a:p>
          <a:p>
            <a:endParaRPr lang="ru-RU" sz="3600" dirty="0"/>
          </a:p>
          <a:p>
            <a:r>
              <a:rPr lang="ru-RU" sz="3600" dirty="0"/>
              <a:t>Гидроксид марганца (</a:t>
            </a:r>
            <a:r>
              <a:rPr lang="en-US" sz="3600" dirty="0"/>
              <a:t>II) </a:t>
            </a:r>
            <a:r>
              <a:rPr lang="ru-RU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3259776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83</TotalTime>
  <Words>540</Words>
  <Application>Microsoft Office PowerPoint</Application>
  <PresentationFormat>Широкоэкранный</PresentationFormat>
  <Paragraphs>88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Cambria Math</vt:lpstr>
      <vt:lpstr>Franklin Gothic Book</vt:lpstr>
      <vt:lpstr>Times New Roman</vt:lpstr>
      <vt:lpstr>Wingdings</vt:lpstr>
      <vt:lpstr>Уголки</vt:lpstr>
      <vt:lpstr>Презентация PowerPoint</vt:lpstr>
      <vt:lpstr>Презентация PowerPoint</vt:lpstr>
      <vt:lpstr>Презентация PowerPoint</vt:lpstr>
      <vt:lpstr>Основания </vt:lpstr>
      <vt:lpstr>Цель урока </vt:lpstr>
      <vt:lpstr>Что такое основания </vt:lpstr>
      <vt:lpstr>Как дают названия основаниям</vt:lpstr>
      <vt:lpstr>Названия оснований </vt:lpstr>
      <vt:lpstr>Составьте формулы оснований</vt:lpstr>
      <vt:lpstr>Составьте формулы оснований </vt:lpstr>
      <vt:lpstr>Названия оснований </vt:lpstr>
      <vt:lpstr>Физические свойства оснований </vt:lpstr>
      <vt:lpstr>Презентация PowerPoint</vt:lpstr>
      <vt:lpstr>Изменение цвета индикаторов в щелочах </vt:lpstr>
      <vt:lpstr>Итоги урока </vt:lpstr>
      <vt:lpstr>Домашнее задание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Мангатаева</dc:creator>
  <cp:lastModifiedBy>Елена Мангатаева</cp:lastModifiedBy>
  <cp:revision>13</cp:revision>
  <dcterms:created xsi:type="dcterms:W3CDTF">2020-11-29T02:30:18Z</dcterms:created>
  <dcterms:modified xsi:type="dcterms:W3CDTF">2020-11-30T22:28:10Z</dcterms:modified>
</cp:coreProperties>
</file>