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4" r:id="rId2"/>
    <p:sldId id="295" r:id="rId3"/>
    <p:sldId id="313" r:id="rId4"/>
    <p:sldId id="323" r:id="rId5"/>
    <p:sldId id="257" r:id="rId6"/>
    <p:sldId id="312" r:id="rId7"/>
    <p:sldId id="316" r:id="rId8"/>
    <p:sldId id="317" r:id="rId9"/>
    <p:sldId id="318" r:id="rId10"/>
    <p:sldId id="328" r:id="rId11"/>
    <p:sldId id="327" r:id="rId12"/>
    <p:sldId id="326" r:id="rId13"/>
    <p:sldId id="325" r:id="rId14"/>
    <p:sldId id="324" r:id="rId15"/>
    <p:sldId id="319" r:id="rId16"/>
    <p:sldId id="320" r:id="rId17"/>
    <p:sldId id="258" r:id="rId18"/>
    <p:sldId id="329" r:id="rId19"/>
    <p:sldId id="259" r:id="rId20"/>
    <p:sldId id="260" r:id="rId21"/>
    <p:sldId id="261" r:id="rId22"/>
    <p:sldId id="262" r:id="rId23"/>
    <p:sldId id="263" r:id="rId24"/>
    <p:sldId id="264" r:id="rId25"/>
    <p:sldId id="301" r:id="rId26"/>
    <p:sldId id="302" r:id="rId27"/>
    <p:sldId id="330" r:id="rId28"/>
    <p:sldId id="333" r:id="rId29"/>
    <p:sldId id="331" r:id="rId30"/>
    <p:sldId id="332" r:id="rId31"/>
    <p:sldId id="304" r:id="rId32"/>
    <p:sldId id="303" r:id="rId33"/>
    <p:sldId id="309" r:id="rId34"/>
    <p:sldId id="305" r:id="rId35"/>
    <p:sldId id="306" r:id="rId36"/>
    <p:sldId id="307" r:id="rId37"/>
    <p:sldId id="308" r:id="rId38"/>
    <p:sldId id="266" r:id="rId39"/>
    <p:sldId id="292" r:id="rId40"/>
    <p:sldId id="334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5" autoAdjust="0"/>
  </p:normalViewPr>
  <p:slideViewPr>
    <p:cSldViewPr>
      <p:cViewPr>
        <p:scale>
          <a:sx n="114" d="100"/>
          <a:sy n="114" d="100"/>
        </p:scale>
        <p:origin x="-142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396C60B2-AE74-4CEB-9F19-65C043DAA57B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A07C43A-AB12-4DFB-8DD7-E3A37338F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336269"/>
      </p:ext>
    </p:extLst>
  </p:cSld>
  <p:clrMapOvr>
    <a:masterClrMapping/>
  </p:clrMapOvr>
  <p:transition spd="slow"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6CBEF-ACD9-4EA7-8ADF-1B283D6AE605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B66D5-06E5-4CD7-A7B8-92894BE14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48862"/>
      </p:ext>
    </p:extLst>
  </p:cSld>
  <p:clrMapOvr>
    <a:masterClrMapping/>
  </p:clrMapOvr>
  <p:transition spd="slow"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F40DC-EA53-43FA-944D-3D89CD976EE5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D3BC2-6D3D-4ECD-A399-9E45B26C4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227155"/>
      </p:ext>
    </p:extLst>
  </p:cSld>
  <p:clrMapOvr>
    <a:masterClrMapping/>
  </p:clrMapOvr>
  <p:transition spd="slow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FB37-27D5-4368-BD36-00D934EA6979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F18A2-E707-46AD-BF7D-FFB80CA10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11475"/>
      </p:ext>
    </p:extLst>
  </p:cSld>
  <p:clrMapOvr>
    <a:masterClrMapping/>
  </p:clrMapOvr>
  <p:transition spd="slow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9037A-B7A3-4E8B-A717-4DD6C376D98B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16C56-CB11-4AD8-B38E-AC6E0A2C4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849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22E1D-3180-443A-8F9C-0725914A5066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91ECF-C73C-4BAF-96E7-B6F974665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56967"/>
      </p:ext>
    </p:extLst>
  </p:cSld>
  <p:clrMapOvr>
    <a:masterClrMapping/>
  </p:clrMapOvr>
  <p:transition spd="slow"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8F487-FB6F-4D30-BCB0-EE1D47A42F10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79CE17A-9026-4693-8D0D-A1B9A2886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13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6A50D-8E81-458D-AF7C-FF5C33F84EDF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0A70D-B9E5-4C57-A7AE-16A4C3D26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221362"/>
      </p:ext>
    </p:extLst>
  </p:cSld>
  <p:clrMapOvr>
    <a:masterClrMapping/>
  </p:clrMapOvr>
  <p:transition spd="slow"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86894-791B-4080-8A31-A9E98F725D9F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583D7-E5E1-4B42-AC97-43235814A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968747"/>
      </p:ext>
    </p:extLst>
  </p:cSld>
  <p:clrMapOvr>
    <a:masterClrMapping/>
  </p:clrMapOvr>
  <p:transition spd="slow"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695830C-D3EF-45F6-8539-1218BA93D52C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4C1A0A0-590A-423B-93AA-6F0E80787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24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8B72A9F-6402-4A3A-8ACA-6C777D4B2AFA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4628BDC7-8936-4997-BD07-083D49A7C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832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5008E"/>
            </a:gs>
            <a:gs pos="60001">
              <a:srgbClr val="F200BF"/>
            </a:gs>
            <a:gs pos="100000">
              <a:srgbClr val="FF10E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B2B89F8-FCA5-4627-A119-F6E76AA9A00B}" type="datetimeFigureOut">
              <a:rPr lang="ru-RU"/>
              <a:pPr>
                <a:defRPr/>
              </a:pPr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9798993-508B-4D54-BCB3-05A4A88A5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35" r:id="rId4"/>
    <p:sldLayoutId id="2147483843" r:id="rId5"/>
    <p:sldLayoutId id="2147483836" r:id="rId6"/>
    <p:sldLayoutId id="2147483837" r:id="rId7"/>
    <p:sldLayoutId id="2147483844" r:id="rId8"/>
    <p:sldLayoutId id="2147483845" r:id="rId9"/>
    <p:sldLayoutId id="2147483838" r:id="rId10"/>
    <p:sldLayoutId id="2147483839" r:id="rId11"/>
  </p:sldLayoutIdLst>
  <p:transition spd="slow" advClick="0" advTm="6000"/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D96C8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CD91A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1000108"/>
            <a:ext cx="8286808" cy="4400550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«Духовно - нравственное воспитание дошкольников через         ознакомление с основами русской православной культуры»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ФОТО С ЛАСТОЧКОЙbmp.bmp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429000"/>
            <a:ext cx="3857652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143372" y="4005064"/>
            <a:ext cx="4286279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008000"/>
                  </a:solidFill>
                </a:ln>
                <a:solidFill>
                  <a:srgbClr val="0070C0"/>
                </a:solidFill>
                <a:latin typeface="+mn-lt"/>
              </a:rPr>
              <a:t>Григорьева Татьяна Алексеевна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008000"/>
                  </a:solidFill>
                </a:ln>
                <a:solidFill>
                  <a:srgbClr val="0070C0"/>
                </a:solidFill>
                <a:latin typeface="+mn-lt"/>
              </a:rPr>
              <a:t>воспитатель высшей квалификационной категории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008000"/>
                </a:solidFill>
              </a:ln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85728"/>
            <a:ext cx="7929618" cy="646331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92D050"/>
                  </a:solidFill>
                </a:ln>
                <a:latin typeface="+mn-lt"/>
              </a:rPr>
              <a:t>Муниципальное дошкольное образовательное учреждение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92D050"/>
                  </a:solidFill>
                </a:ln>
                <a:latin typeface="+mn-lt"/>
              </a:rPr>
              <a:t>детский сад общеразвивающего вида №28 «Ласточка»</a:t>
            </a:r>
          </a:p>
        </p:txBody>
      </p:sp>
      <p:sp>
        <p:nvSpPr>
          <p:cNvPr id="8198" name="Прямоугольник 1"/>
          <p:cNvSpPr>
            <a:spLocks noChangeArrowheads="1"/>
          </p:cNvSpPr>
          <p:nvPr/>
        </p:nvSpPr>
        <p:spPr bwMode="auto">
          <a:xfrm>
            <a:off x="5076825" y="5805488"/>
            <a:ext cx="140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27.01.2017 г.</a:t>
            </a:r>
            <a:endParaRPr lang="ru-RU" altLang="ru-RU" sz="1800" b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Объект 3" descr="D:\ДЕТСКИЙ САД\Кружок православия\фото занятий\DSC0690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404813"/>
            <a:ext cx="7488237" cy="5616575"/>
          </a:xfrm>
        </p:spPr>
      </p:pic>
      <p:sp>
        <p:nvSpPr>
          <p:cNvPr id="2" name="TextBox 1"/>
          <p:cNvSpPr txBox="1"/>
          <p:nvPr/>
        </p:nvSpPr>
        <p:spPr>
          <a:xfrm>
            <a:off x="684213" y="6092825"/>
            <a:ext cx="80359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Рассматривание открыток по теме «Храмы и монастыри России»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Объект 3" descr="D:\ДЕТСКИЙ САД\Кружок православия\фото занятий\DSC069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549275"/>
            <a:ext cx="7129463" cy="5327650"/>
          </a:xfrm>
        </p:spPr>
      </p:pic>
      <p:sp>
        <p:nvSpPr>
          <p:cNvPr id="2" name="TextBox 1"/>
          <p:cNvSpPr txBox="1"/>
          <p:nvPr/>
        </p:nvSpPr>
        <p:spPr>
          <a:xfrm>
            <a:off x="1403350" y="6021388"/>
            <a:ext cx="65182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Рассматривание открыток по теме «Мир вокруг нас»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Объект 3" descr="D:\ДЕТСКИЙ САД\Кружок православия\фото занятий\DSC0691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476250"/>
            <a:ext cx="7200900" cy="5616575"/>
          </a:xfrm>
        </p:spPr>
      </p:pic>
      <p:sp>
        <p:nvSpPr>
          <p:cNvPr id="2" name="TextBox 1"/>
          <p:cNvSpPr txBox="1"/>
          <p:nvPr/>
        </p:nvSpPr>
        <p:spPr>
          <a:xfrm>
            <a:off x="1547813" y="6229350"/>
            <a:ext cx="591978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Изготовление Ангела к празднику «Рождество»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Объект 3" descr="D:\ДЕТСКИЙ САД\Кружок православия\фото занятий\DSC0691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620713"/>
            <a:ext cx="7488237" cy="5688012"/>
          </a:xfrm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Объект 3" descr="D:\ДЕТСКИЙ САД\Кружок православия\фото занятий\DSC0692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549275"/>
            <a:ext cx="7416800" cy="5688013"/>
          </a:xfrm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Объект 3" descr="D:\ДЕТСКИЙ САД\Кружок православия\фото занятий\DSC0692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692150"/>
            <a:ext cx="7200900" cy="5257800"/>
          </a:xfrm>
        </p:spPr>
      </p:pic>
      <p:sp>
        <p:nvSpPr>
          <p:cNvPr id="2" name="TextBox 1"/>
          <p:cNvSpPr txBox="1"/>
          <p:nvPr/>
        </p:nvSpPr>
        <p:spPr>
          <a:xfrm>
            <a:off x="1939925" y="6043613"/>
            <a:ext cx="51673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Знакомство с православным календарем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Объект 3" descr="D:\ДЕТСКИЙ САД\Кружок православия\фото занятий\P115000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692150"/>
            <a:ext cx="7343775" cy="5257800"/>
          </a:xfrm>
        </p:spPr>
      </p:pic>
      <p:sp>
        <p:nvSpPr>
          <p:cNvPr id="2" name="TextBox 1"/>
          <p:cNvSpPr txBox="1"/>
          <p:nvPr/>
        </p:nvSpPr>
        <p:spPr>
          <a:xfrm>
            <a:off x="1547813" y="6053138"/>
            <a:ext cx="588168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Коллективная работа «Рождественская ёлочка»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258888" y="5876925"/>
            <a:ext cx="6553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/>
              <a:t>Храм преп. Серафима Саровского с. Акатьево</a:t>
            </a:r>
          </a:p>
        </p:txBody>
      </p:sp>
      <p:pic>
        <p:nvPicPr>
          <p:cNvPr id="24579" name="Рисунок 3" descr="F:\Храм\DSC06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20713"/>
            <a:ext cx="69850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F:\Храм\DSC07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692150"/>
            <a:ext cx="7072313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92500" y="5876925"/>
            <a:ext cx="198596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Царские врата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808038" y="5786438"/>
            <a:ext cx="7385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Настоятель храма о. Александр рассказывает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об убранстве храма</a:t>
            </a:r>
          </a:p>
        </p:txBody>
      </p:sp>
      <p:pic>
        <p:nvPicPr>
          <p:cNvPr id="26627" name="Рисунок 4" descr="F:\Храм\DSC07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5" y="622300"/>
            <a:ext cx="7129463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17" y="188640"/>
            <a:ext cx="9144000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>
                  <a:solidFill>
                    <a:schemeClr val="tx1"/>
                  </a:solidFill>
                </a:ln>
                <a:blipFill>
                  <a:blip r:embed="rId2"/>
                  <a:tile tx="0" ty="0" sx="100000" sy="100000" flip="none" algn="tl"/>
                </a:blipFill>
                <a:latin typeface="Monotype Corsiva" pitchFamily="66" charset="0"/>
              </a:rPr>
              <a:t>«Нет никакого высшего искусства, как искусство воспитания.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>
                  <a:solidFill>
                    <a:schemeClr val="tx1"/>
                  </a:solidFill>
                </a:ln>
                <a:blipFill>
                  <a:blip r:embed="rId2"/>
                  <a:tile tx="0" ty="0" sx="100000" sy="100000" flip="none" algn="tl"/>
                </a:blipFill>
                <a:latin typeface="Monotype Corsiva" pitchFamily="66" charset="0"/>
              </a:rPr>
              <a:t>Живописец и ваятель творят только безжизненную фигуру,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>
                  <a:solidFill>
                    <a:schemeClr val="tx1"/>
                  </a:solidFill>
                </a:ln>
                <a:blipFill>
                  <a:blip r:embed="rId2"/>
                  <a:tile tx="0" ty="0" sx="100000" sy="100000" flip="none" algn="tl"/>
                </a:blipFill>
                <a:latin typeface="Monotype Corsiva" pitchFamily="66" charset="0"/>
              </a:rPr>
              <a:t>а мудрый воспитатель создает живой образ, смотря на который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>
                  <a:solidFill>
                    <a:schemeClr val="tx1"/>
                  </a:solidFill>
                </a:ln>
                <a:blipFill>
                  <a:blip r:embed="rId2"/>
                  <a:tile tx="0" ty="0" sx="100000" sy="100000" flip="none" algn="tl"/>
                </a:blipFill>
                <a:latin typeface="Monotype Corsiva" pitchFamily="66" charset="0"/>
              </a:rPr>
              <a:t>радуется Бог и люди»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                              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(святой Иоанн Златоуст)</a:t>
            </a:r>
          </a:p>
        </p:txBody>
      </p:sp>
      <p:pic>
        <p:nvPicPr>
          <p:cNvPr id="9219" name="Рисунок 3" descr="D:\ДЕТСКИЙ САД\Фото 2016-2017 ч.г\DSC071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138" y="1989138"/>
            <a:ext cx="6489700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639763" y="5805488"/>
            <a:ext cx="7786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Матушка Алла рассказывает  о храмовой иконе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св. преп. Серафима Саровского</a:t>
            </a:r>
          </a:p>
        </p:txBody>
      </p:sp>
      <p:pic>
        <p:nvPicPr>
          <p:cNvPr id="27651" name="Рисунок 3" descr="F:\Храм\DSC07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476250"/>
            <a:ext cx="691356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1547813" y="5922963"/>
            <a:ext cx="5605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800" b="1" dirty="0" smtClean="0">
                <a:latin typeface="+mj-lt"/>
              </a:rPr>
              <a:t>Батюшка о. Александр благословляет детей</a:t>
            </a:r>
          </a:p>
        </p:txBody>
      </p:sp>
      <p:pic>
        <p:nvPicPr>
          <p:cNvPr id="28675" name="Рисунок 3" descr="F:\Храм\DSC07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620713"/>
            <a:ext cx="7056438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1023938" y="5749925"/>
            <a:ext cx="7129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Церковная лавка</a:t>
            </a:r>
          </a:p>
        </p:txBody>
      </p:sp>
      <p:pic>
        <p:nvPicPr>
          <p:cNvPr id="29699" name="Рисунок 3" descr="F:\Храм\DSC07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549275"/>
            <a:ext cx="6916737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5867400" y="2917825"/>
            <a:ext cx="28209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Звонят колокола на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колокольней звоннице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храма</a:t>
            </a:r>
          </a:p>
        </p:txBody>
      </p:sp>
      <p:pic>
        <p:nvPicPr>
          <p:cNvPr id="30723" name="Рисунок 3" descr="F:\Храм\DSC07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33375"/>
            <a:ext cx="42037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pull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1979613" y="5805488"/>
            <a:ext cx="4872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Знакомство с родным селом Акатьево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Наш любимый детский сад «Ласточка»</a:t>
            </a:r>
          </a:p>
        </p:txBody>
      </p:sp>
      <p:pic>
        <p:nvPicPr>
          <p:cNvPr id="31747" name="Рисунок 3" descr="D:\ДЕТСКИЙ САД\Фото 2016-2017 ч.г\DSC07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92150"/>
            <a:ext cx="69850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32771" name="Рисунок 3" descr="D:\ДЕТСКИЙ САД\Фото 2016-2017 ч.г\DSC071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765175"/>
            <a:ext cx="68421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8425" y="5876925"/>
            <a:ext cx="36512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</a:rPr>
              <a:t>Дом культуры села </a:t>
            </a:r>
            <a:r>
              <a:rPr lang="ru-RU" b="1" dirty="0" err="1">
                <a:latin typeface="+mj-lt"/>
              </a:rPr>
              <a:t>Акатьево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ransition spd="slow" advClick="0" advTm="6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55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33795" name="Рисунок 3" descr="F:\Храм\DSC069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92150"/>
            <a:ext cx="6913562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6238" y="5764213"/>
            <a:ext cx="273208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Сельская библиотека</a:t>
            </a:r>
          </a:p>
        </p:txBody>
      </p:sp>
    </p:spTree>
  </p:cSld>
  <p:clrMapOvr>
    <a:masterClrMapping/>
  </p:clrMapOvr>
  <p:transition spd="slow" advClick="0" advTm="6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34819" name="Рисунок 3" descr="D:\ДЕТСКИЙ САД\Фото 2016-2017 ч.г\DSC07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188913"/>
            <a:ext cx="3311525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Рисунок 4" descr="D:\ДЕТСКИЙ САД\Фото 2016-2017 ч.г\DSC071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88913"/>
            <a:ext cx="3311525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65325" y="2708275"/>
            <a:ext cx="508158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</a:rPr>
              <a:t>Сельский совет. Беседа с детьми</a:t>
            </a:r>
          </a:p>
          <a:p>
            <a:pPr algn="ctr">
              <a:defRPr/>
            </a:pPr>
            <a:r>
              <a:rPr lang="ru-RU" b="1" dirty="0">
                <a:latin typeface="+mj-lt"/>
              </a:rPr>
              <a:t> главы сельского поселения </a:t>
            </a:r>
            <a:r>
              <a:rPr lang="ru-RU" b="1" dirty="0" err="1">
                <a:latin typeface="+mj-lt"/>
              </a:rPr>
              <a:t>Акатьевское</a:t>
            </a:r>
            <a:endParaRPr lang="ru-RU" b="1" dirty="0">
              <a:latin typeface="+mj-lt"/>
            </a:endParaRPr>
          </a:p>
          <a:p>
            <a:pPr algn="ctr">
              <a:defRPr/>
            </a:pPr>
            <a:r>
              <a:rPr lang="ru-RU" b="1" dirty="0">
                <a:latin typeface="+mj-lt"/>
              </a:rPr>
              <a:t>Машина Евгения Петровича</a:t>
            </a:r>
          </a:p>
        </p:txBody>
      </p:sp>
      <p:pic>
        <p:nvPicPr>
          <p:cNvPr id="34822" name="Рисунок 6" descr="D:\ДЕТСКИЙ САД\Фото 2016-2017 ч.г\DSC071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3933825"/>
            <a:ext cx="3311525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Рисунок 7" descr="D:\ДЕТСКИЙ САД\Фото 2016-2017 ч.г\DSC071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933825"/>
            <a:ext cx="3311525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2427288" y="5876925"/>
            <a:ext cx="4071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FFFFFF"/>
                </a:solidFill>
              </a:rPr>
              <a:t>Продуктовый магазин «Березка»</a:t>
            </a:r>
            <a:r>
              <a:rPr lang="ru-RU" altLang="ru-RU" sz="2400" b="1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35843" name="Рисунок 3" descr="D:\ДЕТСКИЙ САД\Аттестация 2016г\Патриотическое воспитание\DSC052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684212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strips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36867" name="Рисунок 3" descr="D:\ДЕТСКИЙ САД\Фото 2016-2017 ч.г\DSC07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46138"/>
            <a:ext cx="6697663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675" y="5857875"/>
            <a:ext cx="25939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Улицы родного села</a:t>
            </a:r>
          </a:p>
        </p:txBody>
      </p:sp>
    </p:spTree>
  </p:cSld>
  <p:clrMapOvr>
    <a:masterClrMapping/>
  </p:clrMapOvr>
  <p:transition spd="slow" advClick="0" advTm="6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6021388"/>
            <a:ext cx="27543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Православный уголок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888" y="765175"/>
            <a:ext cx="652938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37891" name="Рисунок 3" descr="D:\ДЕТСКИЙ САД\Аттестация 2016г\Патриотическое воспитание\DSC053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4122737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Рисунок 4" descr="D:\ДЕТСКИЙ САД\Аттестация 2016г\Патриотическое воспитание\DSC053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924175"/>
            <a:ext cx="4122737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825" y="1206500"/>
            <a:ext cx="361473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Патриотическое воспитание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1725" y="4419600"/>
            <a:ext cx="29749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Патриотический уголок</a:t>
            </a:r>
          </a:p>
        </p:txBody>
      </p:sp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sp>
        <p:nvSpPr>
          <p:cNvPr id="38915" name="Rectangle 3" descr="47"/>
          <p:cNvSpPr>
            <a:spLocks noGrp="1" noChangeAspect="1" noChangeArrowheads="1"/>
          </p:cNvSpPr>
          <p:nvPr isPhoto="1"/>
        </p:nvSpPr>
        <p:spPr bwMode="auto">
          <a:xfrm>
            <a:off x="539750" y="404813"/>
            <a:ext cx="4319588" cy="324008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/>
          </a:p>
        </p:txBody>
      </p:sp>
      <p:pic>
        <p:nvPicPr>
          <p:cNvPr id="38916" name="Рисунок 3" descr="D:\ДЕТСКИЙ САД\Фото 2015-2016г.г\DSC065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3241675"/>
            <a:ext cx="43211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5600" y="1300163"/>
            <a:ext cx="28924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ОД «Мое родное село»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2988" y="4797425"/>
            <a:ext cx="20859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ОД «Моя семья»</a:t>
            </a:r>
          </a:p>
        </p:txBody>
      </p:sp>
    </p:spTree>
  </p:cSld>
  <p:clrMapOvr>
    <a:masterClrMapping/>
  </p:clrMapOvr>
  <p:transition spd="slow" advClick="0" advTm="6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39939" name="Рисунок 3" descr="D:\ДЕТСКИЙ САД\Аттестация 2016г\Патриотическое воспитание\DSC05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4813"/>
            <a:ext cx="3816350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Рисунок 4" descr="D:\ДЕТСКИЙ САД\Аттестация 2016г\Патриотическое воспитание\DSC052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451225"/>
            <a:ext cx="3816350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Рисунок 5" descr="D:\ДЕТСКИЙ САД\Аттестация 2016г\Патриотическое воспитание\DSC052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3451225"/>
            <a:ext cx="3833813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625" y="1341438"/>
            <a:ext cx="21431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Школьный музей</a:t>
            </a:r>
          </a:p>
        </p:txBody>
      </p:sp>
    </p:spTree>
  </p:cSld>
  <p:clrMapOvr>
    <a:masterClrMapping/>
  </p:clrMapOvr>
  <p:transition spd="slow" advClick="0" advTm="6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40963" name="Рисунок 3" descr="D:\ДЕТСКИЙ САД\Аттестация 2016г\Патриотическое воспитание\DSC06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4122738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Рисунок 4" descr="D:\ДЕТСКИЙ САД\Аттестация 2016г\Патриотическое воспитание\DSC064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03625"/>
            <a:ext cx="4100513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725" y="1628775"/>
            <a:ext cx="31146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Проектная деятельность</a:t>
            </a:r>
          </a:p>
        </p:txBody>
      </p:sp>
      <p:sp>
        <p:nvSpPr>
          <p:cNvPr id="40966" name="TextBox 2"/>
          <p:cNvSpPr txBox="1">
            <a:spLocks noChangeArrowheads="1"/>
          </p:cNvSpPr>
          <p:nvPr/>
        </p:nvSpPr>
        <p:spPr bwMode="auto">
          <a:xfrm>
            <a:off x="539750" y="4005263"/>
            <a:ext cx="367188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/>
              <a:t>Проект </a:t>
            </a:r>
            <a:r>
              <a:rPr lang="ru-RU" altLang="ru-RU" sz="1600" b="1">
                <a:cs typeface="Times New Roman" pitchFamily="18" charset="0"/>
              </a:rPr>
              <a:t>«Воспитание основ толерантной культуры через</a:t>
            </a:r>
            <a:r>
              <a:rPr lang="ru-RU" altLang="ru-RU" sz="1600">
                <a:cs typeface="Times New Roman" pitchFamily="18" charset="0"/>
              </a:rPr>
              <a:t> </a:t>
            </a:r>
            <a:r>
              <a:rPr lang="ru-RU" altLang="ru-RU" sz="1600" b="1">
                <a:cs typeface="Times New Roman" pitchFamily="18" charset="0"/>
              </a:rPr>
              <a:t>приобщение детей старшего дошкольного возраста к культурному наследию дружественных народов России и Украины»</a:t>
            </a:r>
            <a:endParaRPr lang="ru-RU" altLang="ru-RU" sz="1600" b="1"/>
          </a:p>
        </p:txBody>
      </p:sp>
    </p:spTree>
  </p:cSld>
  <p:clrMapOvr>
    <a:masterClrMapping/>
  </p:clrMapOvr>
  <p:transition spd="slow" advClick="0" advTm="6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41987" name="Рисунок 3" descr="D:\ДЕТСКИЙ САД\Аттестация 2016г\Патриотическое воспитание\P327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9250"/>
            <a:ext cx="3941762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Рисунок 4" descr="D:\ДЕТСКИЙ САД\Аттестация 2016г\Патриотическое воспитание\P3270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038" y="3500438"/>
            <a:ext cx="4267200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Рисунок 5" descr="D:\ДЕТСКИЙ САД\Фото 2016-2017 ч.г\DSC070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5600"/>
            <a:ext cx="4260850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43011" name="Рисунок 3" descr="D:\ДЕТСКИЙ САД\Аттестация 2016г\Патриотическое воспитание\P5070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3906838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Рисунок 4" descr="D:\ДЕТСКИЙ САД\Аттестация 2016г\Патриотическое воспитание\P50700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73463"/>
            <a:ext cx="3906838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Рисунок 5" descr="D:\ДЕТСКИЙ САД\Аттестация 2016г\Патриотическое воспитание\P50702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275"/>
            <a:ext cx="4103688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00563" y="1125538"/>
            <a:ext cx="3887787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b="1" dirty="0">
                <a:latin typeface="+mj-lt"/>
              </a:rPr>
              <a:t>Митинг у памятника погибшим односельчанам в ВОВ  </a:t>
            </a:r>
          </a:p>
          <a:p>
            <a:pPr>
              <a:defRPr/>
            </a:pPr>
            <a:r>
              <a:rPr lang="ru-RU" altLang="ru-RU" b="1" dirty="0">
                <a:latin typeface="+mj-lt"/>
              </a:rPr>
              <a:t>с. Акатьева  ко Дню Победы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44035" name="Рисунок 3" descr="D:\ДЕТСКИЙ САД\Аттестация 2016г\Патриотическое воспитание\P50803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381635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Рисунок 4" descr="D:\ДЕТСКИЙ САД\Аттестация 2016г\Патриотическое воспитание\P50802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928813"/>
            <a:ext cx="3917950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00563" y="620713"/>
            <a:ext cx="2452687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Акция «Мы за мир!»</a:t>
            </a:r>
          </a:p>
          <a:p>
            <a:pPr>
              <a:defRPr/>
            </a:pPr>
            <a:r>
              <a:rPr lang="ru-RU" b="1" dirty="0">
                <a:latin typeface="+mj-lt"/>
              </a:rPr>
              <a:t>ко Дню Победы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388" y="3213100"/>
            <a:ext cx="19716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</a:rPr>
              <a:t>Праздник </a:t>
            </a:r>
          </a:p>
          <a:p>
            <a:pPr>
              <a:defRPr/>
            </a:pPr>
            <a:r>
              <a:rPr lang="ru-RU" b="1" dirty="0">
                <a:latin typeface="+mj-lt"/>
              </a:rPr>
              <a:t>«День Победы»</a:t>
            </a:r>
          </a:p>
        </p:txBody>
      </p:sp>
      <p:pic>
        <p:nvPicPr>
          <p:cNvPr id="44039" name="Рисунок 8" descr="D:\Новая папка (15)\P22000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644900"/>
            <a:ext cx="3919537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650" y="5300663"/>
            <a:ext cx="38687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</a:rPr>
              <a:t>Праздник</a:t>
            </a:r>
          </a:p>
          <a:p>
            <a:pPr>
              <a:defRPr/>
            </a:pPr>
            <a:r>
              <a:rPr lang="ru-RU" b="1" dirty="0">
                <a:latin typeface="+mj-lt"/>
              </a:rPr>
              <a:t> «День защитников Отечества»</a:t>
            </a:r>
          </a:p>
        </p:txBody>
      </p:sp>
    </p:spTree>
  </p:cSld>
  <p:clrMapOvr>
    <a:masterClrMapping/>
  </p:clrMapOvr>
  <p:transition spd="slow" advClick="0"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 hidden="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n>
                <a:noFill/>
              </a:ln>
              <a:effectLst/>
            </a:endParaRPr>
          </a:p>
        </p:txBody>
      </p:sp>
      <p:pic>
        <p:nvPicPr>
          <p:cNvPr id="45059" name="Рисунок 4" descr="D:\ДЕТСКИЙ САД\Фото 2015-2016г.г\рождество-16\P11306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2665412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Рисунок 5" descr="D:\ДЕТСКИЙ САД\Фото 2015-2016г.г\рождество-16\P11307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179388"/>
            <a:ext cx="2679700" cy="1881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8038" y="860425"/>
            <a:ext cx="2606675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latin typeface="+mj-lt"/>
              </a:rPr>
              <a:t>Праздник </a:t>
            </a:r>
            <a:endParaRPr lang="ru-RU" sz="1600" b="1" dirty="0">
              <a:latin typeface="+mj-lt"/>
            </a:endParaRPr>
          </a:p>
          <a:p>
            <a:pPr algn="ctr">
              <a:defRPr/>
            </a:pPr>
            <a:r>
              <a:rPr lang="ru-RU" sz="1600" b="1" dirty="0">
                <a:latin typeface="+mj-lt"/>
              </a:rPr>
              <a:t>«</a:t>
            </a:r>
            <a:r>
              <a:rPr lang="ru-RU" sz="1600" b="1" dirty="0">
                <a:latin typeface="+mj-lt"/>
              </a:rPr>
              <a:t>Рождество Христово»</a:t>
            </a:r>
          </a:p>
        </p:txBody>
      </p:sp>
      <p:sp>
        <p:nvSpPr>
          <p:cNvPr id="45062" name="Прямоугольник 2"/>
          <p:cNvSpPr>
            <a:spLocks noChangeArrowheads="1"/>
          </p:cNvSpPr>
          <p:nvPr/>
        </p:nvSpPr>
        <p:spPr bwMode="auto">
          <a:xfrm>
            <a:off x="3832225" y="3078163"/>
            <a:ext cx="15906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  <a:latin typeface="Century Gothic" pitchFamily="34" charset="0"/>
              </a:rPr>
              <a:t>Праздник </a:t>
            </a:r>
          </a:p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  <a:latin typeface="Century Gothic" pitchFamily="34" charset="0"/>
              </a:rPr>
              <a:t>«Масленица»</a:t>
            </a:r>
          </a:p>
        </p:txBody>
      </p:sp>
      <p:pic>
        <p:nvPicPr>
          <p:cNvPr id="4506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420938"/>
            <a:ext cx="2665413" cy="190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4" name="Рисунок 3" descr="D:\ДЕТСКИЙ САД\Фото 2015-2016г.г\масленица 16\P311014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2420938"/>
            <a:ext cx="2638425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Рисунок 3" descr="D:\ДЕТСКИЙ САД\Аттестация 2016г\Праздники в ДОУ\P414012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24400"/>
            <a:ext cx="26384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6" name="Рисунок 6" descr="D:\ДЕТСКИЙ САД\Фото 2015-2016г.г\пасха-16\P504031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4724400"/>
            <a:ext cx="264001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7" name="Прямоугольник 3"/>
          <p:cNvSpPr>
            <a:spLocks noChangeArrowheads="1"/>
          </p:cNvSpPr>
          <p:nvPr/>
        </p:nvSpPr>
        <p:spPr bwMode="auto">
          <a:xfrm>
            <a:off x="3646488" y="5408613"/>
            <a:ext cx="19621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</a:rPr>
              <a:t>Праздник </a:t>
            </a:r>
          </a:p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</a:rPr>
              <a:t>«Красная Пасха» </a:t>
            </a:r>
          </a:p>
        </p:txBody>
      </p:sp>
    </p:spTree>
  </p:cSld>
  <p:clrMapOvr>
    <a:masterClrMapping/>
  </p:clrMapOvr>
  <p:transition spd="slow" advClick="0" advTm="6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3492500" y="1252538"/>
            <a:ext cx="2447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/>
              <a:t>Праздник «Троица»</a:t>
            </a:r>
          </a:p>
        </p:txBody>
      </p:sp>
      <p:pic>
        <p:nvPicPr>
          <p:cNvPr id="46083" name="Рисунок 3" descr="D:\ДЕТСКИЙ САД\Аттестация 2016г\Праздники в ДОУ\P6270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0838"/>
            <a:ext cx="2933700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30200"/>
            <a:ext cx="29337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5" name="Рисунок 1" descr="5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781300"/>
            <a:ext cx="28797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3551238"/>
            <a:ext cx="2878138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592638"/>
            <a:ext cx="28829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8" name="Прямоугольник 2"/>
          <p:cNvSpPr>
            <a:spLocks noChangeArrowheads="1"/>
          </p:cNvSpPr>
          <p:nvPr/>
        </p:nvSpPr>
        <p:spPr bwMode="auto">
          <a:xfrm>
            <a:off x="6346825" y="3444875"/>
            <a:ext cx="2286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  <a:latin typeface="Century Gothic" pitchFamily="34" charset="0"/>
              </a:rPr>
              <a:t>«Русская березка» </a:t>
            </a:r>
          </a:p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  <a:latin typeface="Century Gothic" pitchFamily="34" charset="0"/>
              </a:rPr>
              <a:t>к празднику «Троица»</a:t>
            </a:r>
          </a:p>
        </p:txBody>
      </p:sp>
      <p:sp>
        <p:nvSpPr>
          <p:cNvPr id="46089" name="Прямоугольник 3"/>
          <p:cNvSpPr>
            <a:spLocks noChangeArrowheads="1"/>
          </p:cNvSpPr>
          <p:nvPr/>
        </p:nvSpPr>
        <p:spPr bwMode="auto">
          <a:xfrm>
            <a:off x="677863" y="6021388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</a:rPr>
              <a:t>Подарки для Беляночки</a:t>
            </a:r>
          </a:p>
        </p:txBody>
      </p:sp>
    </p:spTree>
  </p:cSld>
  <p:clrMapOvr>
    <a:masterClrMapping/>
  </p:clrMapOvr>
  <p:transition spd="slow" advClick="0" advTm="6000">
    <p:strip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889" y="232526"/>
            <a:ext cx="2929579" cy="2420410"/>
          </a:xfrm>
          <a:prstGeom prst="round2DiagRect">
            <a:avLst>
              <a:gd name="adj1" fmla="val 50000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3731" name="TextBox 2"/>
          <p:cNvSpPr txBox="1">
            <a:spLocks noChangeArrowheads="1"/>
          </p:cNvSpPr>
          <p:nvPr/>
        </p:nvSpPr>
        <p:spPr bwMode="auto">
          <a:xfrm>
            <a:off x="1893888" y="760413"/>
            <a:ext cx="2449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600" b="1" dirty="0" smtClean="0">
                <a:latin typeface="+mj-lt"/>
              </a:rPr>
              <a:t>«Это я, это я,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600" b="1" dirty="0" smtClean="0">
                <a:latin typeface="+mj-lt"/>
              </a:rPr>
              <a:t>это все мои друзья!»</a:t>
            </a:r>
          </a:p>
        </p:txBody>
      </p:sp>
      <p:pic>
        <p:nvPicPr>
          <p:cNvPr id="47108" name="Рисунок 1" descr="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16113"/>
            <a:ext cx="2232025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Rectangle 3" descr="66"/>
          <p:cNvSpPr>
            <a:spLocks noGrp="1" noChangeAspect="1" noChangeArrowheads="1"/>
          </p:cNvSpPr>
          <p:nvPr isPhoto="1"/>
        </p:nvSpPr>
        <p:spPr bwMode="auto">
          <a:xfrm>
            <a:off x="4513263" y="3016250"/>
            <a:ext cx="2362200" cy="314960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/>
          </a:p>
        </p:txBody>
      </p:sp>
      <p:sp>
        <p:nvSpPr>
          <p:cNvPr id="47110" name="Прямоугольник 2"/>
          <p:cNvSpPr>
            <a:spLocks noChangeArrowheads="1"/>
          </p:cNvSpPr>
          <p:nvPr/>
        </p:nvSpPr>
        <p:spPr bwMode="auto">
          <a:xfrm>
            <a:off x="250825" y="5157788"/>
            <a:ext cx="3457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FFFFFF"/>
                </a:solidFill>
              </a:rPr>
              <a:t>Наглядно-дидактическое </a:t>
            </a:r>
          </a:p>
          <a:p>
            <a:pPr eaLnBrk="1" hangingPunct="1"/>
            <a:r>
              <a:rPr lang="ru-RU" altLang="ru-RU" sz="1600" b="1">
                <a:solidFill>
                  <a:srgbClr val="FFFFFF"/>
                </a:solidFill>
              </a:rPr>
              <a:t>пособие «Дерево добрых дел»</a:t>
            </a:r>
          </a:p>
        </p:txBody>
      </p:sp>
      <p:sp>
        <p:nvSpPr>
          <p:cNvPr id="47111" name="Прямоугольник 5"/>
          <p:cNvSpPr>
            <a:spLocks noChangeArrowheads="1"/>
          </p:cNvSpPr>
          <p:nvPr/>
        </p:nvSpPr>
        <p:spPr bwMode="auto">
          <a:xfrm>
            <a:off x="6875463" y="4175125"/>
            <a:ext cx="21605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  <a:latin typeface="Century Gothic" pitchFamily="34" charset="0"/>
              </a:rPr>
              <a:t>Фотоконкурс </a:t>
            </a:r>
          </a:p>
          <a:p>
            <a:pPr algn="ctr" eaLnBrk="1" hangingPunct="1"/>
            <a:r>
              <a:rPr lang="ru-RU" altLang="ru-RU" sz="1600" b="1">
                <a:solidFill>
                  <a:srgbClr val="FFFFFF"/>
                </a:solidFill>
                <a:latin typeface="Century Gothic" pitchFamily="34" charset="0"/>
              </a:rPr>
              <a:t>«Воспитатель и дети»</a:t>
            </a:r>
          </a:p>
        </p:txBody>
      </p:sp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D:\ДЕТСКИЙ САД\Аттестация 2016г\Патриотическое воспитание\DSC064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7129462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16313" y="6172200"/>
            <a:ext cx="24098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</a:rPr>
              <a:t>В русской горнице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6375" y="2708275"/>
            <a:ext cx="62087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atin typeface="+mj-lt"/>
              </a:rPr>
              <a:t>Спасибо за внимание!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4"/>
          <p:cNvSpPr txBox="1">
            <a:spLocks noChangeArrowheads="1"/>
          </p:cNvSpPr>
          <p:nvPr/>
        </p:nvSpPr>
        <p:spPr bwMode="auto">
          <a:xfrm>
            <a:off x="2555875" y="6015038"/>
            <a:ext cx="4810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  <a:defRPr sz="3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95000"/>
              <a:buFont typeface="Verdana" pitchFamily="34" charset="0"/>
              <a:buChar char="›"/>
              <a:defRPr sz="26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D91A0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/>
              <a:t>Занятия кружка «Свет жизни»</a:t>
            </a:r>
          </a:p>
        </p:txBody>
      </p:sp>
      <p:pic>
        <p:nvPicPr>
          <p:cNvPr id="12291" name="Рисунок 6" descr="D:\ДЕТСКИЙ САД\Кружок православия\фото занятий\DSC063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76250"/>
            <a:ext cx="7272338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6000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5" descr="D:\ДЕТСКИЙ САД\Кружок православия\фото занятий\DSC068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692150"/>
            <a:ext cx="7129462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8013" y="6196013"/>
            <a:ext cx="54594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Расписывание </a:t>
            </a:r>
            <a:r>
              <a:rPr lang="ru-RU" b="1" dirty="0" err="1">
                <a:latin typeface="+mj-lt"/>
              </a:rPr>
              <a:t>писанок</a:t>
            </a:r>
            <a:r>
              <a:rPr lang="ru-RU" b="1" dirty="0">
                <a:latin typeface="+mj-lt"/>
              </a:rPr>
              <a:t> к празднику «Пасха»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D:\ДЕТСКИЙ САД\Кружок православия\фото занятий\DSC068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549275"/>
            <a:ext cx="7561263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413" y="6269038"/>
            <a:ext cx="44323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Изготовление пасхальных открыток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D:\ДЕТСКИЙ САД\Кружок православия\фото занятий\DSC068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620713"/>
            <a:ext cx="7345362" cy="552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775" y="6196013"/>
            <a:ext cx="38639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Рассматривание иллюстраций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D:\ДЕТСКИЙ САД\Кружок православия\фото занятий\DSC06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6250"/>
            <a:ext cx="7416800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00338" y="6237288"/>
            <a:ext cx="45751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Дидактическая игра «Построй храм»</a:t>
            </a:r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687</TotalTime>
  <Words>359</Words>
  <Application>Microsoft Office PowerPoint</Application>
  <PresentationFormat>Экран (4:3)</PresentationFormat>
  <Paragraphs>76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7" baseType="lpstr">
      <vt:lpstr>Arial</vt:lpstr>
      <vt:lpstr>Century Gothic</vt:lpstr>
      <vt:lpstr>Wingdings 2</vt:lpstr>
      <vt:lpstr>Verdana</vt:lpstr>
      <vt:lpstr>Calibri</vt:lpstr>
      <vt:lpstr>Times New Roman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Ксения</cp:lastModifiedBy>
  <cp:revision>70</cp:revision>
  <dcterms:modified xsi:type="dcterms:W3CDTF">2021-10-30T18:56:24Z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000800b05e0000000000010291210207f7000400038000</vt:lpwstr>
  </property>
</Properties>
</file>