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80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лья\Desktop\slide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631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4000" dirty="0" smtClean="0">
                <a:solidFill>
                  <a:srgbClr val="C00000"/>
                </a:solidFill>
                <a:ea typeface="+mn-ea"/>
                <a:cs typeface="+mn-cs"/>
              </a:rPr>
              <a:t/>
            </a:r>
            <a:br>
              <a:rPr lang="ru-RU" sz="4000" dirty="0" smtClean="0">
                <a:solidFill>
                  <a:srgbClr val="C00000"/>
                </a:solidFill>
                <a:ea typeface="+mn-ea"/>
                <a:cs typeface="+mn-cs"/>
              </a:rPr>
            </a:br>
            <a:r>
              <a:rPr lang="ru-RU" sz="4000" dirty="0">
                <a:solidFill>
                  <a:srgbClr val="C00000"/>
                </a:solidFill>
                <a:ea typeface="+mn-ea"/>
                <a:cs typeface="+mn-cs"/>
              </a:rPr>
              <a:t/>
            </a:r>
            <a:br>
              <a:rPr lang="ru-RU" sz="4000" dirty="0">
                <a:solidFill>
                  <a:srgbClr val="C00000"/>
                </a:solidFill>
                <a:ea typeface="+mn-ea"/>
                <a:cs typeface="+mn-cs"/>
              </a:rPr>
            </a:br>
            <a:r>
              <a:rPr lang="ru-RU" sz="4000" dirty="0" smtClean="0">
                <a:solidFill>
                  <a:srgbClr val="C00000"/>
                </a:solidFill>
                <a:ea typeface="+mn-ea"/>
                <a:cs typeface="+mn-cs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ea typeface="+mn-ea"/>
                <a:cs typeface="+mn-cs"/>
              </a:rPr>
              <a:t>«</a:t>
            </a:r>
            <a:r>
              <a:rPr lang="ru-RU" b="1" i="1" dirty="0">
                <a:solidFill>
                  <a:srgbClr val="C00000"/>
                </a:solidFill>
                <a:ea typeface="+mn-ea"/>
                <a:cs typeface="+mn-cs"/>
              </a:rPr>
              <a:t>Ах, картошечка, картошка!»</a:t>
            </a:r>
            <a:br>
              <a:rPr lang="ru-RU" b="1" i="1" dirty="0">
                <a:solidFill>
                  <a:srgbClr val="C00000"/>
                </a:solidFill>
                <a:ea typeface="+mn-ea"/>
                <a:cs typeface="+mn-cs"/>
              </a:rPr>
            </a:br>
            <a:r>
              <a:rPr lang="ru-RU" b="1" i="1" dirty="0">
                <a:solidFill>
                  <a:srgbClr val="C00000"/>
                </a:solidFill>
                <a:ea typeface="+mn-ea"/>
                <a:cs typeface="+mn-cs"/>
              </a:rPr>
              <a:t/>
            </a:r>
            <a:br>
              <a:rPr lang="ru-RU" b="1" i="1" dirty="0">
                <a:solidFill>
                  <a:srgbClr val="C00000"/>
                </a:solidFill>
                <a:ea typeface="+mn-ea"/>
                <a:cs typeface="+mn-cs"/>
              </a:rPr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dirty="0" smtClean="0"/>
              <a:t>В любой стране, как всем известно,</a:t>
            </a:r>
          </a:p>
          <a:p>
            <a:pPr marL="0" indent="0" algn="ctr">
              <a:buNone/>
            </a:pPr>
            <a:r>
              <a:rPr lang="ru-RU" sz="3000" b="1" dirty="0" smtClean="0"/>
              <a:t>Стоит картошка на первом месте.</a:t>
            </a:r>
          </a:p>
          <a:p>
            <a:pPr marL="0" indent="0" algn="ctr">
              <a:buNone/>
            </a:pPr>
            <a:r>
              <a:rPr lang="ru-RU" sz="3000" b="1" dirty="0" smtClean="0"/>
              <a:t>Давно, когда-то в старину, </a:t>
            </a:r>
          </a:p>
          <a:p>
            <a:pPr marL="0" indent="0" algn="ctr">
              <a:buNone/>
            </a:pPr>
            <a:r>
              <a:rPr lang="ru-RU" sz="3000" b="1" dirty="0" smtClean="0"/>
              <a:t>К нам завезли её в страну.</a:t>
            </a:r>
            <a:endParaRPr lang="ru-RU" sz="3000" b="1" dirty="0"/>
          </a:p>
        </p:txBody>
      </p:sp>
      <p:pic>
        <p:nvPicPr>
          <p:cNvPr id="6147" name="Picture 3" descr="C:\Users\Илья\Desktop\15228_09b200cedaef06f493e0c8f9f1ffd88c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729" y="3738390"/>
            <a:ext cx="2597274" cy="259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Илья\Desktop\724833d88d9f01642c8ef159d0b7fff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3758268"/>
            <a:ext cx="3303733" cy="259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673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лья\Desktop\slide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108012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История картофеля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700808"/>
            <a:ext cx="5112568" cy="47525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Родом это растение из Южной </a:t>
            </a:r>
            <a:r>
              <a:rPr lang="ru-RU" b="1" dirty="0" smtClean="0"/>
              <a:t>Америки. В Европе </a:t>
            </a:r>
            <a:r>
              <a:rPr lang="ru-RU" b="1" dirty="0"/>
              <a:t>картофель стал известен только в 16 веке, </a:t>
            </a:r>
            <a:r>
              <a:rPr lang="ru-RU" b="1" dirty="0" smtClean="0"/>
              <a:t>когда испанские моряки  привезли </a:t>
            </a:r>
            <a:r>
              <a:rPr lang="ru-RU" b="1" dirty="0"/>
              <a:t>его из-за океана</a:t>
            </a:r>
            <a:r>
              <a:rPr lang="ru-RU" b="1" dirty="0" smtClean="0"/>
              <a:t>.</a:t>
            </a:r>
            <a:r>
              <a:rPr lang="ru-RU" b="1" dirty="0"/>
              <a:t> Сначала картофель был принят </a:t>
            </a:r>
            <a:r>
              <a:rPr lang="ru-RU" b="1" dirty="0" smtClean="0"/>
              <a:t>за декоративное </a:t>
            </a:r>
            <a:r>
              <a:rPr lang="ru-RU" b="1" dirty="0"/>
              <a:t>растение. Его сажали </a:t>
            </a:r>
            <a:r>
              <a:rPr lang="ru-RU" b="1" dirty="0" smtClean="0"/>
              <a:t>в садах, цветами </a:t>
            </a:r>
            <a:r>
              <a:rPr lang="ru-RU" b="1" dirty="0"/>
              <a:t>картофеля украшали женские </a:t>
            </a:r>
            <a:r>
              <a:rPr lang="ru-RU" b="1" dirty="0" smtClean="0"/>
              <a:t>причёски, шляпки</a:t>
            </a:r>
            <a:r>
              <a:rPr lang="ru-RU" b="1" dirty="0"/>
              <a:t>, платья.</a:t>
            </a:r>
          </a:p>
        </p:txBody>
      </p:sp>
      <p:pic>
        <p:nvPicPr>
          <p:cNvPr id="1026" name="Picture 2" descr="C:\Users\Илья\Desktop\kartofel-iz-semy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08" y="1909522"/>
            <a:ext cx="2952328" cy="413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02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лья\Desktop\slide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37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115212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История картофеля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700808"/>
            <a:ext cx="4464496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dirty="0" smtClean="0"/>
              <a:t>Появление картофеля   в </a:t>
            </a:r>
            <a:r>
              <a:rPr lang="ru-RU" sz="3000" b="1" dirty="0"/>
              <a:t>России </a:t>
            </a:r>
            <a:r>
              <a:rPr lang="ru-RU" sz="3000" b="1" dirty="0" smtClean="0"/>
              <a:t> </a:t>
            </a:r>
            <a:r>
              <a:rPr lang="ru-RU" sz="3000" b="1" dirty="0"/>
              <a:t>связано с именем Петра I, который в конце XVII века прислал в столицу мешок клубней из Голландии </a:t>
            </a:r>
            <a:r>
              <a:rPr lang="ru-RU" sz="3000" b="1" dirty="0" smtClean="0"/>
              <a:t>для рассылки </a:t>
            </a:r>
            <a:r>
              <a:rPr lang="ru-RU" sz="3000" b="1" dirty="0"/>
              <a:t>по губерниям для выращивания</a:t>
            </a:r>
            <a:r>
              <a:rPr lang="ru-RU" sz="3000" b="1" dirty="0" smtClean="0"/>
              <a:t>.</a:t>
            </a:r>
            <a:r>
              <a:rPr lang="ru-RU" sz="3000" b="1" dirty="0"/>
              <a:t> </a:t>
            </a:r>
          </a:p>
        </p:txBody>
      </p:sp>
      <p:pic>
        <p:nvPicPr>
          <p:cNvPr id="3075" name="Picture 3" descr="C:\Users\Илья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69" y="1988840"/>
            <a:ext cx="2880320" cy="401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78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лья\Desktop\slide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49" y="4031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332656"/>
            <a:ext cx="8474198" cy="115212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История картофеля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322" y="1556792"/>
            <a:ext cx="7128792" cy="51125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b="1" dirty="0"/>
              <a:t>В России картофель </a:t>
            </a:r>
            <a:r>
              <a:rPr lang="ru-RU" sz="3000" b="1" dirty="0" smtClean="0"/>
              <a:t>не </a:t>
            </a:r>
            <a:r>
              <a:rPr lang="ru-RU" sz="3000" b="1" dirty="0"/>
              <a:t>сразу пришёлся </a:t>
            </a:r>
            <a:r>
              <a:rPr lang="ru-RU" sz="3000" b="1" dirty="0" smtClean="0"/>
              <a:t>по вкусу</a:t>
            </a:r>
            <a:r>
              <a:rPr lang="ru-RU" sz="3000" b="1" dirty="0"/>
              <a:t>. Люди не знали, что делать с заграничным растением, как его сажать, как за ним ухаживать. Были случаи, когда по незнанию употребляли в пищу ягоды, которые </a:t>
            </a:r>
            <a:r>
              <a:rPr lang="ru-RU" sz="3000" b="1" dirty="0" smtClean="0"/>
              <a:t>                                 вырастают на                                            месте увядшего                                      цветка, а </a:t>
            </a:r>
            <a:r>
              <a:rPr lang="ru-RU" sz="3000" b="1" dirty="0"/>
              <a:t>этого </a:t>
            </a:r>
            <a:r>
              <a:rPr lang="ru-RU" sz="3000" b="1" dirty="0" smtClean="0"/>
              <a:t>                                       делать нельзя                                        потому </a:t>
            </a:r>
            <a:r>
              <a:rPr lang="ru-RU" sz="3000" b="1" dirty="0"/>
              <a:t>что </a:t>
            </a:r>
            <a:r>
              <a:rPr lang="ru-RU" sz="3000" b="1" dirty="0" smtClean="0"/>
              <a:t>они                                     ядовиты!</a:t>
            </a:r>
            <a:endParaRPr lang="ru-RU" sz="3000" b="1" dirty="0"/>
          </a:p>
          <a:p>
            <a:endParaRPr lang="ru-RU" dirty="0"/>
          </a:p>
        </p:txBody>
      </p:sp>
      <p:pic>
        <p:nvPicPr>
          <p:cNvPr id="2050" name="Picture 2" descr="C:\Users\Илья\Desktop\plody-yagody-kartofelya1-e16003306847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645024"/>
            <a:ext cx="4188476" cy="2820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67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лья\Desktop\slide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1264" cy="115212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История картофеля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0728" y="1627044"/>
            <a:ext cx="7182544" cy="47542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dirty="0"/>
              <a:t>Но позже люди так </a:t>
            </a:r>
            <a:r>
              <a:rPr lang="ru-RU" sz="3000" b="1" dirty="0" smtClean="0"/>
              <a:t>полюбили картофель</a:t>
            </a:r>
            <a:r>
              <a:rPr lang="ru-RU" sz="3000" b="1" dirty="0"/>
              <a:t>, что стали называть </a:t>
            </a:r>
            <a:r>
              <a:rPr lang="ru-RU" sz="3000" b="1" dirty="0" smtClean="0"/>
              <a:t>его «вторым </a:t>
            </a:r>
            <a:r>
              <a:rPr lang="ru-RU" sz="3000" b="1" dirty="0"/>
              <a:t>хлебом</a:t>
            </a:r>
            <a:r>
              <a:rPr lang="ru-RU" sz="3000" b="1" dirty="0" smtClean="0"/>
              <a:t>».</a:t>
            </a:r>
            <a:r>
              <a:rPr lang="ru-RU" sz="3000" b="1" dirty="0"/>
              <a:t> В картофеле есть жизненно важные витамины и </a:t>
            </a:r>
            <a:r>
              <a:rPr lang="ru-RU" sz="3000" b="1" dirty="0" smtClean="0"/>
              <a:t>                                       минералы.                                                            А вкусных                                              картофельных                                                   блюд просто                                                       не перечесть!</a:t>
            </a:r>
          </a:p>
          <a:p>
            <a:pPr marL="0" indent="0">
              <a:buNone/>
            </a:pPr>
            <a:endParaRPr lang="ru-RU" sz="3000" b="1" dirty="0"/>
          </a:p>
        </p:txBody>
      </p:sp>
      <p:pic>
        <p:nvPicPr>
          <p:cNvPr id="4098" name="Picture 2" descr="C:\Users\Илья\Desktop\blyuda-iz-kartofely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068960"/>
            <a:ext cx="412850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79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лья\Desktop\slide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8" y="1933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936" cy="1152128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4000" i="1" dirty="0" smtClean="0">
                <a:solidFill>
                  <a:srgbClr val="C00000"/>
                </a:solidFill>
                <a:ea typeface="+mn-ea"/>
                <a:cs typeface="+mn-cs"/>
              </a:rPr>
              <a:t/>
            </a:r>
            <a:br>
              <a:rPr lang="ru-RU" sz="4000" i="1" dirty="0" smtClean="0">
                <a:solidFill>
                  <a:srgbClr val="C00000"/>
                </a:solidFill>
                <a:ea typeface="+mn-ea"/>
                <a:cs typeface="+mn-cs"/>
              </a:rPr>
            </a:br>
            <a:r>
              <a:rPr lang="ru-RU" sz="4000" b="1" i="1" dirty="0" smtClean="0">
                <a:solidFill>
                  <a:srgbClr val="C00000"/>
                </a:solidFill>
                <a:ea typeface="+mn-ea"/>
                <a:cs typeface="+mn-cs"/>
              </a:rPr>
              <a:t>Пословицы</a:t>
            </a:r>
            <a:r>
              <a:rPr lang="ru-RU" sz="4000" b="1" i="1" dirty="0">
                <a:solidFill>
                  <a:srgbClr val="C00000"/>
                </a:solidFill>
                <a:ea typeface="+mn-ea"/>
                <a:cs typeface="+mn-cs"/>
              </a:rPr>
              <a:t/>
            </a:r>
            <a:br>
              <a:rPr lang="ru-RU" sz="4000" b="1" i="1" dirty="0">
                <a:solidFill>
                  <a:srgbClr val="C00000"/>
                </a:solidFill>
                <a:ea typeface="+mn-ea"/>
                <a:cs typeface="+mn-cs"/>
              </a:rPr>
            </a:b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7605" y="1700808"/>
            <a:ext cx="7128792" cy="48245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b="1" dirty="0" smtClean="0"/>
              <a:t>Картошка хлеб бережет.                              Картошка </a:t>
            </a:r>
            <a:r>
              <a:rPr lang="ru-RU" sz="3000" b="1" dirty="0"/>
              <a:t>— мать наша, а хлеб </a:t>
            </a:r>
            <a:r>
              <a:rPr lang="ru-RU" sz="3000" b="1" dirty="0" smtClean="0"/>
              <a:t>–кормилец.</a:t>
            </a:r>
            <a:endParaRPr lang="ru-RU" sz="3000" b="1" dirty="0"/>
          </a:p>
          <a:p>
            <a:pPr marL="0" indent="0">
              <a:buNone/>
            </a:pPr>
            <a:r>
              <a:rPr lang="ru-RU" sz="3000" b="1" dirty="0" smtClean="0"/>
              <a:t>Картошку </a:t>
            </a:r>
            <a:r>
              <a:rPr lang="ru-RU" sz="3000" b="1" dirty="0"/>
              <a:t>копать, не руками махать</a:t>
            </a:r>
            <a:r>
              <a:rPr lang="ru-RU" sz="3000" b="1" dirty="0" smtClean="0"/>
              <a:t>.</a:t>
            </a:r>
            <a:r>
              <a:rPr lang="ru-RU" sz="3000" b="1" dirty="0"/>
              <a:t/>
            </a:r>
            <a:br>
              <a:rPr lang="ru-RU" sz="3000" b="1" dirty="0"/>
            </a:br>
            <a:r>
              <a:rPr lang="ru-RU" sz="3000" b="1" dirty="0"/>
              <a:t>Картошка без труда не родится никогда.</a:t>
            </a:r>
            <a:br>
              <a:rPr lang="ru-RU" sz="3000" b="1" dirty="0"/>
            </a:br>
            <a:r>
              <a:rPr lang="ru-RU" sz="3000" b="1" dirty="0"/>
              <a:t>Картошка в грядке — зима в достатке.</a:t>
            </a:r>
          </a:p>
          <a:p>
            <a:pPr marL="0" indent="0">
              <a:buNone/>
            </a:pPr>
            <a:r>
              <a:rPr lang="ru-RU" sz="3000" b="1" dirty="0" smtClean="0"/>
              <a:t>Без </a:t>
            </a:r>
            <a:r>
              <a:rPr lang="ru-RU" sz="3000" b="1" dirty="0"/>
              <a:t>картошки нет окрошки.</a:t>
            </a:r>
            <a:br>
              <a:rPr lang="ru-RU" sz="3000" b="1" dirty="0"/>
            </a:br>
            <a:r>
              <a:rPr lang="ru-RU" sz="3000" b="1" dirty="0" smtClean="0"/>
              <a:t>Ель </a:t>
            </a:r>
            <a:r>
              <a:rPr lang="ru-RU" sz="3000" b="1" dirty="0"/>
              <a:t>да береза – чем не дрова, соль да </a:t>
            </a:r>
            <a:r>
              <a:rPr lang="ru-RU" sz="3000" b="1" dirty="0" smtClean="0"/>
              <a:t>картошка – </a:t>
            </a:r>
            <a:r>
              <a:rPr lang="ru-RU" sz="3000" b="1" dirty="0"/>
              <a:t>чем не </a:t>
            </a:r>
            <a:r>
              <a:rPr lang="ru-RU" sz="3000" b="1" dirty="0" smtClean="0"/>
              <a:t>еда.                          </a:t>
            </a:r>
            <a:r>
              <a:rPr lang="ru-RU" sz="3000" b="1" dirty="0"/>
              <a:t/>
            </a:r>
            <a:br>
              <a:rPr lang="ru-RU" sz="3000" b="1" dirty="0"/>
            </a:br>
            <a:r>
              <a:rPr lang="ru-RU" sz="3000" b="1" dirty="0"/>
              <a:t>Хорош ерш в ухе, а картошка в пироге</a:t>
            </a:r>
            <a:r>
              <a:rPr lang="ru-RU" sz="3000" b="1" dirty="0" smtClean="0"/>
              <a:t>.</a:t>
            </a:r>
          </a:p>
          <a:p>
            <a:pPr marL="0" indent="0">
              <a:buNone/>
            </a:pPr>
            <a:endParaRPr lang="ru-RU" sz="3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61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лья\Desktop\slide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08912" cy="1152128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</a:rPr>
              <a:t>  </a:t>
            </a:r>
            <a:r>
              <a:rPr lang="ru-RU" sz="4000" b="1" i="1" dirty="0" smtClean="0">
                <a:solidFill>
                  <a:srgbClr val="C00000"/>
                </a:solidFill>
              </a:rPr>
              <a:t>История </a:t>
            </a:r>
            <a:r>
              <a:rPr lang="ru-RU" sz="4000" b="1" i="1" dirty="0" smtClean="0">
                <a:solidFill>
                  <a:srgbClr val="C00000"/>
                </a:solidFill>
              </a:rPr>
              <a:t>картофеля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7632848" cy="482453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000" b="1" dirty="0"/>
              <a:t>Знают люди с давних лет,</a:t>
            </a:r>
          </a:p>
          <a:p>
            <a:pPr marL="0" indent="0" algn="ctr">
              <a:buNone/>
            </a:pPr>
            <a:r>
              <a:rPr lang="ru-RU" sz="3000" b="1" dirty="0"/>
              <a:t>Что вкусней картошки нет!</a:t>
            </a:r>
          </a:p>
          <a:p>
            <a:pPr marL="0" indent="0" algn="ctr">
              <a:buNone/>
            </a:pPr>
            <a:endParaRPr lang="ru-RU" sz="3000" b="1" dirty="0" smtClean="0"/>
          </a:p>
          <a:p>
            <a:pPr marL="0" indent="0" algn="ctr">
              <a:buNone/>
            </a:pPr>
            <a:endParaRPr lang="ru-RU" sz="3000" dirty="0"/>
          </a:p>
          <a:p>
            <a:pPr marL="0" indent="0" algn="ctr">
              <a:buNone/>
            </a:pPr>
            <a:endParaRPr lang="ru-RU" sz="3000" dirty="0" smtClean="0"/>
          </a:p>
          <a:p>
            <a:pPr marL="0" indent="0" algn="ctr">
              <a:buNone/>
            </a:pPr>
            <a:endParaRPr lang="ru-RU" sz="3000" dirty="0"/>
          </a:p>
          <a:p>
            <a:pPr marL="0" indent="0" algn="ctr">
              <a:buNone/>
            </a:pPr>
            <a:endParaRPr lang="ru-RU" sz="3000" dirty="0" smtClean="0"/>
          </a:p>
          <a:p>
            <a:pPr marL="0" indent="0" algn="ctr">
              <a:buNone/>
            </a:pPr>
            <a:endParaRPr lang="ru-RU" sz="30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3000" b="1" dirty="0" smtClean="0">
                <a:solidFill>
                  <a:srgbClr val="C00000"/>
                </a:solidFill>
              </a:rPr>
              <a:t>Спасибо </a:t>
            </a:r>
            <a:r>
              <a:rPr lang="ru-RU" sz="3000" b="1" dirty="0">
                <a:solidFill>
                  <a:srgbClr val="C00000"/>
                </a:solidFill>
              </a:rPr>
              <a:t>за внимание!</a:t>
            </a:r>
          </a:p>
        </p:txBody>
      </p:sp>
      <p:pic>
        <p:nvPicPr>
          <p:cNvPr id="5122" name="Picture 2" descr="C:\Users\Илья\Desktop\8dea62c6854955080beaa72f4ec49b5d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976195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30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лья\Desktop\slide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08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238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«Ах, картошечка, картошка!»  </vt:lpstr>
      <vt:lpstr>История картофеля</vt:lpstr>
      <vt:lpstr>История картофеля</vt:lpstr>
      <vt:lpstr>История картофеля</vt:lpstr>
      <vt:lpstr>История картофеля</vt:lpstr>
      <vt:lpstr> Пословицы </vt:lpstr>
      <vt:lpstr>  История картофеля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«Ах, картошечка, картошка!»  </dc:title>
  <dc:creator>Илья</dc:creator>
  <cp:lastModifiedBy>Илья</cp:lastModifiedBy>
  <cp:revision>4</cp:revision>
  <dcterms:created xsi:type="dcterms:W3CDTF">2021-10-30T17:00:28Z</dcterms:created>
  <dcterms:modified xsi:type="dcterms:W3CDTF">2021-10-30T17:43:58Z</dcterms:modified>
</cp:coreProperties>
</file>