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53" r:id="rId2"/>
    <p:sldId id="352" r:id="rId3"/>
    <p:sldId id="341" r:id="rId4"/>
    <p:sldId id="357" r:id="rId5"/>
    <p:sldId id="358" r:id="rId6"/>
    <p:sldId id="360" r:id="rId7"/>
    <p:sldId id="343" r:id="rId8"/>
    <p:sldId id="344" r:id="rId9"/>
    <p:sldId id="34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982" autoAdjust="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08798-1B72-4241-8FC9-741FCB8A7E9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DD025-453B-4A6E-8806-776BBCC646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76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DD025-453B-4A6E-8806-776BBCC646E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98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skz.com.ua/img/perevyazka_tichkovaya.gif" TargetMode="External"/><Relationship Id="rId13" Type="http://schemas.openxmlformats.org/officeDocument/2006/relationships/image" Target="../media/image18.png"/><Relationship Id="rId18" Type="http://schemas.openxmlformats.org/officeDocument/2006/relationships/hyperlink" Target="http://skz.com.ua/img/perevyazka_krestovaya2.gif" TargetMode="External"/><Relationship Id="rId3" Type="http://schemas.openxmlformats.org/officeDocument/2006/relationships/image" Target="../media/image13.png"/><Relationship Id="rId21" Type="http://schemas.openxmlformats.org/officeDocument/2006/relationships/image" Target="../media/image22.png"/><Relationship Id="rId7" Type="http://schemas.openxmlformats.org/officeDocument/2006/relationships/image" Target="../media/image15.png"/><Relationship Id="rId12" Type="http://schemas.openxmlformats.org/officeDocument/2006/relationships/hyperlink" Target="http://skz.com.ua/img/perevyazka_lozhkovaya1.gif" TargetMode="External"/><Relationship Id="rId17" Type="http://schemas.openxmlformats.org/officeDocument/2006/relationships/image" Target="../media/image20.png"/><Relationship Id="rId2" Type="http://schemas.openxmlformats.org/officeDocument/2006/relationships/hyperlink" Target="http://skz.com.ua/img/perevyazka_goticheskaya.gif" TargetMode="External"/><Relationship Id="rId16" Type="http://schemas.openxmlformats.org/officeDocument/2006/relationships/hyperlink" Target="http://skz.com.ua/img/perevyazka_haotichnaya.gif" TargetMode="External"/><Relationship Id="rId20" Type="http://schemas.openxmlformats.org/officeDocument/2006/relationships/hyperlink" Target="http://skz.com.ua/img/perevyazka_flamandskaya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kz.com.ua/img/perevyazka_silezskaya.gif" TargetMode="External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5" Type="http://schemas.openxmlformats.org/officeDocument/2006/relationships/image" Target="../media/image19.png"/><Relationship Id="rId10" Type="http://schemas.openxmlformats.org/officeDocument/2006/relationships/hyperlink" Target="http://skz.com.ua/img/perevyazka_tsepnaya.gif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skz.com.ua/img/perevyazka_gollandskaya.gif" TargetMode="External"/><Relationship Id="rId9" Type="http://schemas.openxmlformats.org/officeDocument/2006/relationships/image" Target="../media/image16.png"/><Relationship Id="rId14" Type="http://schemas.openxmlformats.org/officeDocument/2006/relationships/hyperlink" Target="http://skz.com.ua/img/perevyazka_lozhkovaya2.gi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96752"/>
            <a:ext cx="6400800" cy="685800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Тема 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урока: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72816"/>
            <a:ext cx="6400800" cy="648071"/>
          </a:xfrm>
        </p:spPr>
        <p:txBody>
          <a:bodyPr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5400" b="1" dirty="0" smtClean="0">
                <a:solidFill>
                  <a:srgbClr val="0000CC"/>
                </a:solidFill>
                <a:latin typeface="Monotype Corsiva" panose="03010101010201010101" pitchFamily="66" charset="0"/>
              </a:rPr>
              <a:t>«</a:t>
            </a:r>
            <a:r>
              <a:rPr lang="ru-RU" sz="5400" b="1" dirty="0">
                <a:solidFill>
                  <a:srgbClr val="0000CC"/>
                </a:solidFill>
                <a:latin typeface="Monotype Corsiva" panose="03010101010201010101" pitchFamily="66" charset="0"/>
              </a:rPr>
              <a:t>Декоративная кладка»</a:t>
            </a:r>
          </a:p>
        </p:txBody>
      </p:sp>
    </p:spTree>
    <p:extLst>
      <p:ext uri="{BB962C8B-B14F-4D97-AF65-F5344CB8AC3E}">
        <p14:creationId xmlns:p14="http://schemas.microsoft.com/office/powerpoint/2010/main" val="73295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Декоративная кладка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438400"/>
            <a:ext cx="7272808" cy="30480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-кладка с четким геометрическим рисунком швов (перевязок) на фасаде;</a:t>
            </a:r>
          </a:p>
          <a:p>
            <a:pPr algn="ctr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сочетание определенного рисунка швов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цветными, фактурными, рифлеными элементами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599" y="980728"/>
            <a:ext cx="6400800" cy="1117848"/>
          </a:xfrm>
        </p:spPr>
        <p:txBody>
          <a:bodyPr>
            <a:noAutofit/>
          </a:bodyPr>
          <a:lstStyle/>
          <a:p>
            <a:r>
              <a:rPr lang="ru-RU" sz="20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кладка </a:t>
            </a:r>
            <a:r>
              <a:rPr lang="ru-RU" sz="2000" b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сплошными и прерывающими вертикальными швами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99" y="2348880"/>
            <a:ext cx="7319401" cy="3024336"/>
          </a:xfrm>
        </p:spPr>
      </p:pic>
      <p:sp>
        <p:nvSpPr>
          <p:cNvPr id="5" name="TextBox 4"/>
          <p:cNvSpPr txBox="1"/>
          <p:nvPr/>
        </p:nvSpPr>
        <p:spPr>
          <a:xfrm>
            <a:off x="1115616" y="5373216"/>
            <a:ext cx="644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а) сплошные                                                    б) прерывающие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92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6400800" cy="6858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Цветной кирпич</a:t>
            </a:r>
            <a:endParaRPr lang="ru-RU" dirty="0"/>
          </a:p>
        </p:txBody>
      </p:sp>
      <p:pic>
        <p:nvPicPr>
          <p:cNvPr id="4" name="Picture 12" descr="06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6350000" cy="2692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4581128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Керамический кирпич получают путем обжига глин и их смесей.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 назначению керамический кирпич делится на рядовой и лицевой. 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ЛИЦЕВОЙ КИРПИЧ</a:t>
            </a:r>
            <a:endParaRPr lang="ru-RU" dirty="0"/>
          </a:p>
        </p:txBody>
      </p:sp>
      <p:pic>
        <p:nvPicPr>
          <p:cNvPr id="4" name="Picture 14" descr="73975751732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7" r="69609"/>
          <a:stretch>
            <a:fillRect/>
          </a:stretch>
        </p:blipFill>
        <p:spPr bwMode="auto">
          <a:xfrm>
            <a:off x="1763688" y="2276872"/>
            <a:ext cx="1597898" cy="115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7397575173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7" r="34772" b="-755"/>
          <a:stretch>
            <a:fillRect/>
          </a:stretch>
        </p:blipFill>
        <p:spPr bwMode="auto">
          <a:xfrm>
            <a:off x="4211960" y="2276872"/>
            <a:ext cx="2282825" cy="12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kf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132856"/>
            <a:ext cx="1562100" cy="13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7397575173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35" t="2888"/>
          <a:stretch>
            <a:fillRect/>
          </a:stretch>
        </p:blipFill>
        <p:spPr bwMode="auto">
          <a:xfrm>
            <a:off x="1259632" y="3580433"/>
            <a:ext cx="21971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1" descr="kf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3" r="7787" b="1241"/>
          <a:stretch>
            <a:fillRect/>
          </a:stretch>
        </p:blipFill>
        <p:spPr bwMode="auto">
          <a:xfrm>
            <a:off x="4130367" y="3442519"/>
            <a:ext cx="122555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2" descr="01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871" y="3679056"/>
            <a:ext cx="1622425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67544" y="4941168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Рядовой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кирпич используется для внутренних рядов кладки .</a:t>
            </a:r>
          </a:p>
          <a:p>
            <a:pPr algn="ctr">
              <a:spcBef>
                <a:spcPct val="0"/>
              </a:spcBef>
            </a:pPr>
            <a:r>
              <a:rPr lang="ru-RU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Лицевой</a:t>
            </a: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кирпич – однородного цвета, имеет две гладкие, ровные лицевые поверхности.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344816" cy="108012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ручной  и контрольно-измерительный инструмент</a:t>
            </a:r>
            <a:endParaRPr lang="ru-RU" sz="2400" dirty="0"/>
          </a:p>
        </p:txBody>
      </p:sp>
      <p:pic>
        <p:nvPicPr>
          <p:cNvPr id="4" name="Picture 2" descr="C:\Users\User\Documents\ТИМОШЕНКО\Декоративная кладка\лицевая кладка\instrumenti_kladk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324036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ocuments\ТИМОШЕНКО\Декоративная кладка\лицевая кладка\instrument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352839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>
            <a:fillRect/>
          </a:stretch>
        </p:blipFill>
        <p:spPr>
          <a:xfrm>
            <a:off x="1187624" y="1124744"/>
            <a:ext cx="6912768" cy="4365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077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Готическая перевязка кирпичной кладки">
            <a:hlinkClick r:id="rId2" tooltip="&quot;Готическая перевязка кирпичной кладки&quot;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560" y="4455319"/>
            <a:ext cx="14287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Рисунок 2" descr="Голландская перевязка кирпичной кладки">
            <a:hlinkClick r:id="rId4" tooltip="&quot;Голландская перевязка кирпичной кладки&quot;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119" y="4508897"/>
            <a:ext cx="14287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1403648" y="928755"/>
            <a:ext cx="64807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швов (перевязок)</a:t>
            </a:r>
            <a:endParaRPr lang="ru-RU" sz="3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7" name="Прямоугольник 5"/>
          <p:cNvSpPr>
            <a:spLocks noChangeArrowheads="1"/>
          </p:cNvSpPr>
          <p:nvPr/>
        </p:nvSpPr>
        <p:spPr bwMode="auto">
          <a:xfrm>
            <a:off x="3006330" y="5373292"/>
            <a:ext cx="1274323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350" dirty="0" smtClean="0"/>
              <a:t>Фламандская</a:t>
            </a:r>
            <a:endParaRPr lang="uk-UA" altLang="ru-RU" sz="1350" dirty="0"/>
          </a:p>
        </p:txBody>
      </p:sp>
      <p:sp>
        <p:nvSpPr>
          <p:cNvPr id="28678" name="Прямоугольник 6"/>
          <p:cNvSpPr>
            <a:spLocks noChangeArrowheads="1"/>
          </p:cNvSpPr>
          <p:nvPr/>
        </p:nvSpPr>
        <p:spPr bwMode="auto">
          <a:xfrm>
            <a:off x="1385889" y="5426869"/>
            <a:ext cx="120860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350"/>
              <a:t>Голландская</a:t>
            </a:r>
            <a:endParaRPr lang="uk-UA" altLang="ru-RU" sz="1350"/>
          </a:p>
        </p:txBody>
      </p:sp>
      <p:pic>
        <p:nvPicPr>
          <p:cNvPr id="28679" name="Рисунок 7" descr="Силезская перевязка кирпичной кладки">
            <a:hlinkClick r:id="rId6" tooltip="&quot;Силезская перевязка кирпичной кладки&quot;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898" y="4455319"/>
            <a:ext cx="1425178" cy="85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Прямоугольник 8"/>
          <p:cNvSpPr>
            <a:spLocks noChangeArrowheads="1"/>
          </p:cNvSpPr>
          <p:nvPr/>
        </p:nvSpPr>
        <p:spPr bwMode="auto">
          <a:xfrm>
            <a:off x="6575822" y="5373292"/>
            <a:ext cx="103233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350"/>
              <a:t>Силезская</a:t>
            </a:r>
            <a:endParaRPr lang="uk-UA" altLang="ru-RU" sz="1350"/>
          </a:p>
        </p:txBody>
      </p:sp>
      <p:pic>
        <p:nvPicPr>
          <p:cNvPr id="28681" name="Рисунок 9" descr="Тычковая перевязка кирпичной кладки">
            <a:hlinkClick r:id="rId8" tooltip="&quot;Тычковая перевязка кирпичной кладки&quot;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64" y="1520315"/>
            <a:ext cx="1426369" cy="85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2" name="Прямоугольник 10"/>
          <p:cNvSpPr>
            <a:spLocks noChangeArrowheads="1"/>
          </p:cNvSpPr>
          <p:nvPr/>
        </p:nvSpPr>
        <p:spPr bwMode="auto">
          <a:xfrm>
            <a:off x="4161814" y="2427334"/>
            <a:ext cx="94968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350"/>
              <a:t>Тычковая</a:t>
            </a:r>
            <a:endParaRPr lang="uk-UA" altLang="ru-RU" sz="1350"/>
          </a:p>
        </p:txBody>
      </p:sp>
      <p:pic>
        <p:nvPicPr>
          <p:cNvPr id="28683" name="Рисунок 11" descr="Цепная перевязка кирпичной кладки">
            <a:hlinkClick r:id="rId10" tooltip="&quot;Цепная перевязка кирпичной кладки&quot;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33" y="1579342"/>
            <a:ext cx="1425179" cy="85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4" name="Прямоугольник 12"/>
          <p:cNvSpPr>
            <a:spLocks noChangeArrowheads="1"/>
          </p:cNvSpPr>
          <p:nvPr/>
        </p:nvSpPr>
        <p:spPr bwMode="auto">
          <a:xfrm>
            <a:off x="2228850" y="2402681"/>
            <a:ext cx="101598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ru-RU" sz="1350" dirty="0" err="1"/>
              <a:t>Крестовая</a:t>
            </a:r>
            <a:endParaRPr lang="uk-UA" altLang="ru-RU" sz="1350" dirty="0"/>
          </a:p>
        </p:txBody>
      </p:sp>
      <p:pic>
        <p:nvPicPr>
          <p:cNvPr id="28685" name="Рисунок 13" descr="Ложковая перевязка кирпичной кладки (смещение 1/2)">
            <a:hlinkClick r:id="rId12" tooltip="&quot;Ложковая перевязка кирпичной кладки (смещение 1/2)&quot;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87" y="1496634"/>
            <a:ext cx="1425179" cy="85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6" name="Прямоугольник 14"/>
          <p:cNvSpPr>
            <a:spLocks noChangeArrowheads="1"/>
          </p:cNvSpPr>
          <p:nvPr/>
        </p:nvSpPr>
        <p:spPr bwMode="auto">
          <a:xfrm>
            <a:off x="5414963" y="2294335"/>
            <a:ext cx="145851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350"/>
              <a:t>Ложковая, смещение 1/2</a:t>
            </a:r>
            <a:endParaRPr lang="uk-UA" altLang="ru-RU" sz="1350"/>
          </a:p>
        </p:txBody>
      </p:sp>
      <p:pic>
        <p:nvPicPr>
          <p:cNvPr id="28687" name="Рисунок 15" descr="Ложковая перевязка кирпичной кладки (смещение 1/4)">
            <a:hlinkClick r:id="rId14" tooltip="&quot;Ложковая перевязка кирпичной кладки (смещение 1/4)&quot;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26533"/>
            <a:ext cx="1425179" cy="85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8" name="Прямоугольник 16"/>
          <p:cNvSpPr>
            <a:spLocks noChangeArrowheads="1"/>
          </p:cNvSpPr>
          <p:nvPr/>
        </p:nvSpPr>
        <p:spPr bwMode="auto">
          <a:xfrm>
            <a:off x="1958578" y="3644504"/>
            <a:ext cx="140374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350"/>
              <a:t>Ложковая, смещение 1/4</a:t>
            </a:r>
            <a:endParaRPr lang="uk-UA" altLang="ru-RU" sz="1350"/>
          </a:p>
        </p:txBody>
      </p:sp>
      <p:pic>
        <p:nvPicPr>
          <p:cNvPr id="28689" name="Рисунок 17" descr="Хаотичная перевязка кирпичной кладки">
            <a:hlinkClick r:id="rId16" tooltip="&quot;Хаотичная перевязка кирпичной кладки&quot;"/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756" y="2807449"/>
            <a:ext cx="1425179" cy="85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0" name="Прямоугольник 18"/>
          <p:cNvSpPr>
            <a:spLocks noChangeArrowheads="1"/>
          </p:cNvSpPr>
          <p:nvPr/>
        </p:nvSpPr>
        <p:spPr bwMode="auto">
          <a:xfrm>
            <a:off x="4118373" y="3699272"/>
            <a:ext cx="103848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350"/>
              <a:t>Хаотичная</a:t>
            </a:r>
            <a:endParaRPr lang="uk-UA" altLang="ru-RU" sz="1350"/>
          </a:p>
        </p:txBody>
      </p:sp>
      <p:pic>
        <p:nvPicPr>
          <p:cNvPr id="28691" name="Рисунок 21" descr="Крестовая перевязка кирпичной кладки">
            <a:hlinkClick r:id="rId18" tooltip="&quot;Крестовая перевязка кирпичной кладки&quot;"/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236" y="2834880"/>
            <a:ext cx="1425178" cy="85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2" name="Прямоугольник 22"/>
          <p:cNvSpPr>
            <a:spLocks noChangeArrowheads="1"/>
          </p:cNvSpPr>
          <p:nvPr/>
        </p:nvSpPr>
        <p:spPr bwMode="auto">
          <a:xfrm>
            <a:off x="5847161" y="3807619"/>
            <a:ext cx="78739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350" dirty="0"/>
              <a:t>Цепная</a:t>
            </a:r>
            <a:endParaRPr lang="uk-UA" altLang="ru-RU" sz="1350" dirty="0"/>
          </a:p>
        </p:txBody>
      </p:sp>
      <p:pic>
        <p:nvPicPr>
          <p:cNvPr id="28693" name="Рисунок 23" descr="Фламандская перевязка кирпичной кладки">
            <a:hlinkClick r:id="rId20" tooltip="&quot;Фламандская перевязка кирпичной кладки&quot;"/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4455319"/>
            <a:ext cx="1425179" cy="85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4" name="Прямоугольник 24"/>
          <p:cNvSpPr>
            <a:spLocks noChangeArrowheads="1"/>
          </p:cNvSpPr>
          <p:nvPr/>
        </p:nvSpPr>
        <p:spPr bwMode="auto">
          <a:xfrm>
            <a:off x="4842272" y="5426869"/>
            <a:ext cx="107394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350" dirty="0"/>
              <a:t>Готическая</a:t>
            </a:r>
          </a:p>
          <a:p>
            <a:pPr eaLnBrk="1" hangingPunct="1"/>
            <a:endParaRPr lang="uk-UA" altLang="ru-RU" sz="1350" dirty="0"/>
          </a:p>
        </p:txBody>
      </p:sp>
      <p:sp>
        <p:nvSpPr>
          <p:cNvPr id="28695" name="Номер слайда 2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57213" indent="-2143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7262DD4-ECBD-40F7-9461-07F41F572204}" type="slidenum">
              <a:rPr lang="ru-RU" altLang="ru-RU">
                <a:solidFill>
                  <a:srgbClr val="FFFFFF"/>
                </a:solidFill>
              </a:rPr>
              <a:pPr eaLnBrk="1" hangingPunct="1"/>
              <a:t>8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31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sz="36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71075"/>
            <a:ext cx="6336703" cy="389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91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1020</TotalTime>
  <Words>115</Words>
  <Application>Microsoft Office PowerPoint</Application>
  <PresentationFormat>Экран (4:3)</PresentationFormat>
  <Paragraphs>28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Кутюр</vt:lpstr>
      <vt:lpstr>Тема урока:</vt:lpstr>
      <vt:lpstr>Декоративная кладка </vt:lpstr>
      <vt:lpstr>кладка  со сплошными и прерывающими вертикальными швами</vt:lpstr>
      <vt:lpstr>Цветной кирпич</vt:lpstr>
      <vt:lpstr>ЛИЦЕВОЙ КИРПИЧ</vt:lpstr>
      <vt:lpstr>ручной  и контрольно-измерительный инструмент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tanya</cp:lastModifiedBy>
  <cp:revision>150</cp:revision>
  <dcterms:created xsi:type="dcterms:W3CDTF">2013-05-05T11:02:10Z</dcterms:created>
  <dcterms:modified xsi:type="dcterms:W3CDTF">2021-10-30T10:21:08Z</dcterms:modified>
</cp:coreProperties>
</file>