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72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59" r:id="rId13"/>
    <p:sldId id="273" r:id="rId14"/>
    <p:sldId id="267" r:id="rId15"/>
    <p:sldId id="268" r:id="rId16"/>
    <p:sldId id="274" r:id="rId17"/>
    <p:sldId id="271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262"/>
    <a:srgbClr val="DDDDDD"/>
    <a:srgbClr val="FF5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2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BBC4B-E496-4056-A800-E26901B0AD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75ABD-E700-4EC1-B298-453576041C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7D0925-DDA0-424A-A6D7-4DD8B24B1D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03BE6A-A8F1-4C46-840F-CDD9FED9CE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BBBDD-838E-4F8B-BEA2-74BF5583B2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237D5D-E01E-4BBA-B496-A481F4484C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10A48-E10F-4F2D-BE07-EDB01161D2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18F74-1FF1-49BD-A985-709C195CDE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F6707E-FBA4-4B48-BC41-12984A79C2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748AED-69CD-4D6D-8E28-A35E4598EB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D9DDCD-BD6F-4019-A09A-0B4C1CD84E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1C85A46-57F0-47EB-B624-AF15B4E0F45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663575"/>
            <a:ext cx="8915400" cy="1851025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ru-RU" sz="7200">
                <a:solidFill>
                  <a:srgbClr val="FF5050"/>
                </a:solidFill>
              </a:rPr>
              <a:t>ХИМИЧЕСКИЕ ОПЫТЫ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6553200"/>
            <a:ext cx="6400800" cy="304800"/>
          </a:xfrm>
        </p:spPr>
        <p:txBody>
          <a:bodyPr/>
          <a:lstStyle/>
          <a:p>
            <a:pPr algn="r">
              <a:lnSpc>
                <a:spcPct val="80000"/>
              </a:lnSpc>
            </a:pPr>
            <a:r>
              <a:rPr lang="ru-RU" sz="1600"/>
              <a:t>Виктория Кузнецова – </a:t>
            </a:r>
            <a:r>
              <a:rPr lang="en-US" sz="1600"/>
              <a:t>viki.rdf.ru</a:t>
            </a:r>
            <a:endParaRPr lang="ru-RU" sz="1600"/>
          </a:p>
        </p:txBody>
      </p:sp>
      <p:pic>
        <p:nvPicPr>
          <p:cNvPr id="4100" name="Picture 4" descr="MCj0310842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1600200"/>
            <a:ext cx="1905000" cy="1514475"/>
          </a:xfrm>
          <a:prstGeom prst="rect">
            <a:avLst/>
          </a:prstGeom>
          <a:noFill/>
        </p:spPr>
      </p:pic>
      <p:pic>
        <p:nvPicPr>
          <p:cNvPr id="4102" name="Picture 6" descr="MCj0280812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5257800"/>
            <a:ext cx="1425575" cy="1524000"/>
          </a:xfrm>
          <a:prstGeom prst="rect">
            <a:avLst/>
          </a:prstGeom>
          <a:noFill/>
        </p:spPr>
      </p:pic>
      <p:pic>
        <p:nvPicPr>
          <p:cNvPr id="4103" name="Picture 7" descr="MCj0250132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940621">
            <a:off x="6553200" y="4191000"/>
            <a:ext cx="2066925" cy="2406650"/>
          </a:xfrm>
          <a:prstGeom prst="rect">
            <a:avLst/>
          </a:prstGeom>
          <a:noFill/>
        </p:spPr>
      </p:pic>
      <p:pic>
        <p:nvPicPr>
          <p:cNvPr id="4104" name="Picture 8" descr="MCj0287091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1600200"/>
            <a:ext cx="1443038" cy="2087563"/>
          </a:xfrm>
          <a:prstGeom prst="rect">
            <a:avLst/>
          </a:prstGeom>
          <a:noFill/>
        </p:spPr>
      </p:pic>
      <p:pic>
        <p:nvPicPr>
          <p:cNvPr id="4105" name="Picture 9" descr="MCj02871040000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700588"/>
            <a:ext cx="1735138" cy="2157412"/>
          </a:xfrm>
          <a:prstGeom prst="rect">
            <a:avLst/>
          </a:prstGeom>
          <a:noFill/>
        </p:spPr>
      </p:pic>
      <p:pic>
        <p:nvPicPr>
          <p:cNvPr id="4106" name="Picture 10" descr="MCj02379450000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96000" y="3581400"/>
            <a:ext cx="1524000" cy="1262063"/>
          </a:xfrm>
          <a:prstGeom prst="rect">
            <a:avLst/>
          </a:prstGeom>
          <a:noFill/>
        </p:spPr>
      </p:pic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2667000" y="2590800"/>
            <a:ext cx="434340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/>
              <a:t>Индикаторные полоски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/>
              <a:t>Исчезающий мелок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/>
              <a:t>Взрывающийся вулкан 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/>
              <a:t>Надуй шар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/>
              <a:t>Цветные монетки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/>
              <a:t>Невидимые чернила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76200" y="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u="sng">
                <a:latin typeface="Verdana" pitchFamily="34" charset="0"/>
              </a:rPr>
              <a:t>Данные опыты можно проводить родителям с детьми от 3х лет.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IMG_29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0"/>
            <a:ext cx="4343400" cy="3328988"/>
          </a:xfrm>
          <a:prstGeom prst="rect">
            <a:avLst/>
          </a:prstGeom>
          <a:noFill/>
        </p:spPr>
      </p:pic>
      <p:pic>
        <p:nvPicPr>
          <p:cNvPr id="12294" name="Picture 6" descr="IMG_29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3986213"/>
            <a:ext cx="4267200" cy="2871787"/>
          </a:xfrm>
          <a:prstGeom prst="rect">
            <a:avLst/>
          </a:prstGeom>
          <a:noFill/>
        </p:spPr>
      </p:pic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152400" y="4343400"/>
            <a:ext cx="41148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/>
              <a:t>И вот раздается шипение, из «жерла» начинает валить ярко окрашенная пена. Такое эффективное зрелище ребенок запомнит надолго! </a:t>
            </a:r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228600" y="304800"/>
            <a:ext cx="39624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Не бойтесь дать ребенку стакан с уксусом, пусть он сам контролирует процесс извержения. Только предупредите заранее, что уксус должен потихоньку вливаться в вулкан и не попасть на руки (тело).</a:t>
            </a: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152400" y="6400800"/>
            <a:ext cx="487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/>
              <a:t>Извержение без моющего средства.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IMG_30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3214688"/>
            <a:ext cx="4419600" cy="3643312"/>
          </a:xfrm>
          <a:prstGeom prst="rect">
            <a:avLst/>
          </a:prstGeom>
          <a:noFill/>
        </p:spPr>
      </p:pic>
      <p:pic>
        <p:nvPicPr>
          <p:cNvPr id="13317" name="Picture 5" descr="IMG_30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724400" cy="3543300"/>
          </a:xfrm>
          <a:prstGeom prst="rect">
            <a:avLst/>
          </a:prstGeom>
          <a:noFill/>
        </p:spPr>
      </p:pic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5486400" y="381000"/>
            <a:ext cx="29718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Если лепить вулкан из пластилина неохота, можно соорудить вулканический конус из бумаги или картона, а внутрь поместить стеклянную бутылку. 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5257800" y="228600"/>
            <a:ext cx="3657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152400" y="6400800"/>
            <a:ext cx="487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/>
              <a:t>Извержение  с  моющим средством (фэри).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304800" y="3886200"/>
            <a:ext cx="38862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Вливать лаву лучше порциями, так сказать дозировать извержения вулкана самому, </a:t>
            </a:r>
          </a:p>
          <a:p>
            <a:pPr>
              <a:spcBef>
                <a:spcPct val="50000"/>
              </a:spcBef>
            </a:pPr>
            <a:r>
              <a:rPr lang="ru-RU" sz="2000"/>
              <a:t>Из трети стакана может получится 5-6 извержений.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algn="l"/>
            <a:r>
              <a:rPr lang="ru-RU" sz="1800"/>
              <a:t>Можете рассказать ребенку, что происходит реакция нейтрализации, кислота и щелочь нейтрализуют друг друга. Появившиеся пузырьки – это углекислый газ, который мы выдыхаем и который необходим для дыхания растениям. Благодаря углекислому газу торт получается таким пышным, т.к. пузырьки проходят сквозь тесто и разрыхляют его. А еще углекислый газ мы пьем вместе с газированной водой, это он превращает обычную воду в «колючую». </a:t>
            </a:r>
          </a:p>
        </p:txBody>
      </p:sp>
      <p:pic>
        <p:nvPicPr>
          <p:cNvPr id="7172" name="Picture 4" descr="IMG_297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698625"/>
            <a:ext cx="6629400" cy="5159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8229600" cy="1143000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l"/>
            <a:r>
              <a:rPr lang="ru-RU" sz="4800">
                <a:solidFill>
                  <a:srgbClr val="FF5050"/>
                </a:solidFill>
              </a:rPr>
              <a:t>«НАДУЙ ШАР»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4267200" cy="55626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800"/>
              <a:t>Следующий фокус основан все на той же реакции между содой и уксусом.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/>
              <a:t>Возьми сок одного лимона, Зст.л. уксуса, 1,5ст.л. воды, одну чайную ложку пищевой соды, шарик, стакан и пустую бутылку из-под лимонада.</a:t>
            </a:r>
            <a:br>
              <a:rPr lang="ru-RU" sz="1800"/>
            </a:br>
            <a:r>
              <a:rPr lang="ru-RU" sz="1800"/>
              <a:t/>
            </a:r>
            <a:br>
              <a:rPr lang="ru-RU" sz="1800"/>
            </a:br>
            <a:r>
              <a:rPr lang="ru-RU" sz="1800"/>
              <a:t>1. Налей воду в бутылку и раствори в ней чайную ложку пищевой соды.</a:t>
            </a:r>
            <a:br>
              <a:rPr lang="ru-RU" sz="1800"/>
            </a:br>
            <a:r>
              <a:rPr lang="ru-RU" sz="1800"/>
              <a:t>2. В отдельном стакане смешай сок лимона с уксусом и вылей в бутылку.</a:t>
            </a:r>
            <a:br>
              <a:rPr lang="ru-RU" sz="1800"/>
            </a:br>
            <a:r>
              <a:rPr lang="ru-RU" sz="1800"/>
              <a:t>3. Быстро надень шарик на горлышко бутылки, закрепив его изолентой. Шарик будет надуваться. Пищевая сода и сок лимона, смешанный с уксусом, вступая в реакцию, выделяют углекислый газ, который и надувает шарик. </a:t>
            </a:r>
          </a:p>
        </p:txBody>
      </p:sp>
      <p:pic>
        <p:nvPicPr>
          <p:cNvPr id="21508" name="Picture 4" descr="him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37075" y="533400"/>
            <a:ext cx="4378325" cy="601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effectLst>
            <a:outerShdw dist="56796" dir="1593903" algn="ctr" rotWithShape="0">
              <a:schemeClr val="bg2"/>
            </a:outerShdw>
          </a:effectLst>
        </p:spPr>
        <p:txBody>
          <a:bodyPr/>
          <a:lstStyle/>
          <a:p>
            <a:r>
              <a:rPr lang="ru-RU" sz="4800">
                <a:solidFill>
                  <a:srgbClr val="FF5050"/>
                </a:solidFill>
              </a:rPr>
              <a:t>«ЦВЕТНЫЕ МОНЕТКИ»</a:t>
            </a:r>
          </a:p>
        </p:txBody>
      </p:sp>
      <p:pic>
        <p:nvPicPr>
          <p:cNvPr id="15364" name="Picture 4" descr="IMG_29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2286000"/>
            <a:ext cx="5791200" cy="4343400"/>
          </a:xfrm>
          <a:prstGeom prst="rect">
            <a:avLst/>
          </a:prstGeom>
          <a:noFill/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276600" y="1127125"/>
            <a:ext cx="5715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   Возьми медные монетки, бумажную салфетку, тарелку и уксус. 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28600" y="2438400"/>
            <a:ext cx="29718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/>
              <a:t>Положи на блюдце несколько бумажных салфеток.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/>
              <a:t>Налей немного уксуса, чтобы салфетки намокли.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/>
              <a:t>Сверху на салфетку положи монетки и оставь их на ночь.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IMG_299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2609850"/>
            <a:ext cx="5562600" cy="4171950"/>
          </a:xfrm>
          <a:prstGeom prst="rect">
            <a:avLst/>
          </a:prstGeom>
          <a:noFill/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52400" y="152400"/>
            <a:ext cx="8915400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Монетки позеленеют. Взаимодействуя с медью, из которой сделаны монетки, уксусная кислота образует вещество зеленого цвета. </a:t>
            </a:r>
          </a:p>
          <a:p>
            <a:pPr>
              <a:spcBef>
                <a:spcPct val="50000"/>
              </a:spcBef>
            </a:pPr>
            <a:r>
              <a:rPr lang="ru-RU" sz="2400"/>
              <a:t>Точно так же, но гораздо медленнее разрушаются бронзовые статуи, в которых содержится медь, из-за паров кислоты, содержащейся в воздухе.</a:t>
            </a:r>
          </a:p>
        </p:txBody>
      </p:sp>
      <p:pic>
        <p:nvPicPr>
          <p:cNvPr id="16390" name="Picture 6" descr="MCj0332081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819400"/>
            <a:ext cx="2393950" cy="327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152400"/>
            <a:ext cx="5105400" cy="11430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/>
          <a:p>
            <a:r>
              <a:rPr lang="ru-RU">
                <a:solidFill>
                  <a:srgbClr val="FF5050"/>
                </a:solidFill>
              </a:rPr>
              <a:t>«НЕВИДИМЫЕ ЧЕРНИЛА»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04800" y="1431925"/>
            <a:ext cx="388620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Возьми половину лимона, ватку, спичку, чашку воды, лист бумаги.</a:t>
            </a:r>
            <a:br>
              <a:rPr lang="ru-RU" sz="2000"/>
            </a:br>
            <a:r>
              <a:rPr lang="ru-RU" sz="2000"/>
              <a:t/>
            </a:r>
            <a:br>
              <a:rPr lang="ru-RU" sz="2000"/>
            </a:br>
            <a:r>
              <a:rPr lang="ru-RU" sz="2000"/>
              <a:t>1. Выдави сок из лимона в чашку с водой.</a:t>
            </a:r>
            <a:br>
              <a:rPr lang="ru-RU" sz="2000"/>
            </a:br>
            <a:r>
              <a:rPr lang="ru-RU" sz="2000"/>
              <a:t>2. Обмакни спичку с намотанной на головку ватой в воду и напиши что-нибудь на бумаге.</a:t>
            </a:r>
            <a:br>
              <a:rPr lang="ru-RU" sz="2000"/>
            </a:br>
            <a:r>
              <a:rPr lang="ru-RU" sz="2000"/>
              <a:t>3. Когда чернила высохнут, текст станет невидимым.</a:t>
            </a:r>
            <a:br>
              <a:rPr lang="ru-RU" sz="2000"/>
            </a:br>
            <a:r>
              <a:rPr lang="ru-RU" sz="2000"/>
              <a:t>4. Чтобы прочесть послание, нагрей бумагу около включенной настольной лампы. На бумаге появятся слова чёрного цвета. </a:t>
            </a:r>
          </a:p>
        </p:txBody>
      </p:sp>
      <p:pic>
        <p:nvPicPr>
          <p:cNvPr id="22533" name="Picture 5" descr="him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92663" y="152400"/>
            <a:ext cx="4198937" cy="6581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229600" cy="1143000"/>
          </a:xfrm>
          <a:effectLst>
            <a:outerShdw dist="56796" dir="1593903" algn="ctr" rotWithShape="0">
              <a:schemeClr val="bg2"/>
            </a:outerShdw>
          </a:effectLst>
        </p:spPr>
        <p:txBody>
          <a:bodyPr/>
          <a:lstStyle/>
          <a:p>
            <a:r>
              <a:rPr lang="ru-RU" sz="6600">
                <a:solidFill>
                  <a:srgbClr val="FF5050"/>
                </a:solidFill>
              </a:rPr>
              <a:t>КОНЕЦ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142038"/>
            <a:ext cx="8991600" cy="79216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800"/>
              <a:t>Опыты позаимствованы из книги  «Забавные химические опыты»  Репьев С. А. </a:t>
            </a:r>
            <a:br>
              <a:rPr lang="ru-RU" sz="1800"/>
            </a:br>
            <a:endParaRPr lang="ru-RU" sz="1800"/>
          </a:p>
        </p:txBody>
      </p:sp>
      <p:pic>
        <p:nvPicPr>
          <p:cNvPr id="19462" name="Picture 6" descr="book_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477963"/>
            <a:ext cx="6062663" cy="38560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791200"/>
            <a:ext cx="8686800" cy="1066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000"/>
              <a:t>     Химия полна загадок и открытий, мы уже знаем, что наука химия изучает свойства вещей, давай сегодня, мы изучим свойства кислоты (уксус) и щелочи (сода). </a:t>
            </a:r>
          </a:p>
        </p:txBody>
      </p:sp>
      <p:pic>
        <p:nvPicPr>
          <p:cNvPr id="18436" name="Picture 4" descr="MCBD07216_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2667000"/>
            <a:ext cx="3962400" cy="3101975"/>
          </a:xfrm>
          <a:prstGeom prst="rect">
            <a:avLst/>
          </a:prstGeom>
          <a:noFill/>
        </p:spPr>
      </p:pic>
      <p:pic>
        <p:nvPicPr>
          <p:cNvPr id="18439" name="Picture 7" descr="MCj0398167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04800"/>
            <a:ext cx="3027363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effectLst>
            <a:outerShdw dist="68392" dir="1308085" algn="ctr" rotWithShape="0">
              <a:schemeClr val="bg2"/>
            </a:outerShdw>
          </a:effectLst>
        </p:spPr>
        <p:txBody>
          <a:bodyPr/>
          <a:lstStyle/>
          <a:p>
            <a:r>
              <a:rPr lang="ru-RU" sz="4800" u="sng">
                <a:solidFill>
                  <a:srgbClr val="FF5050"/>
                </a:solidFill>
              </a:rPr>
              <a:t>ИНДИКАТОРНЫЕ ПОЛОСКИ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28600" y="1295400"/>
            <a:ext cx="8839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000"/>
              <a:t>Для первого опыта нам понадобятся: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/>
              <a:t>Индикаторные полоски*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/>
              <a:t>Набор различной жидкости (кислой и щелочной) в небольших мисках.</a:t>
            </a:r>
          </a:p>
        </p:txBody>
      </p:sp>
      <p:pic>
        <p:nvPicPr>
          <p:cNvPr id="5128" name="Picture 8" descr="IMG_30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971800"/>
            <a:ext cx="4114800" cy="2114550"/>
          </a:xfrm>
          <a:prstGeom prst="rect">
            <a:avLst/>
          </a:prstGeom>
          <a:noFill/>
        </p:spPr>
      </p:pic>
      <p:sp>
        <p:nvSpPr>
          <p:cNvPr id="5129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0" y="6324600"/>
            <a:ext cx="9144000" cy="533400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600" i="1"/>
              <a:t>   * В садоводческих магазинах продаются наборы универсальной индикаторной бумаги. Я купила такой набор из 3х полос, стоит  набор 20 рублей.</a:t>
            </a:r>
          </a:p>
        </p:txBody>
      </p:sp>
      <p:pic>
        <p:nvPicPr>
          <p:cNvPr id="5130" name="Picture 10" descr="MCj0250838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3048000"/>
            <a:ext cx="1503363" cy="1449388"/>
          </a:xfrm>
          <a:prstGeom prst="rect">
            <a:avLst/>
          </a:prstGeom>
          <a:noFill/>
        </p:spPr>
      </p:pic>
      <p:pic>
        <p:nvPicPr>
          <p:cNvPr id="5131" name="Picture 11" descr="MCj0250838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4495800"/>
            <a:ext cx="1579563" cy="1522413"/>
          </a:xfrm>
          <a:prstGeom prst="rect">
            <a:avLst/>
          </a:prstGeom>
          <a:noFill/>
        </p:spPr>
      </p:pic>
      <p:pic>
        <p:nvPicPr>
          <p:cNvPr id="5132" name="Picture 12" descr="MCj0250838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0" y="3048000"/>
            <a:ext cx="1350963" cy="1301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IMG_30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920875"/>
            <a:ext cx="5791200" cy="4479925"/>
          </a:xfrm>
          <a:prstGeom prst="rect">
            <a:avLst/>
          </a:prstGeom>
          <a:noFill/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76200" y="76200"/>
            <a:ext cx="92202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Возьмем три мисочки и добавим в них три разных жидкости* (надо подобрать так, чтобы была и кислая, и щелочная среда). </a:t>
            </a:r>
          </a:p>
          <a:p>
            <a:pPr>
              <a:spcBef>
                <a:spcPct val="50000"/>
              </a:spcBef>
            </a:pPr>
            <a:r>
              <a:rPr lang="ru-RU" sz="2000"/>
              <a:t>Возле каждой миски положите по 1 полоске. Предложите ребенку взять одну из полосок и намочить в одной из мисок, затем положить рядом. И так поочередно проделать с каждым раствором. </a:t>
            </a:r>
          </a:p>
          <a:p>
            <a:pPr>
              <a:spcBef>
                <a:spcPct val="50000"/>
              </a:spcBef>
            </a:pPr>
            <a:r>
              <a:rPr lang="ru-RU" sz="2000"/>
              <a:t/>
            </a:r>
            <a:br>
              <a:rPr lang="ru-RU" sz="2000"/>
            </a:br>
            <a:endParaRPr lang="ru-RU" sz="2000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609600" y="6491288"/>
            <a:ext cx="7753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i="1"/>
              <a:t>* Можно взять любую жидкость (чай, слюна, рассол, суп, вода и т.д.)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IMG_3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419600" cy="4021138"/>
          </a:xfrm>
          <a:prstGeom prst="rect">
            <a:avLst/>
          </a:prstGeom>
          <a:noFill/>
        </p:spPr>
      </p:pic>
      <p:pic>
        <p:nvPicPr>
          <p:cNvPr id="6149" name="Picture 5" descr="IMG_30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4017963"/>
            <a:ext cx="5105400" cy="2840037"/>
          </a:xfrm>
          <a:prstGeom prst="rect">
            <a:avLst/>
          </a:prstGeom>
          <a:noFill/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4476750" y="0"/>
            <a:ext cx="466725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Увлажненное место окрасится, смотрим на цвет квадратиков в середине. По шкале на коробке можно будет определить какую среду мы исследовали -  кислотную или щелочную. 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0" y="4038600"/>
            <a:ext cx="38862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Этот опыт очень привлекает маленьких детей, так как не требует особого внимания со стороны взрослых, ребенок может самостоятельно исследовать окружающую его жидкость. Такой процесс увлекает ребенка на  несколько дней.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572000" y="2590800"/>
            <a:ext cx="43434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/>
              <a:t>Синий цвет – щелочь, </a:t>
            </a:r>
          </a:p>
          <a:p>
            <a:pPr>
              <a:spcBef>
                <a:spcPct val="50000"/>
              </a:spcBef>
            </a:pPr>
            <a:r>
              <a:rPr lang="ru-RU" i="1"/>
              <a:t>Бледно-зеленый цвет – кислая среда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effectLst>
            <a:outerShdw dist="56796" dir="1593903" algn="ctr" rotWithShape="0">
              <a:schemeClr val="bg2"/>
            </a:outerShdw>
          </a:effectLst>
        </p:spPr>
        <p:txBody>
          <a:bodyPr/>
          <a:lstStyle/>
          <a:p>
            <a:r>
              <a:rPr lang="ru-RU" sz="4800">
                <a:solidFill>
                  <a:srgbClr val="FF5050"/>
                </a:solidFill>
              </a:rPr>
              <a:t>«ИСЧЕЗАЮЩИЙ МЕЛОК»</a:t>
            </a:r>
          </a:p>
        </p:txBody>
      </p:sp>
      <p:pic>
        <p:nvPicPr>
          <p:cNvPr id="8196" name="Picture 4" descr="IMG_29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276350"/>
            <a:ext cx="7239000" cy="5429250"/>
          </a:xfrm>
          <a:prstGeom prst="rect">
            <a:avLst/>
          </a:prstGeom>
          <a:noFill/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76200" y="1295400"/>
            <a:ext cx="1828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/>
              <a:t>Уксус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/>
              <a:t>Мелок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/>
              <a:t>Стакан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IMG_30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2286000"/>
            <a:ext cx="5943600" cy="4457700"/>
          </a:xfrm>
          <a:prstGeom prst="rect">
            <a:avLst/>
          </a:prstGeom>
          <a:noFill/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52400" y="152400"/>
            <a:ext cx="2895600" cy="664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Для зрелищного опыта нам пригодится небольшой кусочек мела. Опустите мел в стакан с уксусом и понаблюдайте, что получится. Мелок в стакане начнет шипеть, пузыриться, уменьшаться в размере и вскоре совсем исчезнет. </a:t>
            </a:r>
          </a:p>
          <a:p>
            <a:pPr>
              <a:spcBef>
                <a:spcPct val="50000"/>
              </a:spcBef>
            </a:pPr>
            <a:r>
              <a:rPr lang="ru-RU" sz="2000"/>
              <a:t>Мел это известняк, при соприкосновении с уксусной кислотой он превращается в другие вещества, одно из которых – углекислый газ, бурно выделяющийся в виде пузырьков. </a:t>
            </a:r>
          </a:p>
        </p:txBody>
      </p:sp>
      <p:sp>
        <p:nvSpPr>
          <p:cNvPr id="9222" name="AutoShape 6" descr="Белый мрамор"/>
          <p:cNvSpPr>
            <a:spLocks noChangeArrowheads="1"/>
          </p:cNvSpPr>
          <p:nvPr/>
        </p:nvSpPr>
        <p:spPr bwMode="auto">
          <a:xfrm>
            <a:off x="4876800" y="838200"/>
            <a:ext cx="2438400" cy="990600"/>
          </a:xfrm>
          <a:prstGeom prst="cube">
            <a:avLst>
              <a:gd name="adj" fmla="val 25000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86800" cy="11430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/>
          <a:p>
            <a:r>
              <a:rPr lang="ru-RU" u="sng">
                <a:solidFill>
                  <a:srgbClr val="FF5050"/>
                </a:solidFill>
              </a:rPr>
              <a:t>«ИЗВЕРГАЮЩИЙСЯ ВУЛКАН»</a:t>
            </a:r>
          </a:p>
        </p:txBody>
      </p:sp>
      <p:pic>
        <p:nvPicPr>
          <p:cNvPr id="10245" name="Picture 5" descr="IMG_29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3138" y="1219200"/>
            <a:ext cx="4360862" cy="5638800"/>
          </a:xfrm>
          <a:prstGeom prst="rect">
            <a:avLst/>
          </a:prstGeom>
          <a:noFill/>
        </p:spPr>
      </p:pic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1295400"/>
            <a:ext cx="4953000" cy="399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/>
            <a:r>
              <a:rPr lang="ru-RU" sz="2000"/>
              <a:t>    Необходимый инвентарь:</a:t>
            </a:r>
          </a:p>
          <a:p>
            <a:pPr marL="342900" indent="-342900"/>
            <a:r>
              <a:rPr lang="ru-RU" sz="2000"/>
              <a:t>Вулкан:</a:t>
            </a:r>
          </a:p>
          <a:p>
            <a:pPr marL="342900" indent="-342900">
              <a:buFontTx/>
              <a:buChar char="-"/>
            </a:pPr>
            <a:r>
              <a:rPr lang="ru-RU" sz="2000"/>
              <a:t>Конус слепить из пластилина (м</a:t>
            </a:r>
            <a:r>
              <a:rPr lang="ru-RU"/>
              <a:t>ожно взять уже однажды использовавшийся пластилин)</a:t>
            </a:r>
          </a:p>
          <a:p>
            <a:pPr marL="342900" indent="-342900">
              <a:buFontTx/>
              <a:buChar char="-"/>
            </a:pPr>
            <a:r>
              <a:rPr lang="ru-RU" sz="2000"/>
              <a:t>Сода, 2 ст ложки</a:t>
            </a:r>
          </a:p>
          <a:p>
            <a:pPr marL="342900" indent="-342900"/>
            <a:endParaRPr lang="ru-RU" sz="2000"/>
          </a:p>
          <a:p>
            <a:pPr marL="342900" indent="-342900"/>
            <a:r>
              <a:rPr lang="ru-RU" sz="2000"/>
              <a:t>Лава:</a:t>
            </a:r>
          </a:p>
          <a:p>
            <a:pPr marL="342900" indent="-342900">
              <a:buFontTx/>
              <a:buAutoNum type="arabicPeriod"/>
            </a:pPr>
            <a:r>
              <a:rPr lang="ru-RU" sz="2000"/>
              <a:t>Уксус 1/3 стакана</a:t>
            </a:r>
          </a:p>
          <a:p>
            <a:pPr marL="342900" indent="-342900">
              <a:buFontTx/>
              <a:buAutoNum type="arabicPeriod"/>
            </a:pPr>
            <a:r>
              <a:rPr lang="ru-RU" sz="2000"/>
              <a:t>Красная  краска, капля</a:t>
            </a:r>
          </a:p>
          <a:p>
            <a:pPr marL="342900" indent="-342900">
              <a:buFontTx/>
              <a:buAutoNum type="arabicPeriod"/>
            </a:pPr>
            <a:r>
              <a:rPr lang="ru-RU" sz="2000"/>
              <a:t>Капелька жидкого моющего средства, чтобы вулкан лучше пенился ;)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IMG_29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0"/>
            <a:ext cx="4495800" cy="3371850"/>
          </a:xfrm>
          <a:prstGeom prst="rect">
            <a:avLst/>
          </a:prstGeom>
          <a:noFill/>
        </p:spPr>
      </p:pic>
      <p:pic>
        <p:nvPicPr>
          <p:cNvPr id="11269" name="Picture 5" descr="IMG_295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03763" y="3527425"/>
            <a:ext cx="4440237" cy="3330575"/>
          </a:xfrm>
          <a:prstGeom prst="rect">
            <a:avLst/>
          </a:prstGeom>
          <a:noFill/>
        </p:spPr>
      </p:pic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228600" y="381000"/>
            <a:ext cx="399415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/>
              <a:t>Сначала вылепим из пластилина вулкан, примерно 7  см в высоту. Вулкан помещаем на большой поднос, чтобы лава не растеклась по столу. В жерло засыпаем соду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28600" y="3733800"/>
            <a:ext cx="40386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Готовим «лаву» - смешиваем все компоненты в стакане (уксус, краску и моющ. средство). Теперь самое интересное – извержение вулкана!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1271</TotalTime>
  <Words>772</Words>
  <Application>Microsoft PowerPoint</Application>
  <PresentationFormat>Экран (4:3)</PresentationFormat>
  <Paragraphs>63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Verdana</vt:lpstr>
      <vt:lpstr>Оформление по умолчанию</vt:lpstr>
      <vt:lpstr>ХИМИЧЕСКИЕ ОПЫТЫ</vt:lpstr>
      <vt:lpstr>Слайд 2</vt:lpstr>
      <vt:lpstr>ИНДИКАТОРНЫЕ ПОЛОСКИ</vt:lpstr>
      <vt:lpstr>Слайд 4</vt:lpstr>
      <vt:lpstr>Слайд 5</vt:lpstr>
      <vt:lpstr>«ИСЧЕЗАЮЩИЙ МЕЛОК»</vt:lpstr>
      <vt:lpstr>Слайд 7</vt:lpstr>
      <vt:lpstr>«ИЗВЕРГАЮЩИЙСЯ ВУЛКАН»</vt:lpstr>
      <vt:lpstr>Слайд 9</vt:lpstr>
      <vt:lpstr>Слайд 10</vt:lpstr>
      <vt:lpstr>Слайд 11</vt:lpstr>
      <vt:lpstr>Можете рассказать ребенку, что происходит реакция нейтрализации, кислота и щелочь нейтрализуют друг друга. Появившиеся пузырьки – это углекислый газ, который мы выдыхаем и который необходим для дыхания растениям. Благодаря углекислому газу торт получается таким пышным, т.к. пузырьки проходят сквозь тесто и разрыхляют его. А еще углекислый газ мы пьем вместе с газированной водой, это он превращает обычную воду в «колючую». </vt:lpstr>
      <vt:lpstr>«НАДУЙ ШАР»</vt:lpstr>
      <vt:lpstr>«ЦВЕТНЫЕ МОНЕТКИ»</vt:lpstr>
      <vt:lpstr>Слайд 15</vt:lpstr>
      <vt:lpstr>«НЕВИДИМЫЕ ЧЕРНИЛА»</vt:lpstr>
      <vt:lpstr>КОНЕЦ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26</cp:revision>
  <cp:lastPrinted>1601-01-01T00:00:00Z</cp:lastPrinted>
  <dcterms:created xsi:type="dcterms:W3CDTF">1601-01-01T00:00:00Z</dcterms:created>
  <dcterms:modified xsi:type="dcterms:W3CDTF">2021-10-30T08:58:19Z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