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Default ContentType="image/vnd.ms-photo" Extension="wdp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22.xml"/>
  <Override ContentType="application/vnd.openxmlformats-officedocument.presentationml.slide+xml" PartName="/ppt/slides/slide23.xml"/>
  <Override ContentType="application/vnd.openxmlformats-officedocument.presentationml.slide+xml" PartName="/ppt/slides/slide24.xml"/>
  <Override ContentType="application/vnd.openxmlformats-officedocument.presentationml.slide+xml" PartName="/ppt/slides/slide25.xml"/>
  <Override ContentType="application/vnd.openxmlformats-officedocument.presentationml.slide+xml" PartName="/ppt/slides/slide26.xml"/>
  <Override ContentType="application/vnd.openxmlformats-officedocument.presentationml.slide+xml" PartName="/ppt/slides/slide27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87" r:id="rId4"/>
    <p:sldId id="279" r:id="rId5"/>
    <p:sldId id="280" r:id="rId6"/>
    <p:sldId id="281" r:id="rId7"/>
    <p:sldId id="282" r:id="rId8"/>
    <p:sldId id="283" r:id="rId9"/>
    <p:sldId id="273" r:id="rId10"/>
    <p:sldId id="260" r:id="rId11"/>
    <p:sldId id="274" r:id="rId12"/>
    <p:sldId id="275" r:id="rId13"/>
    <p:sldId id="276" r:id="rId14"/>
    <p:sldId id="277" r:id="rId15"/>
    <p:sldId id="278" r:id="rId16"/>
    <p:sldId id="262" r:id="rId17"/>
    <p:sldId id="263" r:id="rId18"/>
    <p:sldId id="268" r:id="rId19"/>
    <p:sldId id="264" r:id="rId20"/>
    <p:sldId id="265" r:id="rId21"/>
    <p:sldId id="269" r:id="rId22"/>
    <p:sldId id="266" r:id="rId23"/>
    <p:sldId id="270" r:id="rId24"/>
    <p:sldId id="271" r:id="rId25"/>
    <p:sldId id="272" r:id="rId26"/>
    <p:sldId id="267" r:id="rId27"/>
    <p:sldId id="285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30.10.2021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30.10.2021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30.10.2021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30.10.2021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Vladimir\Desktop\daea0e9d905f3864d68b1da9d04214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4" y="10552"/>
            <a:ext cx="9135756" cy="68474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420385" y="5052545"/>
            <a:ext cx="3103942" cy="882119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404665"/>
            <a:ext cx="7630616" cy="3195786"/>
          </a:xfrm>
        </p:spPr>
        <p:txBody>
          <a:bodyPr>
            <a:noAutofit/>
          </a:bodyPr>
          <a:lstStyle/>
          <a:p>
            <a:r>
              <a:rPr lang="ru-RU" sz="4100" dirty="0">
                <a:ln/>
                <a:latin typeface="Arial" pitchFamily="34" charset="0"/>
                <a:cs typeface="Arial" pitchFamily="34" charset="0"/>
              </a:rPr>
              <a:t>Конструирование </a:t>
            </a:r>
            <a:br>
              <a:rPr lang="ru-RU" sz="4100" dirty="0">
                <a:ln/>
                <a:latin typeface="Arial" pitchFamily="34" charset="0"/>
                <a:cs typeface="Arial" pitchFamily="34" charset="0"/>
              </a:rPr>
            </a:br>
            <a:r>
              <a:rPr lang="ru-RU" sz="4100" dirty="0">
                <a:ln/>
                <a:latin typeface="Arial" pitchFamily="34" charset="0"/>
                <a:cs typeface="Arial" pitchFamily="34" charset="0"/>
              </a:rPr>
              <a:t>как средство развития </a:t>
            </a:r>
            <a:br>
              <a:rPr lang="ru-RU" sz="4100" dirty="0">
                <a:ln/>
                <a:latin typeface="Arial" pitchFamily="34" charset="0"/>
                <a:cs typeface="Arial" pitchFamily="34" charset="0"/>
              </a:rPr>
            </a:br>
            <a:r>
              <a:rPr lang="ru-RU" sz="4100" dirty="0">
                <a:ln/>
                <a:latin typeface="Arial" pitchFamily="34" charset="0"/>
                <a:cs typeface="Arial" pitchFamily="34" charset="0"/>
              </a:rPr>
              <a:t>творческих способностей детей раннего дошкольного </a:t>
            </a:r>
            <a:r>
              <a:rPr lang="ru-RU" sz="4100" dirty="0" smtClean="0">
                <a:ln/>
                <a:latin typeface="Arial" pitchFamily="34" charset="0"/>
                <a:cs typeface="Arial" pitchFamily="34" charset="0"/>
              </a:rPr>
              <a:t>возраста.</a:t>
            </a:r>
            <a:r>
              <a:rPr lang="ru-RU" sz="4100" dirty="0">
                <a:ln/>
                <a:latin typeface="Arial" pitchFamily="34" charset="0"/>
                <a:cs typeface="Arial" pitchFamily="34" charset="0"/>
              </a:rPr>
              <a:t/>
            </a:r>
            <a:br>
              <a:rPr lang="ru-RU" sz="4100" dirty="0">
                <a:ln/>
                <a:latin typeface="Arial" pitchFamily="34" charset="0"/>
                <a:cs typeface="Arial" pitchFamily="34" charset="0"/>
              </a:rPr>
            </a:br>
            <a:endParaRPr lang="ru-RU" sz="41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617" y="3573016"/>
            <a:ext cx="3304768" cy="31390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6449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Vladimir\Desktop\daea0e9d905f3864d68b1da9d04214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332656"/>
            <a:ext cx="6512511" cy="1143000"/>
          </a:xfrm>
        </p:spPr>
        <p:txBody>
          <a:bodyPr/>
          <a:lstStyle/>
          <a:p>
            <a:pPr algn="ctr"/>
            <a:r>
              <a:rPr lang="ru-RU" dirty="0">
                <a:solidFill>
                  <a:srgbClr val="04617B"/>
                </a:solidFill>
                <a:latin typeface="Arial" pitchFamily="34" charset="0"/>
                <a:cs typeface="Arial" pitchFamily="34" charset="0"/>
              </a:rPr>
              <a:t>Значение конструирования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259632" y="2204864"/>
            <a:ext cx="6400800" cy="3474720"/>
          </a:xfrm>
        </p:spPr>
        <p:txBody>
          <a:bodyPr>
            <a:normAutofit fontScale="92500" lnSpcReduction="10000"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dirty="0">
                <a:latin typeface="Times New Roman"/>
              </a:rPr>
              <a:t>1. О</a:t>
            </a:r>
            <a:r>
              <a:rPr lang="ru-RU" dirty="0">
                <a:latin typeface="Times New Roman"/>
                <a:ea typeface="Calibri"/>
              </a:rPr>
              <a:t>существляется развитие сенсорных и мыслительных способностей детей.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dirty="0">
                <a:latin typeface="Times New Roman"/>
              </a:rPr>
              <a:t>2. С</a:t>
            </a:r>
            <a:r>
              <a:rPr lang="ru-RU" dirty="0">
                <a:latin typeface="Times New Roman"/>
                <a:ea typeface="Calibri"/>
              </a:rPr>
              <a:t>пособствует практическому познанию свойств геометрических тел и пространственных отношений.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dirty="0">
                <a:latin typeface="Times New Roman"/>
              </a:rPr>
              <a:t>3. Является средством </a:t>
            </a:r>
            <a:r>
              <a:rPr lang="ru-RU" dirty="0">
                <a:latin typeface="Times New Roman"/>
                <a:ea typeface="Calibri"/>
              </a:rPr>
              <a:t>формирования трудолюбия, самостоятельности, инициативы, упорства при достижении цели.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dirty="0">
                <a:latin typeface="Times New Roman"/>
                <a:ea typeface="Calibri"/>
              </a:rPr>
              <a:t>4. Воспитание первоначальных навыков работы в коллективе.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94256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Vladimir\Desktop\img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73514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1" name="Picture 3" descr="C:\Users\Vladimir\Desktop\img2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7913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C:\Users\Vladimir\Desktop\img3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07009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C:\Users\Vladimir\Desktop\img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08699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 descr="C:\Users\Vladimir\Desktop\img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47959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" pitchFamily="34" charset="0"/>
                <a:cs typeface="Arial" pitchFamily="34" charset="0"/>
              </a:rPr>
              <a:t>Строим из фигур </a:t>
            </a:r>
            <a:br>
              <a:rPr lang="ru-RU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" pitchFamily="34" charset="0"/>
                <a:cs typeface="Arial" pitchFamily="34" charset="0"/>
              </a:rPr>
            </a:br>
            <a:r>
              <a:rPr lang="ru-RU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" pitchFamily="34" charset="0"/>
                <a:cs typeface="Arial" pitchFamily="34" charset="0"/>
              </a:rPr>
              <a:t>(большие кубики)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Vladimir\Desktop\2020\20200114_15460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9815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57200" y="260648"/>
            <a:ext cx="8229600" cy="5865515"/>
          </a:xfrm>
          <a:prstGeom prst="rect">
            <a:avLst/>
          </a:prstGeom>
        </p:spPr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Vladimir\Desktop\2020\20200114_15405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93546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C:\Users\Vladimir\Desktop\2020\20200114_15362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88135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692696"/>
            <a:ext cx="6512511" cy="1143000"/>
          </a:xfrm>
        </p:spPr>
        <p:txBody>
          <a:bodyPr>
            <a:normAutofit fontScale="90000"/>
          </a:bodyPr>
          <a:lstStyle/>
          <a:p>
            <a:pPr algn="l"/>
            <a:r>
              <a:rPr lang="ru-RU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" pitchFamily="34" charset="0"/>
                <a:cs typeface="Arial" pitchFamily="34" charset="0"/>
              </a:rPr>
              <a:t>Строим из мягких модулей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15616" y="2708920"/>
            <a:ext cx="6400800" cy="347472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Vladimir\Desktop\фото 2020\IMG-20200120-WA001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73852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C:\Users\Vladimir\Desktop\daea0e9d905f3864d68b1da9d04214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-108"/>
            <a:ext cx="6523127" cy="93404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00B0F0"/>
                </a:solidFill>
              </a:rPr>
              <a:t>Основные задачи.</a:t>
            </a:r>
            <a:endParaRPr lang="ru-RU" dirty="0">
              <a:solidFill>
                <a:srgbClr val="00B0F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214404" y="1124744"/>
            <a:ext cx="6400800" cy="3474720"/>
          </a:xfrm>
        </p:spPr>
        <p:txBody>
          <a:bodyPr>
            <a:normAutofit fontScale="70000" lnSpcReduction="20000"/>
          </a:bodyPr>
          <a:lstStyle/>
          <a:p>
            <a:r>
              <a:rPr lang="ru-RU" b="1" dirty="0"/>
              <a:t>Детей в возрасте 1,5–3 лет знакомят с разными строительными наборами и конструкторами и обучают навыкам работы с ними.</a:t>
            </a:r>
            <a:r>
              <a:rPr lang="ru-RU" dirty="0"/>
              <a:t> Объясняют особенности элементов конструктора и способы применения их в постройках различного назначения (что такое кирпичик, пирамидка, конус, шар, пластина и т. д., как использовать их в строительстве моделей). Развивают способность творчески подходить к поставленной задаче. Учат малышей строить по готовому образцу, по изображению на картинке, поощряют желание соорудить что-то самостоятельно.</a:t>
            </a:r>
          </a:p>
          <a:p>
            <a:r>
              <a:rPr lang="ru-RU" dirty="0"/>
              <a:t>Одной из задач </a:t>
            </a:r>
            <a:r>
              <a:rPr lang="ru-RU" dirty="0" smtClean="0"/>
              <a:t>игр-занятий </a:t>
            </a:r>
            <a:r>
              <a:rPr lang="ru-RU" dirty="0"/>
              <a:t>по конструированию является развитие глазомера и способности оценить пространственные соотношения (построить небольшой гараж для маленькой машинки, большую кроватку — для крупной игрушки). Воспитатель учит малышей использовать построенное в дальнейшей игре, развивает фантазию детей. Например, дорожка из пластинок может быть тропинкой через лес, автомобильной дорогой, железнодорожным полотном, взлётной полосой для самолётов и т. д. 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9211" b="89474" l="651" r="9869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7328" y="4440235"/>
            <a:ext cx="5354952" cy="18722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29378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cap="all" dirty="0">
                <a:ln/>
                <a:solidFill>
                  <a:srgbClr val="0F6FC6"/>
                </a:solidFill>
                <a:effectLst>
                  <a:outerShdw blurRad="19685" dist="12700" dir="5400000" algn="tl" rotWithShape="0">
                    <a:srgbClr val="0F6FC6">
                      <a:satMod val="130000"/>
                      <a:alpha val="60000"/>
                    </a:srgbClr>
                  </a:outerShdw>
                  <a:reflection blurRad="10000" stA="55000" endPos="48000" dist="500" dir="5400000" sy="-100000" algn="bl" rotWithShape="0"/>
                </a:effectLst>
                <a:latin typeface="Arial" pitchFamily="34" charset="0"/>
                <a:cs typeface="Arial" pitchFamily="34" charset="0"/>
              </a:rPr>
              <a:t>Строим из кубиков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C:\Users\Vladimir\Desktop\2020\20200114_15250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65329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 descr="C:\Users\Vladimir\Desktop\2020\20200114_15293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32970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" pitchFamily="34" charset="0"/>
                <a:cs typeface="Arial" pitchFamily="34" charset="0"/>
              </a:rPr>
              <a:t>Строим из </a:t>
            </a:r>
            <a:r>
              <a:rPr lang="ru-RU" b="1" cap="all" dirty="0" err="1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" pitchFamily="34" charset="0"/>
                <a:cs typeface="Arial" pitchFamily="34" charset="0"/>
              </a:rPr>
              <a:t>лего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Vladimir\Desktop\2020\IMG-20200114-WA00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44624"/>
            <a:ext cx="9108504" cy="6813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07460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Vladimir\Desktop\2020\20200114_17030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00811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C:\Users\Vladimir\Desktop\2020\20200114_16033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82424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 descr="C:\Users\Vladimir\Desktop\2020\IMG-20200114-WA000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0850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41261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Vladimir\Desktop\2020\20200114_17260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4180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Vladimir\Desktop\2020 год\20200116_15560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8640"/>
            <a:ext cx="9144000" cy="6669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544683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C:\Users\Vladimir\Desktop\daea0e9d905f3864d68b1da9d04214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96401" cy="701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260648"/>
            <a:ext cx="6512511" cy="79208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95536" y="980728"/>
            <a:ext cx="8136904" cy="5544616"/>
          </a:xfrm>
        </p:spPr>
        <p:txBody>
          <a:bodyPr/>
          <a:lstStyle/>
          <a:p>
            <a:r>
              <a:rPr lang="ru-RU" dirty="0" smtClean="0"/>
              <a:t>Игры-занятия </a:t>
            </a:r>
            <a:r>
              <a:rPr lang="ru-RU" dirty="0"/>
              <a:t>по конструированию являются важной составляющей в развитии и обучении ребёнка. Они помогают детям развивать творческие способности, фантазию, мелкую моторику, социальные навыки. Поэтому задача воспитателя — организовать такую </a:t>
            </a:r>
            <a:r>
              <a:rPr lang="ru-RU"/>
              <a:t>деятельность </a:t>
            </a:r>
            <a:r>
              <a:rPr lang="ru-RU" smtClean="0"/>
              <a:t>, </a:t>
            </a:r>
            <a:r>
              <a:rPr lang="ru-RU" dirty="0"/>
              <a:t>чтобы малыши с увлечением создавали новое и таким образом развивали необходимые в дальнейшей жизни навыки и способности.</a:t>
            </a:r>
          </a:p>
          <a:p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9211" b="89474" l="651" r="9869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7" y="4509120"/>
            <a:ext cx="5328591" cy="18722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745282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Vladimir\Desktop\daea0e9d905f3864d68b1da9d04214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0799" y="0"/>
            <a:ext cx="9347200" cy="701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116632"/>
            <a:ext cx="6480719" cy="1512168"/>
          </a:xfrm>
        </p:spPr>
        <p:txBody>
          <a:bodyPr/>
          <a:lstStyle/>
          <a:p>
            <a:r>
              <a:rPr lang="ru-RU" dirty="0"/>
              <a:t>Элементы игры и обучения на занятиях по конструированию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1988840"/>
            <a:ext cx="6400800" cy="4032448"/>
          </a:xfrm>
        </p:spPr>
        <p:txBody>
          <a:bodyPr>
            <a:normAutofit fontScale="77500" lnSpcReduction="20000"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Если </a:t>
            </a:r>
            <a:r>
              <a:rPr lang="ru-RU" dirty="0"/>
              <a:t>планируется </a:t>
            </a:r>
            <a:r>
              <a:rPr lang="ru-RU" dirty="0" smtClean="0"/>
              <a:t>игра-занятие </a:t>
            </a:r>
            <a:r>
              <a:rPr lang="ru-RU" dirty="0"/>
              <a:t>по конструированию мебели, стоит заранее показать картинки, рассказать детям, как делали мебель раньше, как делают сейчас, какие материалы используются для изготовления мебели.</a:t>
            </a:r>
          </a:p>
          <a:p>
            <a:r>
              <a:rPr lang="ru-RU" dirty="0"/>
              <a:t>Дети любого дошкольного возраста лучше всего воспринимают информацию во время игры. Поэтому желательно обыгрывать каждый момент </a:t>
            </a:r>
            <a:r>
              <a:rPr lang="ru-RU" dirty="0" smtClean="0"/>
              <a:t>игры-занятия</a:t>
            </a:r>
            <a:r>
              <a:rPr lang="ru-RU" dirty="0"/>
              <a:t>, использовать стишки, песенки, сказки, игрушки. Оценка работ также должна проводиться в игровой форме.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397826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Vladimir\Desktop\daea0e9d905f3864d68b1da9d04214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96401" cy="7101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332656"/>
            <a:ext cx="6512511" cy="792088"/>
          </a:xfrm>
        </p:spPr>
        <p:txBody>
          <a:bodyPr/>
          <a:lstStyle/>
          <a:p>
            <a:r>
              <a:rPr lang="ru-RU" dirty="0"/>
              <a:t>Подготовка и проведение </a:t>
            </a:r>
            <a:r>
              <a:rPr lang="ru-RU" dirty="0" smtClean="0"/>
              <a:t>игры-занятия </a:t>
            </a:r>
            <a:r>
              <a:rPr lang="ru-RU" dirty="0"/>
              <a:t>по конструированию в младшей группе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3356992"/>
            <a:ext cx="6400800" cy="2736304"/>
          </a:xfrm>
        </p:spPr>
        <p:txBody>
          <a:bodyPr/>
          <a:lstStyle/>
          <a:p>
            <a:endParaRPr lang="ru-RU" b="1" dirty="0" smtClean="0"/>
          </a:p>
          <a:p>
            <a:endParaRPr lang="ru-RU" b="1" dirty="0"/>
          </a:p>
          <a:p>
            <a:r>
              <a:rPr lang="ru-RU" dirty="0" smtClean="0"/>
              <a:t>Рассмотрим </a:t>
            </a:r>
            <a:r>
              <a:rPr lang="ru-RU" dirty="0"/>
              <a:t>примеры нескольких </a:t>
            </a:r>
            <a:r>
              <a:rPr lang="ru-RU" dirty="0" smtClean="0"/>
              <a:t>игр-занятий </a:t>
            </a:r>
            <a:r>
              <a:rPr lang="ru-RU" dirty="0"/>
              <a:t>по конструированию в младшей группе детского сада.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832478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Vladimir\Desktop\daea0e9d905f3864d68b1da9d04214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957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404664"/>
            <a:ext cx="6512511" cy="792088"/>
          </a:xfrm>
        </p:spPr>
        <p:txBody>
          <a:bodyPr/>
          <a:lstStyle/>
          <a:p>
            <a:r>
              <a:rPr lang="ru-RU" dirty="0" smtClean="0"/>
              <a:t>Кубики и строительные конструкторы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1844824"/>
            <a:ext cx="6400800" cy="4104456"/>
          </a:xfrm>
        </p:spPr>
        <p:txBody>
          <a:bodyPr/>
          <a:lstStyle/>
          <a:p>
            <a:endParaRPr lang="ru-RU" dirty="0" smtClean="0"/>
          </a:p>
          <a:p>
            <a:endParaRPr lang="ru-RU" dirty="0"/>
          </a:p>
          <a:p>
            <a:r>
              <a:rPr lang="ru-RU" dirty="0" smtClean="0"/>
              <a:t>Используя </a:t>
            </a:r>
            <a:r>
              <a:rPr lang="ru-RU" dirty="0"/>
              <a:t>кубики и различные строительные конструкторы, можно провести множество тематических </a:t>
            </a:r>
            <a:r>
              <a:rPr lang="ru-RU" dirty="0" smtClean="0"/>
              <a:t>игр-занятий</a:t>
            </a:r>
            <a:r>
              <a:rPr lang="ru-RU" dirty="0"/>
              <a:t>. Тут и знакомство с мебелью, и построение мостов и арок, и строительство заборчиков, и укладка дорожек, и применение различных фигур для строительства.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973779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Vladimir\Desktop\daea0e9d905f3864d68b1da9d04214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701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1" y="260648"/>
            <a:ext cx="7694240" cy="1584176"/>
          </a:xfrm>
        </p:spPr>
        <p:txBody>
          <a:bodyPr/>
          <a:lstStyle/>
          <a:p>
            <a:r>
              <a:rPr lang="ru-RU" sz="3200" dirty="0"/>
              <a:t>В начале </a:t>
            </a:r>
            <a:r>
              <a:rPr lang="ru-RU" sz="3200" dirty="0" smtClean="0"/>
              <a:t>игр-занятий </a:t>
            </a:r>
            <a:r>
              <a:rPr lang="ru-RU" sz="3200" dirty="0"/>
              <a:t>можно объяснить, для чего служит та или иная деталь конструктора, что можно сделать с её помощью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67544" y="1556792"/>
            <a:ext cx="8424936" cy="5112568"/>
          </a:xfrm>
        </p:spPr>
        <p:txBody>
          <a:bodyPr>
            <a:normAutofit/>
          </a:bodyPr>
          <a:lstStyle/>
          <a:p>
            <a:r>
              <a:rPr lang="ru-RU" b="1" dirty="0" smtClean="0"/>
              <a:t>.</a:t>
            </a:r>
          </a:p>
          <a:p>
            <a:endParaRPr lang="ru-RU" b="1" dirty="0"/>
          </a:p>
          <a:p>
            <a:endParaRPr lang="ru-RU" b="1" dirty="0" smtClean="0"/>
          </a:p>
          <a:p>
            <a:r>
              <a:rPr lang="ru-RU" dirty="0"/>
              <a:t> Рассказать, что если вы собираетесь построить лестницу из кубиков, то чем больше запланировано ступенек, тем больше понадобится кубиков. Для объяснения понятий ширины и высоты можно использовать маленькую и большую машинки и построить для них подходящие ворота.</a:t>
            </a:r>
          </a:p>
          <a:p>
            <a:r>
              <a:rPr lang="ru-RU" dirty="0"/>
              <a:t>При изготовлении мебели также используйте различной величины: маленький мышонок спит на маленькой кроватке, а слоник — на большой. Научите делать детей скамеечки — высокие и низкие.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041029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" descr="C:\Users\Vladimir\Desktop\daea0e9d905f3864d68b1da9d04214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96401" cy="7101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116632"/>
            <a:ext cx="6512511" cy="57606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Vladimir\Desktop\LiueWfNbVgQ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098" y="836712"/>
            <a:ext cx="3597862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Vladimir\Desktop\rjUZ9ujvZBc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9" y="3861048"/>
            <a:ext cx="3240359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Vladimir\Desktop\VBkgq5yfc3Y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861048"/>
            <a:ext cx="3744416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Vladimir\Desktop\Pquo09zI_UE (1)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9" y="908720"/>
            <a:ext cx="3600399" cy="237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369463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C:\Users\Vladimir\Desktop\daea0e9d905f3864d68b1da9d04214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15699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dirty="0">
                <a:solidFill>
                  <a:srgbClr val="00B0F0"/>
                </a:solidFill>
              </a:rPr>
              <a:t>Подходящие материалы для конструирования</a:t>
            </a:r>
            <a:r>
              <a:rPr lang="ru-RU" dirty="0">
                <a:solidFill>
                  <a:srgbClr val="00B0F0"/>
                </a:solidFill>
              </a:rPr>
              <a:t/>
            </a:r>
            <a:br>
              <a:rPr lang="ru-RU" dirty="0">
                <a:solidFill>
                  <a:srgbClr val="00B0F0"/>
                </a:solidFill>
              </a:rPr>
            </a:br>
            <a:endParaRPr lang="ru-RU" dirty="0">
              <a:solidFill>
                <a:srgbClr val="00B0F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259632" y="1556792"/>
            <a:ext cx="6400800" cy="3474720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/>
              <a:t>Для игр-занятий </a:t>
            </a:r>
            <a:r>
              <a:rPr lang="ru-RU" b="1" dirty="0"/>
              <a:t>по конструированию в младшей группе лучше всего использовать различные строительные конструкторы и наборы: пластмассовые кубики, деревянные наборы, </a:t>
            </a:r>
            <a:r>
              <a:rPr lang="ru-RU" b="1" dirty="0" err="1"/>
              <a:t>лего</a:t>
            </a:r>
            <a:r>
              <a:rPr lang="ru-RU" b="1" dirty="0"/>
              <a:t>, разные конструкторы-</a:t>
            </a:r>
            <a:r>
              <a:rPr lang="ru-RU" b="1" dirty="0" err="1"/>
              <a:t>собирайки</a:t>
            </a:r>
            <a:r>
              <a:rPr lang="ru-RU" b="1" dirty="0" smtClean="0"/>
              <a:t>.</a:t>
            </a:r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9211" b="89474" l="651" r="9869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7" y="4509120"/>
            <a:ext cx="5328591" cy="18722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74168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134</TotalTime>
  <Words>332</Words>
  <Application>Microsoft Office PowerPoint</Application>
  <PresentationFormat>Экран (4:3)</PresentationFormat>
  <Paragraphs>37</Paragraphs>
  <Slides>27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33" baseType="lpstr">
      <vt:lpstr>Arial</vt:lpstr>
      <vt:lpstr>Calibri</vt:lpstr>
      <vt:lpstr>Georgia</vt:lpstr>
      <vt:lpstr>Times New Roman</vt:lpstr>
      <vt:lpstr>Trebuchet MS</vt:lpstr>
      <vt:lpstr>Воздушный поток</vt:lpstr>
      <vt:lpstr>Конструирование  как средство развития  творческих способностей детей раннего дошкольного возраста. </vt:lpstr>
      <vt:lpstr>Основные задачи.</vt:lpstr>
      <vt:lpstr>Презентация PowerPoint</vt:lpstr>
      <vt:lpstr>Элементы игры и обучения на занятиях по конструированию </vt:lpstr>
      <vt:lpstr>Подготовка и проведение игры-занятия по конструированию в младшей группе </vt:lpstr>
      <vt:lpstr>Кубики и строительные конструкторы </vt:lpstr>
      <vt:lpstr>В начале игр-занятий можно объяснить, для чего служит та или иная деталь конструктора, что можно сделать с её помощью</vt:lpstr>
      <vt:lpstr>Презентация PowerPoint</vt:lpstr>
      <vt:lpstr>Подходящие материалы для конструирования </vt:lpstr>
      <vt:lpstr>Значение конструирования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Строим из фигур  (большие кубики)</vt:lpstr>
      <vt:lpstr>Презентация PowerPoint</vt:lpstr>
      <vt:lpstr>Презентация PowerPoint</vt:lpstr>
      <vt:lpstr>Строим из мягких модулей</vt:lpstr>
      <vt:lpstr>Строим из кубиков</vt:lpstr>
      <vt:lpstr>Презентация PowerPoint</vt:lpstr>
      <vt:lpstr>Строим из лего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Конструирование  как средство развития  творческих способностей детей раннего дошкольного возраста  в условиях введения ФГОС</dc:title>
  <dc:creator>Vladimir</dc:creator>
  <cp:lastModifiedBy>mihn2315@gmail.com</cp:lastModifiedBy>
  <cp:revision>59</cp:revision>
  <dcterms:created xsi:type="dcterms:W3CDTF">2020-01-13T13:55:29Z</dcterms:created>
  <dcterms:modified xsi:type="dcterms:W3CDTF">2021-10-30T18:17:57Z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2098469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S9.1.2</vt:lpwstr>
  </property>
</Properties>
</file>