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6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70" r:id="rId3"/>
    <p:sldId id="271" r:id="rId4"/>
    <p:sldId id="268" r:id="rId5"/>
    <p:sldId id="269" r:id="rId6"/>
    <p:sldId id="263" r:id="rId7"/>
    <p:sldId id="272" r:id="rId8"/>
    <p:sldId id="259" r:id="rId9"/>
    <p:sldId id="265" r:id="rId10"/>
    <p:sldId id="273" r:id="rId11"/>
    <p:sldId id="274" r:id="rId12"/>
    <p:sldId id="264" r:id="rId13"/>
    <p:sldId id="260" r:id="rId14"/>
    <p:sldId id="261" r:id="rId15"/>
    <p:sldId id="26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CFFFF"/>
    <a:srgbClr val="FFFFCC"/>
    <a:srgbClr val="FF3300"/>
    <a:srgbClr val="699E00"/>
    <a:srgbClr val="CCFF66"/>
    <a:srgbClr val="FA0000"/>
    <a:srgbClr val="86F381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6453" autoAdjust="0"/>
  </p:normalViewPr>
  <p:slideViewPr>
    <p:cSldViewPr>
      <p:cViewPr varScale="1">
        <p:scale>
          <a:sx n="45" d="100"/>
          <a:sy n="45" d="100"/>
        </p:scale>
        <p:origin x="-7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99B82D2-509B-461F-9C29-300DC9043BCB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6E90F9F-A514-4B04-A76E-D58C44903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9ED679-2DEC-46A4-A72F-94E616019E7B}" type="datetimeFigureOut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9FB223B-9EF9-4A1E-83CD-CB79AA6202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6C54C-16F5-471E-AF44-99EC760DCA2E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6A6B6-B234-4081-A1AD-47195769AF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669CC-2E7A-41AA-A529-8E1C5516CA0E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FB4F2-FC70-4D7B-83B1-57F2C6E3F1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93966-9D31-4EBF-8B3C-2BC8A9F94619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D6363-91C9-47B0-85AE-E335F6C251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5C026-D67B-40AA-AB15-1F0E979C10C7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F111F-33AA-448A-865F-1478CF4F63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CC679-3023-40FF-928E-803D4E3F8DA5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D3715-36F1-4839-8570-AE2F1BF9DF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F947E-C23C-48C4-B6B9-BC6109CA54A5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66F7C-B065-4D2D-9F7C-3D87C61213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6F590-C9B9-4902-9714-31A0A28ABADF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53A45-8651-4FDA-BC8D-02935FB854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BA53C-3421-483E-8348-326AF85EB437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FE78-BC3C-481D-B5A4-8D9962BAE8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C8DCE-E59A-45A2-92B2-06DABA261A20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399A6-AE78-4749-BA46-D0CB2DCCF4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EC5F9-C1CE-43B4-BAF5-EEA1DD616B4F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09843-B6D4-42C6-8585-5C96EE504E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BA256-D554-48A4-9497-377B740AD0F2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9D9CD-35C5-468B-BAFB-DE88B98813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105DD2-DC04-4866-89D8-A1E4765D197A}" type="datetime1">
              <a:rPr lang="ru-RU"/>
              <a:pPr>
                <a:defRPr/>
              </a:pPr>
              <a:t>30.10.2021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905EFB-FE83-4054-932D-A97D7BD077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77" r:id="rId3"/>
    <p:sldLayoutId id="2147483776" r:id="rId4"/>
    <p:sldLayoutId id="2147483775" r:id="rId5"/>
    <p:sldLayoutId id="2147483774" r:id="rId6"/>
    <p:sldLayoutId id="2147483773" r:id="rId7"/>
    <p:sldLayoutId id="2147483772" r:id="rId8"/>
    <p:sldLayoutId id="2147483771" r:id="rId9"/>
    <p:sldLayoutId id="2147483770" r:id="rId10"/>
    <p:sldLayoutId id="214748376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34"/>
          <p:cNvGrpSpPr>
            <a:grpSpLocks/>
          </p:cNvGrpSpPr>
          <p:nvPr/>
        </p:nvGrpSpPr>
        <p:grpSpPr bwMode="auto">
          <a:xfrm>
            <a:off x="7000892" y="0"/>
            <a:ext cx="1746250" cy="1828800"/>
            <a:chOff x="2285984" y="571480"/>
            <a:chExt cx="1746357" cy="1828870"/>
          </a:xfrm>
        </p:grpSpPr>
        <p:grpSp>
          <p:nvGrpSpPr>
            <p:cNvPr id="15369" name="Группа 25"/>
            <p:cNvGrpSpPr>
              <a:grpSpLocks/>
            </p:cNvGrpSpPr>
            <p:nvPr/>
          </p:nvGrpSpPr>
          <p:grpSpPr bwMode="auto">
            <a:xfrm>
              <a:off x="2616413" y="982479"/>
              <a:ext cx="1137925" cy="1022849"/>
              <a:chOff x="2857488" y="1285860"/>
              <a:chExt cx="3500462" cy="3500462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2856845" y="1286473"/>
                <a:ext cx="3501640" cy="3498888"/>
              </a:xfrm>
              <a:prstGeom prst="rect">
                <a:avLst/>
              </a:prstGeom>
              <a:noFill/>
              <a:ln w="38100" cap="rnd">
                <a:solidFill>
                  <a:srgbClr val="00AF00"/>
                </a:solidFill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effectLst>
                    <a:glow rad="228600">
                      <a:schemeClr val="accent3">
                        <a:lumMod val="60000"/>
                        <a:lumOff val="40000"/>
                        <a:alpha val="40000"/>
                      </a:schemeClr>
                    </a:glow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cxnSp>
            <p:nvCxnSpPr>
              <p:cNvPr id="9" name="Прямая соединительная линия 8"/>
              <p:cNvCxnSpPr/>
              <p:nvPr/>
            </p:nvCxnSpPr>
            <p:spPr>
              <a:xfrm rot="5400000" flipH="1" flipV="1">
                <a:off x="2858221" y="1285096"/>
                <a:ext cx="3498888" cy="3501640"/>
              </a:xfrm>
              <a:prstGeom prst="line">
                <a:avLst/>
              </a:prstGeom>
              <a:ln w="22225">
                <a:solidFill>
                  <a:srgbClr val="00CC00"/>
                </a:solidFill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16200000" flipV="1">
                <a:off x="2858221" y="1285096"/>
                <a:ext cx="3498888" cy="3501640"/>
              </a:xfrm>
              <a:prstGeom prst="line">
                <a:avLst/>
              </a:prstGeom>
              <a:ln w="22225">
                <a:solidFill>
                  <a:srgbClr val="00CC00"/>
                </a:solidFill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Прямоугольник 22"/>
              <p:cNvSpPr/>
              <p:nvPr/>
            </p:nvSpPr>
            <p:spPr>
              <a:xfrm>
                <a:off x="4287781" y="1998205"/>
                <a:ext cx="639768" cy="92361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54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+mn-lt"/>
                  <a:cs typeface="+mn-cs"/>
                </a:endParaRPr>
              </a:p>
            </p:txBody>
          </p:sp>
        </p:grpSp>
        <p:sp>
          <p:nvSpPr>
            <p:cNvPr id="15370" name="TextBox 28"/>
            <p:cNvSpPr txBox="1">
              <a:spLocks noChangeArrowheads="1"/>
            </p:cNvSpPr>
            <p:nvPr/>
          </p:nvSpPr>
          <p:spPr bwMode="auto">
            <a:xfrm>
              <a:off x="2285984" y="571480"/>
              <a:ext cx="28575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AF00"/>
                  </a:solidFill>
                  <a:latin typeface="Calibri" pitchFamily="34" charset="0"/>
                </a:rPr>
                <a:t>A</a:t>
              </a:r>
              <a:endParaRPr lang="ru-RU" sz="2000">
                <a:solidFill>
                  <a:srgbClr val="00AF00"/>
                </a:solidFill>
                <a:latin typeface="Calibri" pitchFamily="34" charset="0"/>
              </a:endParaRPr>
            </a:p>
          </p:txBody>
        </p:sp>
        <p:sp>
          <p:nvSpPr>
            <p:cNvPr id="15371" name="TextBox 29"/>
            <p:cNvSpPr txBox="1">
              <a:spLocks noChangeArrowheads="1"/>
            </p:cNvSpPr>
            <p:nvPr/>
          </p:nvSpPr>
          <p:spPr bwMode="auto">
            <a:xfrm>
              <a:off x="3714744" y="571480"/>
              <a:ext cx="24615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AF00"/>
                  </a:solidFill>
                  <a:latin typeface="Calibri" pitchFamily="34" charset="0"/>
                </a:rPr>
                <a:t>X</a:t>
              </a:r>
              <a:endParaRPr lang="ru-RU" sz="2000">
                <a:solidFill>
                  <a:srgbClr val="00AF00"/>
                </a:solidFill>
                <a:latin typeface="Calibri" pitchFamily="34" charset="0"/>
              </a:endParaRPr>
            </a:p>
          </p:txBody>
        </p:sp>
        <p:sp>
          <p:nvSpPr>
            <p:cNvPr id="15372" name="TextBox 30"/>
            <p:cNvSpPr txBox="1">
              <a:spLocks noChangeArrowheads="1"/>
            </p:cNvSpPr>
            <p:nvPr/>
          </p:nvSpPr>
          <p:spPr bwMode="auto">
            <a:xfrm>
              <a:off x="3000364" y="1142984"/>
              <a:ext cx="23023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AF00"/>
                  </a:solidFill>
                  <a:latin typeface="Calibri" pitchFamily="34" charset="0"/>
                </a:rPr>
                <a:t>C</a:t>
              </a:r>
              <a:endParaRPr lang="ru-RU" sz="2000">
                <a:solidFill>
                  <a:srgbClr val="00AF00"/>
                </a:solidFill>
                <a:latin typeface="Calibri" pitchFamily="34" charset="0"/>
              </a:endParaRPr>
            </a:p>
          </p:txBody>
        </p:sp>
        <p:sp>
          <p:nvSpPr>
            <p:cNvPr id="15373" name="TextBox 31"/>
            <p:cNvSpPr txBox="1">
              <a:spLocks noChangeArrowheads="1"/>
            </p:cNvSpPr>
            <p:nvPr/>
          </p:nvSpPr>
          <p:spPr bwMode="auto">
            <a:xfrm>
              <a:off x="2357422" y="2000240"/>
              <a:ext cx="28575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AF00"/>
                  </a:solidFill>
                  <a:latin typeface="Calibri" pitchFamily="34" charset="0"/>
                </a:rPr>
                <a:t>B</a:t>
              </a:r>
              <a:endParaRPr lang="ru-RU" sz="2000">
                <a:solidFill>
                  <a:srgbClr val="00AF00"/>
                </a:solidFill>
                <a:latin typeface="Calibri" pitchFamily="34" charset="0"/>
              </a:endParaRPr>
            </a:p>
          </p:txBody>
        </p:sp>
        <p:sp>
          <p:nvSpPr>
            <p:cNvPr id="15374" name="TextBox 32"/>
            <p:cNvSpPr txBox="1">
              <a:spLocks noChangeArrowheads="1"/>
            </p:cNvSpPr>
            <p:nvPr/>
          </p:nvSpPr>
          <p:spPr bwMode="auto">
            <a:xfrm>
              <a:off x="3714744" y="2000240"/>
              <a:ext cx="31759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AF00"/>
                  </a:solidFill>
                  <a:latin typeface="Calibri" pitchFamily="34" charset="0"/>
                </a:rPr>
                <a:t>Y</a:t>
              </a:r>
              <a:endParaRPr lang="ru-RU" sz="2000">
                <a:solidFill>
                  <a:srgbClr val="00AF00"/>
                </a:solidFill>
                <a:latin typeface="Calibri" pitchFamily="34" charset="0"/>
              </a:endParaRPr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0" y="785794"/>
            <a:ext cx="7034297" cy="5632311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reflection blurRad="6350" stA="55000" endA="50" endPos="85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6350" stA="55000" endA="50" endPos="85000" dir="5400000" sy="-100000" algn="bl" rotWithShape="0"/>
                </a:effectLst>
                <a:latin typeface="+mn-lt"/>
                <a:cs typeface="+mn-cs"/>
              </a:rPr>
              <a:t>Задачи на проценты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6350" stA="55000" endA="50" endPos="85000" dir="5400000" sy="-100000" algn="bl" rotWithShape="0"/>
                </a:effectLst>
                <a:latin typeface="+mn-lt"/>
                <a:cs typeface="+mn-cs"/>
              </a:rPr>
              <a:t>Квадрат</a:t>
            </a: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6350" stA="60000" endA="900" endPos="58000" dir="5400000" sy="-100000" algn="bl" rotWithShape="0"/>
                </a:effectLst>
                <a:latin typeface="+mn-lt"/>
                <a:cs typeface="+mn-cs"/>
              </a:rPr>
              <a:t>Пирсона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6350" stA="60000" endA="900" endPos="58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6350" stA="60000" endA="900" endPos="58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reflection blurRad="6350" stA="60000" endA="900" endPos="58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5750" y="3429000"/>
            <a:ext cx="7858125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902450" indent="-6010275" algn="ctr" fontAlgn="auto">
              <a:spcBef>
                <a:spcPts val="0"/>
              </a:spcBef>
              <a:spcAft>
                <a:spcPts val="0"/>
              </a:spcAft>
              <a:tabLst>
                <a:tab pos="3582988" algn="l"/>
                <a:tab pos="4121150" algn="l"/>
              </a:tabLst>
              <a:defRPr/>
            </a:pPr>
            <a:endParaRPr lang="ru-RU" sz="2400" b="1" dirty="0" smtClean="0">
              <a:ln w="19050">
                <a:noFill/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marL="6902450" indent="-6010275" algn="ctr" fontAlgn="auto">
              <a:spcBef>
                <a:spcPts val="0"/>
              </a:spcBef>
              <a:spcAft>
                <a:spcPts val="0"/>
              </a:spcAft>
              <a:tabLst>
                <a:tab pos="3582988" algn="l"/>
                <a:tab pos="4121150" algn="l"/>
              </a:tabLs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Выполнили</a:t>
            </a:r>
            <a:r>
              <a:rPr lang="ru-RU" sz="2400" b="1" dirty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: </a:t>
            </a:r>
            <a:r>
              <a:rPr lang="ru-RU" sz="2400" b="1" dirty="0" err="1" smtClean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Елоев</a:t>
            </a: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Сослан и </a:t>
            </a:r>
            <a:r>
              <a:rPr lang="ru-RU" sz="2400" b="1" dirty="0" err="1" smtClean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Царикаев</a:t>
            </a: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Марат, </a:t>
            </a:r>
            <a:endParaRPr lang="ru-RU" sz="2400" b="1" dirty="0">
              <a:ln w="19050">
                <a:noFill/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marL="6902450" indent="-6010275" algn="ctr" fontAlgn="auto">
              <a:spcBef>
                <a:spcPts val="0"/>
              </a:spcBef>
              <a:spcAft>
                <a:spcPts val="0"/>
              </a:spcAft>
              <a:tabLst>
                <a:tab pos="3582988" algn="l"/>
                <a:tab pos="4121150" algn="l"/>
              </a:tabLst>
              <a:defRPr/>
            </a:pPr>
            <a:r>
              <a:rPr lang="ru-RU" sz="2400" b="1" dirty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                уч-ся 9  </a:t>
            </a: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класса</a:t>
            </a:r>
          </a:p>
          <a:p>
            <a:pPr marL="6902450" indent="-6010275" algn="ctr" fontAlgn="auto">
              <a:spcBef>
                <a:spcPts val="0"/>
              </a:spcBef>
              <a:spcAft>
                <a:spcPts val="0"/>
              </a:spcAft>
              <a:tabLst>
                <a:tab pos="3582988" algn="l"/>
                <a:tab pos="4121150" algn="l"/>
              </a:tabLst>
              <a:defRPr/>
            </a:pPr>
            <a:endParaRPr lang="ru-RU" sz="2400" b="1" dirty="0" smtClean="0">
              <a:ln w="19050">
                <a:noFill/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marL="6902450" indent="-6010275" algn="ctr" fontAlgn="auto">
              <a:spcBef>
                <a:spcPts val="0"/>
              </a:spcBef>
              <a:spcAft>
                <a:spcPts val="0"/>
              </a:spcAft>
              <a:tabLst>
                <a:tab pos="3582988" algn="l"/>
                <a:tab pos="4121150" algn="l"/>
              </a:tabLst>
              <a:defRPr/>
            </a:pPr>
            <a:endParaRPr lang="ru-RU" sz="2400" dirty="0">
              <a:ln w="19050">
                <a:noFill/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0" y="3786188"/>
            <a:ext cx="96075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397375" indent="-14414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000" dirty="0">
              <a:ln w="19050">
                <a:noFill/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76638" y="5643563"/>
            <a:ext cx="160620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с.Чикола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2018-2019уч.г</a:t>
            </a:r>
            <a:r>
              <a:rPr lang="ru-RU" b="1" dirty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3F0409-C69C-4D02-AB75-8A1DB8C045F3}" type="slidenum">
              <a:rPr lang="ru-RU" smtClean="0"/>
              <a:pPr>
                <a:defRPr/>
              </a:pPr>
              <a:t>0</a:t>
            </a:fld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 rot="10800000" flipV="1">
            <a:off x="1785938" y="4331792"/>
            <a:ext cx="5715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        </a:t>
            </a:r>
            <a:endParaRPr lang="ru-RU" dirty="0" smtClean="0"/>
          </a:p>
          <a:p>
            <a:pPr algn="ctr">
              <a:defRPr/>
            </a:pPr>
            <a:r>
              <a:rPr lang="ru-RU" dirty="0" smtClean="0"/>
              <a:t> </a:t>
            </a:r>
            <a:r>
              <a:rPr lang="ru-RU" dirty="0"/>
              <a:t>Руководитель</a:t>
            </a:r>
            <a:r>
              <a:rPr lang="ru-RU" b="1" dirty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:</a:t>
            </a:r>
            <a:r>
              <a:rPr lang="en-US" b="1" dirty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ln w="19050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учитель математики</a:t>
            </a:r>
            <a:r>
              <a:rPr lang="ru-RU" dirty="0"/>
              <a:t> </a:t>
            </a:r>
          </a:p>
          <a:p>
            <a:pPr algn="ctr">
              <a:defRPr/>
            </a:pPr>
            <a:r>
              <a:rPr lang="ru-RU" dirty="0"/>
              <a:t>                                    </a:t>
            </a:r>
            <a:r>
              <a:rPr lang="ru-RU" dirty="0" err="1"/>
              <a:t>Хидирова</a:t>
            </a:r>
            <a:r>
              <a:rPr lang="ru-RU" dirty="0"/>
              <a:t> И.М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143272"/>
          </a:xfrm>
        </p:spPr>
        <p:txBody>
          <a:bodyPr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приготовлении маринада для консервирования смешали 10%-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25%-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растворы соли и получили 3кг 20% -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раствора.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Какое количество каждого раствора (в кг) было использовано?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F111F-33AA-448A-865F-1478CF4F6350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0" y="1285875"/>
            <a:ext cx="3500438" cy="3500438"/>
          </a:xfrm>
          <a:prstGeom prst="rect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glow rad="228600">
                  <a:schemeClr val="accent3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143240" y="5143512"/>
            <a:ext cx="24961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70-58=1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2857500" y="1285875"/>
            <a:ext cx="3500438" cy="3500438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500" y="1285875"/>
            <a:ext cx="3500438" cy="3500438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4572000" y="3000375"/>
            <a:ext cx="1785938" cy="1785938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2857500" y="3071813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143240" y="5143512"/>
            <a:ext cx="24961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5-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0=5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 flipV="1">
            <a:off x="2856706" y="1286669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857356" y="428604"/>
            <a:ext cx="100013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5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71670" y="4500570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10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2000240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0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215074" y="428604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1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0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286512" y="4500570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5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4572000" y="1285875"/>
            <a:ext cx="1785938" cy="1712913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28750" y="5786438"/>
            <a:ext cx="57065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Пусть 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- коэффициент пропорциональности.</a:t>
            </a:r>
          </a:p>
          <a:p>
            <a:pPr>
              <a:defRPr/>
            </a:pPr>
            <a:r>
              <a:rPr lang="ru-RU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10</a:t>
            </a:r>
            <a:r>
              <a:rPr lang="en-US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k+5K=</a:t>
            </a:r>
            <a:r>
              <a:rPr lang="ru-RU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3</a:t>
            </a:r>
            <a:r>
              <a:rPr lang="en-US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;</a:t>
            </a:r>
            <a:endParaRPr lang="en-US" sz="16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15</a:t>
            </a:r>
            <a:r>
              <a:rPr lang="en-US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k=</a:t>
            </a:r>
            <a:r>
              <a:rPr lang="ru-RU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3</a:t>
            </a:r>
            <a:r>
              <a:rPr lang="en-US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.</a:t>
            </a:r>
            <a:r>
              <a:rPr lang="ru-RU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к=0,2</a:t>
            </a:r>
            <a:endParaRPr lang="en-US" sz="16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Значит, мы должны взять </a:t>
            </a:r>
            <a:r>
              <a:rPr lang="ru-RU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 кг   25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% </a:t>
            </a:r>
            <a:r>
              <a:rPr lang="ru-RU" sz="1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и и 1 кг 5%   раствора соли. .</a:t>
            </a:r>
            <a:endParaRPr lang="ru-RU" sz="16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B67D4A-CBF3-492D-8FFD-F6BD7991DB3A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0" y="1285875"/>
            <a:ext cx="3500438" cy="3500438"/>
          </a:xfrm>
          <a:prstGeom prst="rect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glow rad="228600">
                  <a:schemeClr val="accent3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143240" y="5143512"/>
            <a:ext cx="28472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70-58=12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2857500" y="1285875"/>
            <a:ext cx="3500438" cy="3500438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500" y="1285875"/>
            <a:ext cx="3500438" cy="3500438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4572000" y="3000375"/>
            <a:ext cx="1785938" cy="1785938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2857500" y="3071813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42875" y="285750"/>
            <a:ext cx="83391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 ювелирную мастерскую поступило два сплава золота различной пробы: </a:t>
            </a: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58% и 95%. Сколько граммов сплава с 95%-ным содержанием золота </a:t>
            </a:r>
            <a:endParaRPr lang="en-US" sz="20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нужно взять,</a:t>
            </a:r>
            <a:r>
              <a:rPr lang="en-US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чтобы получить 37г сплава с 70%-ным содержанием золота?</a:t>
            </a:r>
          </a:p>
          <a:p>
            <a:pPr>
              <a:defRPr/>
            </a:pPr>
            <a:endParaRPr lang="ru-RU" sz="2000" dirty="0">
              <a:solidFill>
                <a:srgbClr val="006400"/>
              </a:solidFill>
              <a:latin typeface="Calibri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143240" y="5143512"/>
            <a:ext cx="284725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95-70=25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 flipV="1">
            <a:off x="2856706" y="1286669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857356" y="428604"/>
            <a:ext cx="100013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95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71670" y="4500570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58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2000240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70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215074" y="428604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12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286512" y="4500570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25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4572000" y="1285875"/>
            <a:ext cx="1785938" cy="1712913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28750" y="5786438"/>
            <a:ext cx="52800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Пусть 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- коэффициент пропорциональности.</a:t>
            </a: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12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k+25K=37;</a:t>
            </a:r>
          </a:p>
          <a:p>
            <a:pPr>
              <a:defRPr/>
            </a:pP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k=1.</a:t>
            </a: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Значит, мы должны взять 12 г золота  95% концентрации.</a:t>
            </a:r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B67D4A-CBF3-492D-8FFD-F6BD7991DB3A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3628472" y="5143512"/>
            <a:ext cx="179408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9-2=7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0" y="1285875"/>
            <a:ext cx="3500438" cy="3500438"/>
          </a:xfrm>
          <a:prstGeom prst="rect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glow rad="228600">
                  <a:schemeClr val="accent3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633282" y="5143512"/>
            <a:ext cx="179408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2-0=2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28750" y="5287963"/>
            <a:ext cx="56181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Пусть 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- коэффициент пропорциональности.</a:t>
            </a: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k=100;</a:t>
            </a:r>
          </a:p>
          <a:p>
            <a:pPr>
              <a:defRPr/>
            </a:pP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k=50.</a:t>
            </a:r>
          </a:p>
          <a:p>
            <a:pPr>
              <a:defRPr/>
            </a:pP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7k=50*7=350;</a:t>
            </a: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Значит, мы должны взять 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350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г воды, чтобы получить раствор </a:t>
            </a: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нужной концентрации.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260350"/>
            <a:ext cx="8324850" cy="1016000"/>
          </a:xfrm>
          <a:prstGeom prst="rect">
            <a:avLst/>
          </a:prstGeom>
          <a:ln w="53975" cap="rnd" cmpd="sng">
            <a:noFill/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6400"/>
                </a:solidFill>
              </a:rPr>
              <a:t>  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cs typeface="Arial" charset="0"/>
              </a:rPr>
              <a:t>Для приготовления маринада необходим 2%-ый раствор уксуса. Сколько </a:t>
            </a:r>
            <a:endParaRPr lang="en-US" sz="20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cs typeface="Arial" charset="0"/>
            </a:endParaRP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cs typeface="Arial" charset="0"/>
              </a:rPr>
              <a:t>нужно добавить воды в 100 г 9%-го раствора уксуса, чтобы получить </a:t>
            </a:r>
            <a:endParaRPr lang="en-US" sz="20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cs typeface="Arial" charset="0"/>
            </a:endParaRP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cs typeface="Arial" charset="0"/>
              </a:rPr>
              <a:t>раствор для маринада?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2857500" y="1285875"/>
            <a:ext cx="3500438" cy="3500438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500" y="1285875"/>
            <a:ext cx="3500438" cy="3500438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4572000" y="3000375"/>
            <a:ext cx="1785938" cy="1785938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2857500" y="3071813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V="1">
            <a:off x="2856706" y="1286669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214546" y="428604"/>
            <a:ext cx="6429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9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357422" y="4500570"/>
            <a:ext cx="6429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0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86248" y="2000240"/>
            <a:ext cx="6429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215074" y="428604"/>
            <a:ext cx="6429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286512" y="4500570"/>
            <a:ext cx="6429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7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4572000" y="1285875"/>
            <a:ext cx="1785938" cy="1712913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79D31-6526-45BF-AABF-9EE5056B8892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/>
      <p:bldP spid="1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0" y="1285875"/>
            <a:ext cx="3500438" cy="3500438"/>
          </a:xfrm>
          <a:prstGeom prst="rect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glow rad="228600">
                  <a:schemeClr val="accent3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323902" y="5143512"/>
            <a:ext cx="249619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55-2=53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11163" y="0"/>
            <a:ext cx="8051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Для размножения водорослей вода в аквариуме должна содержать</a:t>
            </a: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2% морской соли. Сколько литров пресной воды нужно добавить к 80 л </a:t>
            </a: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морской воды с 55%-ым содержанием соли, чтобы получить воду, </a:t>
            </a:r>
            <a:endParaRPr lang="en-US" sz="20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пригодную для заполнения аквариума?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7500" y="1285875"/>
            <a:ext cx="3500438" cy="3500438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2857500" y="1285875"/>
            <a:ext cx="3500438" cy="3500438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4572000" y="1285875"/>
            <a:ext cx="1785938" cy="1712913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V="1">
            <a:off x="2856706" y="1286669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28750" y="5143500"/>
            <a:ext cx="65293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Пусть 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- коэффициент пропорциональности.</a:t>
            </a: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k=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80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;</a:t>
            </a:r>
          </a:p>
          <a:p>
            <a:pPr>
              <a:defRPr/>
            </a:pP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k=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40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.</a:t>
            </a: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53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k=5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3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*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40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=</a:t>
            </a: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2120</a:t>
            </a:r>
            <a:r>
              <a:rPr lang="en-US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;</a:t>
            </a: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Значит, мы должны взять 2120 л воды, чтобы получить воду, пригодную </a:t>
            </a:r>
          </a:p>
          <a:p>
            <a:pPr>
              <a:defRPr/>
            </a:pPr>
            <a:r>
              <a:rPr lang="ru-RU" sz="1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для заполнения аквариума.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633282" y="5143512"/>
            <a:ext cx="179408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2-0=2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857500" y="3071813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857356" y="428604"/>
            <a:ext cx="100013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55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14546" y="4500570"/>
            <a:ext cx="7858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0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86248" y="2000240"/>
            <a:ext cx="6429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215074" y="428604"/>
            <a:ext cx="7858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2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286512" y="4500570"/>
            <a:ext cx="114300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53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rot="16200000" flipH="1">
            <a:off x="4572000" y="3000375"/>
            <a:ext cx="1785938" cy="1785938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74EE1-0AEF-43E3-AFA3-122090EF9FB9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246063" y="500063"/>
            <a:ext cx="594432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6400"/>
                </a:solidFill>
                <a:latin typeface="Calibri" pitchFamily="34" charset="0"/>
              </a:rPr>
              <a:t> </a:t>
            </a:r>
            <a:r>
              <a:rPr lang="ru-RU" sz="2800" i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Используемая литература: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1.Дрофеев Г. В., </a:t>
            </a:r>
            <a:r>
              <a:rPr lang="ru-RU" sz="2000" dirty="0" err="1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Петерсон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Л. Г. Математика 6 класс – 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М.: «</a:t>
            </a:r>
            <a:r>
              <a:rPr lang="ru-RU" sz="2000" dirty="0" err="1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Баласс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», «</a:t>
            </a:r>
            <a:r>
              <a:rPr lang="ru-RU" sz="2000" dirty="0" err="1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Ювента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», 2004. – 128с.:с ил.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2.Т II Математика глав. ред. М. Д. </a:t>
            </a:r>
            <a:r>
              <a:rPr lang="ru-RU" sz="2000" dirty="0" err="1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Ансенова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. – 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М.: «</a:t>
            </a:r>
            <a:r>
              <a:rPr lang="ru-RU" sz="2000" dirty="0" err="1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Аванта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+», 1998. – 688 с.: ил.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3.Квант №3, 1973 г.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4.Я. И. Перельман «Занимательная математика»; 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издательство «Наука». – М., 2005 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5. «Математический праздник» Часть III.- М.:</a:t>
            </a:r>
          </a:p>
          <a:p>
            <a:pPr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«Бюро </a:t>
            </a:r>
            <a:r>
              <a:rPr lang="ru-RU" sz="2000" dirty="0" err="1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Квантум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», 2001. – 128 с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.</a:t>
            </a:r>
          </a:p>
          <a:p>
            <a:pPr>
              <a:defRPr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6.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Открый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банк заданий ГИА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C193A-596E-40A8-98A9-0D9644811D69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ctrTitle"/>
          </p:nvPr>
        </p:nvSpPr>
        <p:spPr>
          <a:xfrm>
            <a:off x="684213" y="981075"/>
            <a:ext cx="7772400" cy="1830388"/>
          </a:xfrm>
        </p:spPr>
        <p:txBody>
          <a:bodyPr/>
          <a:lstStyle/>
          <a:p>
            <a:r>
              <a:rPr lang="ru-RU" smtClean="0"/>
              <a:t>Карл Пирсон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subTitle" idx="1"/>
          </p:nvPr>
        </p:nvSpPr>
        <p:spPr>
          <a:xfrm>
            <a:off x="1371600" y="3141663"/>
            <a:ext cx="6400800" cy="2497137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День рождения: 27.03.1857 года</a:t>
            </a:r>
          </a:p>
          <a:p>
            <a:r>
              <a:rPr lang="ru-RU" smtClean="0">
                <a:solidFill>
                  <a:schemeClr val="tx1"/>
                </a:solidFill>
              </a:rPr>
              <a:t>Место рождения: Лондон, Великобритания</a:t>
            </a:r>
          </a:p>
          <a:p>
            <a:r>
              <a:rPr lang="ru-RU" smtClean="0">
                <a:solidFill>
                  <a:schemeClr val="tx1"/>
                </a:solidFill>
              </a:rPr>
              <a:t>Дата смерти: 27.04.1936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3" name="Rectangle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4" name="Rectangle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0" y="6215063"/>
            <a:ext cx="8013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 левом нижнем углу ставят меньший показатель крепости веществ (в).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0" y="6215063"/>
            <a:ext cx="5248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Строится квадрат, и проводятся его диагонали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0" y="6215063"/>
            <a:ext cx="6551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 правом нижнем углу после вычитания из а с получают у</a:t>
            </a:r>
            <a:r>
              <a:rPr lang="ru-RU" sz="2000" dirty="0">
                <a:solidFill>
                  <a:srgbClr val="006400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0" y="6215063"/>
            <a:ext cx="6594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 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правом верхнем углу после вычитания из с в получают х.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0" y="6215063"/>
            <a:ext cx="8007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На пересечении диагоналей ставят требуемый показатель крепости (с).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0" y="6215063"/>
            <a:ext cx="80533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Мы получаем, что нам надо взять </a:t>
            </a:r>
            <a:r>
              <a:rPr lang="ru-RU" sz="2000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х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частей с концентрацией а </a:t>
            </a: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и у частей с концентрацией в, и мы получим смесь с концентрацией </a:t>
            </a:r>
            <a:r>
              <a:rPr lang="ru-RU" sz="2000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с%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0" y="6215063"/>
            <a:ext cx="8015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</a:t>
            </a:r>
            <a:r>
              <a:rPr lang="ru-RU" sz="2000" dirty="0">
                <a:solidFill>
                  <a:srgbClr val="006400"/>
                </a:solidFill>
                <a:latin typeface="Calibri" pitchFamily="34" charset="0"/>
              </a:rPr>
              <a:t> 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левом верхнем углу ставят больший показатель крепости веществ (а).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643306" y="5143512"/>
            <a:ext cx="169149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с</a:t>
            </a: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</a:t>
            </a: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в</a:t>
            </a: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=</a:t>
            </a:r>
            <a:r>
              <a:rPr lang="ru-RU" sz="54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х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4572008"/>
            <a:ext cx="17011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а</a:t>
            </a: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</a:t>
            </a: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с</a:t>
            </a: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=</a:t>
            </a: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у</a:t>
            </a:r>
          </a:p>
        </p:txBody>
      </p:sp>
      <p:grpSp>
        <p:nvGrpSpPr>
          <p:cNvPr id="2" name="Группа 41"/>
          <p:cNvGrpSpPr>
            <a:grpSpLocks/>
          </p:cNvGrpSpPr>
          <p:nvPr/>
        </p:nvGrpSpPr>
        <p:grpSpPr bwMode="auto">
          <a:xfrm>
            <a:off x="2857500" y="1285875"/>
            <a:ext cx="3500438" cy="3500438"/>
            <a:chOff x="2857488" y="1285860"/>
            <a:chExt cx="3500462" cy="3500462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rot="16200000" flipV="1">
              <a:off x="2857488" y="1285860"/>
              <a:ext cx="3500462" cy="3500462"/>
            </a:xfrm>
            <a:prstGeom prst="line">
              <a:avLst/>
            </a:prstGeom>
            <a:ln w="22225">
              <a:solidFill>
                <a:schemeClr val="accent5">
                  <a:lumMod val="75000"/>
                </a:schemeClr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432" name="Группа 39"/>
            <p:cNvGrpSpPr>
              <a:grpSpLocks/>
            </p:cNvGrpSpPr>
            <p:nvPr/>
          </p:nvGrpSpPr>
          <p:grpSpPr bwMode="auto">
            <a:xfrm>
              <a:off x="2857488" y="1285860"/>
              <a:ext cx="3500462" cy="3500462"/>
              <a:chOff x="2857488" y="1285860"/>
              <a:chExt cx="3500462" cy="3500462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2857488" y="1285860"/>
                <a:ext cx="3500462" cy="3500462"/>
              </a:xfrm>
              <a:prstGeom prst="rect">
                <a:avLst/>
              </a:prstGeom>
              <a:noFill/>
              <a:ln w="38100" cap="rnd">
                <a:solidFill>
                  <a:schemeClr val="accent5">
                    <a:lumMod val="75000"/>
                  </a:schemeClr>
                </a:solidFill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effectLst>
                    <a:glow rad="228600">
                      <a:schemeClr val="accent3">
                        <a:lumMod val="60000"/>
                        <a:lumOff val="40000"/>
                        <a:alpha val="40000"/>
                      </a:schemeClr>
                    </a:glow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cxnSp>
            <p:nvCxnSpPr>
              <p:cNvPr id="9" name="Прямая соединительная линия 8"/>
              <p:cNvCxnSpPr/>
              <p:nvPr/>
            </p:nvCxnSpPr>
            <p:spPr>
              <a:xfrm rot="5400000" flipH="1" flipV="1">
                <a:off x="2857488" y="1285860"/>
                <a:ext cx="3500462" cy="3500462"/>
              </a:xfrm>
              <a:prstGeom prst="line">
                <a:avLst/>
              </a:prstGeom>
              <a:ln w="22225">
                <a:solidFill>
                  <a:schemeClr val="accent5">
                    <a:lumMod val="75000"/>
                  </a:schemeClr>
                </a:solidFill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" name="Прямая со стрелкой 4"/>
          <p:cNvCxnSpPr/>
          <p:nvPr/>
        </p:nvCxnSpPr>
        <p:spPr>
          <a:xfrm flipV="1">
            <a:off x="2857500" y="3071813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214546" y="428604"/>
            <a:ext cx="642942" cy="92333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357422" y="4500570"/>
            <a:ext cx="6429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86248" y="2000240"/>
            <a:ext cx="6429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215074" y="428604"/>
            <a:ext cx="171451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с-в</a:t>
            </a: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</a:t>
            </a:r>
            <a:r>
              <a:rPr lang="ru-RU" sz="54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х</a:t>
            </a: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072198" y="4500570"/>
            <a:ext cx="192882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а-с</a:t>
            </a: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у 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4572000" y="1285875"/>
            <a:ext cx="1785938" cy="1712913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0" y="5786438"/>
            <a:ext cx="8143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Как применяется квадрат Пирсона?</a:t>
            </a:r>
            <a:endParaRPr lang="ru-RU" sz="20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defRPr/>
            </a:pPr>
            <a:endParaRPr lang="ru-RU" sz="2000" dirty="0">
              <a:solidFill>
                <a:srgbClr val="006400"/>
              </a:solidFill>
              <a:latin typeface="Calibri" pitchFamily="34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338513" y="571500"/>
            <a:ext cx="246697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Вот как это делается.</a:t>
            </a:r>
          </a:p>
          <a:p>
            <a:pPr>
              <a:defRPr/>
            </a:pPr>
            <a:endParaRPr lang="ru-RU" dirty="0">
              <a:latin typeface="Calibri" pitchFamily="34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rot="16200000" flipH="1">
            <a:off x="4572000" y="3000375"/>
            <a:ext cx="1785938" cy="1785938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V="1">
            <a:off x="2856706" y="1286669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F1DCA-9F92-4894-B92D-6CF87779FFF2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  <p:bldP spid="38" grpId="0"/>
      <p:bldP spid="38" grpId="1"/>
      <p:bldP spid="45" grpId="0"/>
      <p:bldP spid="45" grpId="1"/>
      <p:bldP spid="46" grpId="0"/>
      <p:bldP spid="46" grpId="1"/>
      <p:bldP spid="44" grpId="0"/>
      <p:bldP spid="44" grpId="1"/>
      <p:bldP spid="47" grpId="0"/>
      <p:bldP spid="41" grpId="0"/>
      <p:bldP spid="41" grpId="1"/>
      <p:bldP spid="36" grpId="0"/>
      <p:bldP spid="36" grpId="1"/>
      <p:bldP spid="37" grpId="0"/>
      <p:bldP spid="3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6063" y="500063"/>
            <a:ext cx="75834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6400"/>
                </a:solidFill>
                <a:latin typeface="Calibri" pitchFamily="34" charset="0"/>
              </a:rPr>
              <a:t>  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Если мы обратимся к формулам, то докажем, что квадрат Пирсона</a:t>
            </a: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всегда будет прав.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1143000"/>
            <a:ext cx="80025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6400"/>
                </a:solidFill>
                <a:latin typeface="Calibri" pitchFamily="34" charset="0"/>
              </a:rPr>
              <a:t>  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Мы получаем, что частей смеси здесь будет </a:t>
            </a:r>
            <a:r>
              <a:rPr lang="ru-RU" sz="2000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х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+ у =(с – в) + (а – с)</a:t>
            </a:r>
            <a:r>
              <a:rPr lang="ru-RU" sz="2000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=а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– в;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1571625"/>
            <a:ext cx="41719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6400"/>
                </a:solidFill>
                <a:latin typeface="Calibri" pitchFamily="34" charset="0"/>
              </a:rPr>
              <a:t>  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«Чистого вещества» в смеси будет:</a:t>
            </a: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000" u="sng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х</a:t>
            </a:r>
            <a:r>
              <a:rPr lang="ru-RU" sz="2000" u="sng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*а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+   </a:t>
            </a:r>
            <a:r>
              <a:rPr lang="ru-RU" sz="2000" u="sng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у*в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 = </a:t>
            </a:r>
            <a:r>
              <a:rPr lang="ru-RU" sz="2000" u="sng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(</a:t>
            </a:r>
            <a:r>
              <a:rPr lang="ru-RU" sz="2000" u="sng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с-в</a:t>
            </a:r>
            <a:r>
              <a:rPr lang="ru-RU" sz="2000" u="sng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)</a:t>
            </a:r>
            <a:r>
              <a:rPr lang="ru-RU" sz="2000" u="sng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а+</a:t>
            </a:r>
            <a:r>
              <a:rPr lang="ru-RU" sz="2000" u="sng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(</a:t>
            </a:r>
            <a:r>
              <a:rPr lang="ru-RU" sz="2000" u="sng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а-с</a:t>
            </a:r>
            <a:r>
              <a:rPr lang="ru-RU" sz="2000" u="sng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)</a:t>
            </a:r>
            <a:r>
              <a:rPr lang="ru-RU" sz="2000" u="sng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= </a:t>
            </a:r>
            <a:r>
              <a:rPr lang="ru-RU" sz="2000" u="sng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а*</a:t>
            </a:r>
            <a:r>
              <a:rPr lang="ru-RU" sz="2000" u="sng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с-в</a:t>
            </a:r>
            <a:r>
              <a:rPr lang="ru-RU" sz="2000" u="sng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*с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;</a:t>
            </a: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100       100             100                 100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" y="2643188"/>
            <a:ext cx="35766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А крепость смеси будет равна:</a:t>
            </a: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а*</a:t>
            </a:r>
            <a:r>
              <a:rPr lang="ru-RU" sz="2000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с-в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*с =  </a:t>
            </a:r>
            <a:r>
              <a:rPr lang="ru-RU" sz="2000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с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.</a:t>
            </a:r>
          </a:p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100(</a:t>
            </a:r>
            <a:r>
              <a:rPr lang="ru-RU" sz="2000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а-в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)  100 , или </a:t>
            </a:r>
            <a:r>
              <a:rPr lang="ru-RU" sz="2000" dirty="0" err="1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с%</a:t>
            </a: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411F20-5404-4DFE-A9B5-59CF04335849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6063" y="476250"/>
            <a:ext cx="86471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10253F"/>
                </a:solidFill>
                <a:latin typeface="Calibri" pitchFamily="34" charset="0"/>
              </a:rPr>
              <a:t>Задача</a:t>
            </a:r>
          </a:p>
          <a:p>
            <a:pPr algn="ctr"/>
            <a:r>
              <a:rPr lang="ru-RU" sz="2400" dirty="0" smtClean="0">
                <a:solidFill>
                  <a:srgbClr val="10253F"/>
                </a:solidFill>
                <a:latin typeface="Calibri" pitchFamily="34" charset="0"/>
              </a:rPr>
              <a:t>Сколько чистой воды нужно добавить к  300 г воды, содержащей 4% соли, чтобы получить воду, содержащую 3% соли?</a:t>
            </a:r>
            <a:endParaRPr lang="ru-RU" sz="2400" dirty="0">
              <a:solidFill>
                <a:srgbClr val="10253F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1557338"/>
            <a:ext cx="6215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6400"/>
                </a:solidFill>
                <a:latin typeface="Calibri" pitchFamily="34" charset="0"/>
              </a:rPr>
              <a:t> </a:t>
            </a:r>
            <a:endParaRPr lang="ru-RU" sz="2000" dirty="0">
              <a:solidFill>
                <a:srgbClr val="10253F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313" y="1916113"/>
            <a:ext cx="85296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10253F"/>
                </a:solidFill>
                <a:latin typeface="Calibri" pitchFamily="34" charset="0"/>
              </a:rPr>
              <a:t>  </a:t>
            </a:r>
            <a:r>
              <a:rPr lang="ru-RU" sz="2000" dirty="0">
                <a:solidFill>
                  <a:srgbClr val="10253F"/>
                </a:solidFill>
              </a:rPr>
              <a:t> </a:t>
            </a:r>
            <a:r>
              <a:rPr lang="ru-RU" sz="2000" dirty="0">
                <a:solidFill>
                  <a:srgbClr val="10253F"/>
                </a:solidFill>
                <a:latin typeface="Calibri" pitchFamily="34" charset="0"/>
              </a:rPr>
              <a:t>Пусть </a:t>
            </a:r>
            <a:r>
              <a:rPr lang="ru-RU" sz="2000" dirty="0" err="1">
                <a:solidFill>
                  <a:srgbClr val="10253F"/>
                </a:solidFill>
                <a:latin typeface="Calibri" pitchFamily="34" charset="0"/>
              </a:rPr>
              <a:t>х</a:t>
            </a:r>
            <a:r>
              <a:rPr lang="ru-RU" sz="2000" dirty="0">
                <a:solidFill>
                  <a:srgbClr val="10253F"/>
                </a:solidFill>
                <a:latin typeface="Calibri" pitchFamily="34" charset="0"/>
              </a:rPr>
              <a:t> – количество </a:t>
            </a:r>
            <a:r>
              <a:rPr lang="ru-RU" sz="2000" dirty="0" smtClean="0">
                <a:solidFill>
                  <a:srgbClr val="10253F"/>
                </a:solidFill>
                <a:latin typeface="Calibri" pitchFamily="34" charset="0"/>
              </a:rPr>
              <a:t>воды.</a:t>
            </a:r>
          </a:p>
          <a:p>
            <a:r>
              <a:rPr lang="ru-RU" sz="2000" dirty="0" smtClean="0">
                <a:solidFill>
                  <a:srgbClr val="10253F"/>
                </a:solidFill>
                <a:latin typeface="Calibri" pitchFamily="34" charset="0"/>
              </a:rPr>
              <a:t>Воды в растворе  с  4% содержанием соли -96%, </a:t>
            </a:r>
            <a:r>
              <a:rPr lang="ru-RU" sz="2000" dirty="0">
                <a:solidFill>
                  <a:srgbClr val="10253F"/>
                </a:solidFill>
                <a:latin typeface="Calibri" pitchFamily="34" charset="0"/>
              </a:rPr>
              <a:t>а </a:t>
            </a:r>
            <a:r>
              <a:rPr lang="ru-RU" sz="2000" dirty="0" smtClean="0">
                <a:solidFill>
                  <a:srgbClr val="10253F"/>
                </a:solidFill>
                <a:latin typeface="Calibri" pitchFamily="34" charset="0"/>
              </a:rPr>
              <a:t>с 3% содержанием97%</a:t>
            </a:r>
          </a:p>
          <a:p>
            <a:endParaRPr lang="ru-RU" sz="2000" dirty="0">
              <a:solidFill>
                <a:srgbClr val="10253F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2875" y="3213100"/>
            <a:ext cx="6661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10253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</a:t>
            </a:r>
            <a:r>
              <a:rPr lang="ru-RU" sz="2000">
                <a:solidFill>
                  <a:srgbClr val="10253F"/>
                </a:solidFill>
                <a:latin typeface="Calibri" pitchFamily="34" charset="0"/>
              </a:rPr>
              <a:t>По условию задачи составим и решим уравнение.</a:t>
            </a:r>
            <a:endParaRPr lang="ru-RU" sz="2000">
              <a:solidFill>
                <a:srgbClr val="10253F"/>
              </a:solidFill>
            </a:endParaRPr>
          </a:p>
          <a:p>
            <a:endParaRPr lang="ru-RU" sz="2000">
              <a:solidFill>
                <a:srgbClr val="10253F"/>
              </a:solidFill>
            </a:endParaRPr>
          </a:p>
          <a:p>
            <a:endParaRPr lang="ru-RU" sz="2000">
              <a:solidFill>
                <a:srgbClr val="00640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500" y="3860800"/>
            <a:ext cx="42862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10253F"/>
                </a:solidFill>
                <a:latin typeface="Calibri" pitchFamily="34" charset="0"/>
              </a:rPr>
              <a:t>300*0,96+х=(300+х)*0,97;</a:t>
            </a:r>
            <a:endParaRPr lang="ru-RU" sz="2000" dirty="0">
              <a:solidFill>
                <a:srgbClr val="10253F"/>
              </a:solidFill>
              <a:latin typeface="Calibri" pitchFamily="34" charset="0"/>
            </a:endParaRPr>
          </a:p>
          <a:p>
            <a:r>
              <a:rPr lang="ru-RU" sz="2000" dirty="0" smtClean="0">
                <a:solidFill>
                  <a:srgbClr val="10253F"/>
                </a:solidFill>
                <a:latin typeface="Calibri" pitchFamily="34" charset="0"/>
              </a:rPr>
              <a:t> 288+х=291+0,97*</a:t>
            </a:r>
            <a:r>
              <a:rPr lang="ru-RU" sz="2000" dirty="0" err="1" smtClean="0">
                <a:solidFill>
                  <a:srgbClr val="10253F"/>
                </a:solidFill>
                <a:latin typeface="Calibri" pitchFamily="34" charset="0"/>
              </a:rPr>
              <a:t>х</a:t>
            </a:r>
            <a:r>
              <a:rPr lang="ru-RU" sz="2000" dirty="0" smtClean="0">
                <a:solidFill>
                  <a:srgbClr val="10253F"/>
                </a:solidFill>
                <a:latin typeface="Calibri" pitchFamily="34" charset="0"/>
              </a:rPr>
              <a:t>;</a:t>
            </a:r>
            <a:endParaRPr lang="ru-RU" sz="2000" dirty="0">
              <a:solidFill>
                <a:srgbClr val="10253F"/>
              </a:solidFill>
              <a:latin typeface="Calibri" pitchFamily="34" charset="0"/>
            </a:endParaRPr>
          </a:p>
          <a:p>
            <a:r>
              <a:rPr lang="ru-RU" sz="2000" dirty="0" smtClean="0">
                <a:solidFill>
                  <a:srgbClr val="10253F"/>
                </a:solidFill>
                <a:latin typeface="Calibri" pitchFamily="34" charset="0"/>
              </a:rPr>
              <a:t>Х-0,97х=291-288;</a:t>
            </a:r>
            <a:endParaRPr lang="ru-RU" sz="2000" dirty="0">
              <a:solidFill>
                <a:srgbClr val="10253F"/>
              </a:solidFill>
            </a:endParaRPr>
          </a:p>
          <a:p>
            <a:r>
              <a:rPr lang="ru-RU" sz="2000" dirty="0" smtClean="0">
                <a:solidFill>
                  <a:srgbClr val="10253F"/>
                </a:solidFill>
              </a:rPr>
              <a:t>0,03х=3;</a:t>
            </a:r>
          </a:p>
          <a:p>
            <a:r>
              <a:rPr lang="ru-RU" sz="2000" dirty="0" smtClean="0">
                <a:solidFill>
                  <a:srgbClr val="10253F"/>
                </a:solidFill>
              </a:rPr>
              <a:t>х=100               Значит, нужно добавить 100 г воды.</a:t>
            </a:r>
            <a:endParaRPr lang="ru-RU" sz="2000" dirty="0">
              <a:solidFill>
                <a:srgbClr val="10253F"/>
              </a:solidFill>
            </a:endParaRPr>
          </a:p>
          <a:p>
            <a:endParaRPr lang="ru-RU" sz="2000" dirty="0">
              <a:solidFill>
                <a:srgbClr val="00640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2875" y="5373688"/>
            <a:ext cx="81010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6400"/>
                </a:solidFill>
                <a:latin typeface="Calibri" pitchFamily="34" charset="0"/>
              </a:rPr>
              <a:t>  </a:t>
            </a:r>
            <a:r>
              <a:rPr lang="ru-RU" sz="2000" dirty="0">
                <a:solidFill>
                  <a:srgbClr val="006400"/>
                </a:solidFill>
              </a:rPr>
              <a:t>     </a:t>
            </a:r>
            <a:endParaRPr lang="ru-RU" sz="2000" dirty="0">
              <a:solidFill>
                <a:srgbClr val="006400"/>
              </a:solidFill>
              <a:latin typeface="Calibri" pitchFamily="34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17180-A813-460D-92F6-3D1D0B67A1BD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20488" name="Прямоугольник 8"/>
          <p:cNvSpPr>
            <a:spLocks noChangeArrowheads="1"/>
          </p:cNvSpPr>
          <p:nvPr/>
        </p:nvSpPr>
        <p:spPr bwMode="auto">
          <a:xfrm>
            <a:off x="2493963" y="3244850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39750" y="1628775"/>
            <a:ext cx="799306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10253F"/>
                </a:solidFill>
              </a:rPr>
              <a:t>Решим эту задачу  при помощи</a:t>
            </a:r>
          </a:p>
          <a:p>
            <a:pPr algn="ctr"/>
            <a:endParaRPr lang="ru-RU" sz="4000">
              <a:solidFill>
                <a:srgbClr val="10253F"/>
              </a:solidFill>
            </a:endParaRPr>
          </a:p>
          <a:p>
            <a:pPr algn="ctr"/>
            <a:r>
              <a:rPr lang="ru-RU" sz="4000">
                <a:solidFill>
                  <a:srgbClr val="10253F"/>
                </a:solidFill>
              </a:rPr>
              <a:t>     квадрата Пирсона.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3143240" y="5143512"/>
            <a:ext cx="125707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3</a:t>
            </a: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0</a:t>
            </a: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=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3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63" y="714375"/>
            <a:ext cx="3500437" cy="3500438"/>
          </a:xfrm>
          <a:prstGeom prst="rect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glow rad="228600">
                  <a:schemeClr val="accent3">
                    <a:lumMod val="60000"/>
                    <a:lumOff val="40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786063" y="714375"/>
            <a:ext cx="3500438" cy="3500437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2786063" y="714375"/>
            <a:ext cx="3500438" cy="3500437"/>
          </a:xfrm>
          <a:prstGeom prst="line">
            <a:avLst/>
          </a:prstGeom>
          <a:noFill/>
          <a:ln w="38100" cap="rnd">
            <a:solidFill>
              <a:schemeClr val="accent5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4500563" y="2428875"/>
            <a:ext cx="1785938" cy="1785937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 flipH="1" flipV="1">
            <a:off x="4537075" y="677863"/>
            <a:ext cx="1784350" cy="1714500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143240" y="4357694"/>
            <a:ext cx="125707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4</a:t>
            </a: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-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3</a:t>
            </a: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=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1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786063" y="2571750"/>
            <a:ext cx="1643062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V="1">
            <a:off x="2785269" y="715169"/>
            <a:ext cx="1643063" cy="1641475"/>
          </a:xfrm>
          <a:prstGeom prst="straightConnector1">
            <a:avLst/>
          </a:prstGeom>
          <a:ln w="53975" cap="rnd" cmpd="sng">
            <a:solidFill>
              <a:srgbClr val="FF3300"/>
            </a:solidFill>
            <a:prstDash val="dash"/>
            <a:round/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857356" y="0"/>
            <a:ext cx="100013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4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857356" y="4000504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215074" y="0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3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000250" y="5786454"/>
            <a:ext cx="49339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Пусть </a:t>
            </a:r>
            <a:r>
              <a:rPr lang="ru-RU" sz="2400" dirty="0" err="1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к-коэффициент</a:t>
            </a:r>
            <a:r>
              <a:rPr lang="ru-RU" sz="24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40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пропорциональностиУ</a:t>
            </a:r>
            <a:r>
              <a:rPr lang="ru-RU" sz="24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4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нас получился тот же самый ответ.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1428736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3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4000504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1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CA50C-591D-47E5-9F3E-CDF1413FE23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1571625"/>
            <a:ext cx="300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6400"/>
                </a:solidFill>
                <a:latin typeface="Calibri" pitchFamily="34" charset="0"/>
              </a:rPr>
              <a:t>  </a:t>
            </a:r>
            <a:endParaRPr lang="ru-RU" sz="20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" y="2643188"/>
            <a:ext cx="242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88" y="1428750"/>
            <a:ext cx="72485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Задачи, которые можно решить при помощи квадрата Пирсона,</a:t>
            </a:r>
            <a:r>
              <a:rPr lang="en-US" sz="3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</a:t>
            </a:r>
          </a:p>
          <a:p>
            <a:pPr algn="ctr">
              <a:defRPr/>
            </a:pPr>
            <a:r>
              <a:rPr lang="ru-RU" sz="3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встречаются</a:t>
            </a:r>
            <a:r>
              <a:rPr lang="en-US" sz="3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3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даже на Едином Государственном экзамене и </a:t>
            </a:r>
            <a:r>
              <a:rPr lang="ru-RU" sz="3600" dirty="0" smtClean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ОГЭ.</a:t>
            </a:r>
            <a:endParaRPr lang="ru-RU" sz="3600" dirty="0">
              <a:ln w="3175" cmpd="sng">
                <a:noFill/>
                <a:prstDash val="lgDashDotDot"/>
              </a:ln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ru-RU" sz="3600" dirty="0">
                <a:ln w="3175" cmpd="sng">
                  <a:noFill/>
                  <a:prstDash val="lgDashDotDot"/>
                </a:ln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Например: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7D8E12-E167-4FDC-89FF-18D8087AC41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5.7|2.3|0.6|0.8|1.4|2.6|0.5|1.3|1.1|0.5|0.6|2.2|0.8|1.1|1.2|0.6|0.8|1.1|1.2|0.6|0.7|0.7|0.8|0.5|0.9|1.2|0.7|0.7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4|3.1|1.9|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3.6|3.3|11.9|2.1|4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|0.8|0.7|0.8|1.4|0.9|0.9|0.8|1.3|0.9|1.2|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4|3.1|1.9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4|0.6|1|0.8|0.8|0.7|1|0.7|0.8|0.7|0.6|0.9|0.7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4|0.6|1|0.8|0.8|0.7|1|0.7|0.8|0.7|0.6|0.9|0.7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4.6|0.7|1.2|0.9|0.8|0.7|0.6|1|1|0.7|0.8|0.7|1|1.5|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5.1|0.8|0.7|0.9|0.8|0.7|1.2|0.6|0.8|0.6|0.6|1.1|0.7|0.7|0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1141</TotalTime>
  <Words>789</Words>
  <Application>Microsoft Office PowerPoint</Application>
  <PresentationFormat>Экран (4:3)</PresentationFormat>
  <Paragraphs>158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0</vt:lpstr>
      <vt:lpstr>Карл Пирсон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При приготовлении маринада для консервирования смешали 10%- ный и  25%- ный растворы соли и получили 3кг 20% -ного раствора.  Какое количество каждого раствора (в кг) было использовано?   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 Пирсона</dc:title>
  <dc:creator>Снежко Никита</dc:creator>
  <cp:lastModifiedBy>1</cp:lastModifiedBy>
  <cp:revision>137</cp:revision>
  <dcterms:created xsi:type="dcterms:W3CDTF">2008-10-18T12:51:15Z</dcterms:created>
  <dcterms:modified xsi:type="dcterms:W3CDTF">2021-10-30T06:18:39Z</dcterms:modified>
  <cp:category>Математика</cp:category>
</cp:coreProperties>
</file>