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58" r:id="rId6"/>
    <p:sldId id="265" r:id="rId7"/>
    <p:sldId id="266" r:id="rId8"/>
    <p:sldId id="275" r:id="rId9"/>
    <p:sldId id="276" r:id="rId10"/>
    <p:sldId id="267" r:id="rId11"/>
    <p:sldId id="268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>
        <c:manualLayout>
          <c:layoutTarget val="inner"/>
          <c:xMode val="edge"/>
          <c:yMode val="edge"/>
          <c:x val="0.27219464288818185"/>
          <c:y val="5.0925925925925944E-2"/>
          <c:w val="0.58430706923223941"/>
          <c:h val="0.8318132108486439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мощность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лампа накаливания</c:v>
                </c:pt>
                <c:pt idx="2">
                  <c:v>энергосберегающая лампа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0.12000000000000002</c:v>
                </c:pt>
                <c:pt idx="2">
                  <c:v>9.0000000000000052E-2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стоимость за месяц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лампа накаливания</c:v>
                </c:pt>
                <c:pt idx="2">
                  <c:v>энергосберегающая лампа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100.8</c:v>
                </c:pt>
                <c:pt idx="2">
                  <c:v>75.599999999999994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стоимость за 8 часов</c:v>
                </c:pt>
              </c:strCache>
            </c:strRef>
          </c:tx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090467149990779E-3"/>
                  <c:y val="0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лампа накаливания</c:v>
                </c:pt>
                <c:pt idx="2">
                  <c:v>энергосберегающая лампа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3.36</c:v>
                </c:pt>
                <c:pt idx="2">
                  <c:v>2.52</c:v>
                </c:pt>
              </c:numCache>
            </c:numRef>
          </c:val>
        </c:ser>
        <c:gapWidth val="0"/>
        <c:overlap val="-10"/>
        <c:axId val="133537152"/>
        <c:axId val="133535616"/>
      </c:barChart>
      <c:valAx>
        <c:axId val="133535616"/>
        <c:scaling>
          <c:orientation val="minMax"/>
        </c:scaling>
        <c:axPos val="b"/>
        <c:majorGridlines/>
        <c:numFmt formatCode="General" sourceLinked="1"/>
        <c:tickLblPos val="nextTo"/>
        <c:crossAx val="133537152"/>
        <c:crosses val="autoZero"/>
        <c:crossBetween val="between"/>
      </c:valAx>
      <c:catAx>
        <c:axId val="13353715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</a:defRPr>
            </a:pPr>
            <a:endParaRPr lang="ru-RU"/>
          </a:p>
        </c:txPr>
        <c:crossAx val="133535616"/>
        <c:crosses val="autoZero"/>
        <c:auto val="1"/>
        <c:lblAlgn val="ctr"/>
        <c:lblOffset val="100"/>
      </c:cat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3527103352481691"/>
          <c:y val="0.14642867302237514"/>
          <c:w val="0.16472903598914551"/>
          <c:h val="0.64153489950340992"/>
        </c:manualLayout>
      </c:layout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7.4522295921416196E-2"/>
          <c:y val="4.9393325834270772E-2"/>
          <c:w val="0.73009725735111586"/>
          <c:h val="0.67190774061300262"/>
        </c:manualLayout>
      </c:layout>
      <c:lineChart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marker>
            <c:symbol val="none"/>
          </c:marker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1748.25</c:v>
                </c:pt>
                <c:pt idx="1">
                  <c:v>1092.24</c:v>
                </c:pt>
                <c:pt idx="2">
                  <c:v>1401.93</c:v>
                </c:pt>
                <c:pt idx="3">
                  <c:v>1178.82</c:v>
                </c:pt>
                <c:pt idx="4">
                  <c:v>1521.81</c:v>
                </c:pt>
                <c:pt idx="5">
                  <c:v>869.13</c:v>
                </c:pt>
                <c:pt idx="6">
                  <c:v>1242.5</c:v>
                </c:pt>
                <c:pt idx="7">
                  <c:v>1725.5</c:v>
                </c:pt>
                <c:pt idx="8">
                  <c:v>1358</c:v>
                </c:pt>
                <c:pt idx="9">
                  <c:v>1358</c:v>
                </c:pt>
                <c:pt idx="10">
                  <c:v>1428</c:v>
                </c:pt>
                <c:pt idx="11">
                  <c:v>1505</c:v>
                </c:pt>
              </c:numCache>
            </c:numRef>
          </c:val>
        </c:ser>
        <c:marker val="1"/>
        <c:axId val="145495936"/>
        <c:axId val="145551360"/>
      </c:lineChar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1449.5</c:v>
                </c:pt>
                <c:pt idx="1">
                  <c:v>1404</c:v>
                </c:pt>
                <c:pt idx="2">
                  <c:v>1228.5</c:v>
                </c:pt>
                <c:pt idx="3">
                  <c:v>1634.75</c:v>
                </c:pt>
                <c:pt idx="4">
                  <c:v>1482</c:v>
                </c:pt>
                <c:pt idx="5">
                  <c:v>1231.75</c:v>
                </c:pt>
                <c:pt idx="6">
                  <c:v>1358.6399999999999</c:v>
                </c:pt>
                <c:pt idx="7">
                  <c:v>995.6700000000003</c:v>
                </c:pt>
                <c:pt idx="8">
                  <c:v>1358.6399999999999</c:v>
                </c:pt>
                <c:pt idx="9">
                  <c:v>1192.1399999999999</c:v>
                </c:pt>
                <c:pt idx="10">
                  <c:v>1508.49</c:v>
                </c:pt>
                <c:pt idx="11">
                  <c:v>1075.5899999999999</c:v>
                </c:pt>
              </c:numCache>
            </c:numRef>
          </c:val>
        </c:ser>
        <c:marker val="1"/>
        <c:axId val="145554432"/>
        <c:axId val="145552896"/>
      </c:lineChart>
      <c:catAx>
        <c:axId val="145495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0" i="0" baseline="0"/>
            </a:pPr>
            <a:endParaRPr lang="ru-RU"/>
          </a:p>
        </c:txPr>
        <c:crossAx val="145551360"/>
        <c:crosses val="autoZero"/>
        <c:auto val="1"/>
        <c:lblAlgn val="ctr"/>
        <c:lblOffset val="100"/>
      </c:catAx>
      <c:valAx>
        <c:axId val="1455513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45495936"/>
        <c:crosses val="autoZero"/>
        <c:crossBetween val="between"/>
      </c:valAx>
      <c:valAx>
        <c:axId val="145552896"/>
        <c:scaling>
          <c:orientation val="minMax"/>
        </c:scaling>
        <c:delete val="1"/>
        <c:axPos val="r"/>
        <c:numFmt formatCode="General" sourceLinked="1"/>
        <c:tickLblPos val="none"/>
        <c:crossAx val="145554432"/>
        <c:crosses val="max"/>
        <c:crossBetween val="between"/>
      </c:valAx>
      <c:catAx>
        <c:axId val="145554432"/>
        <c:scaling>
          <c:orientation val="minMax"/>
        </c:scaling>
        <c:delete val="1"/>
        <c:axPos val="b"/>
        <c:numFmt formatCode="General" sourceLinked="1"/>
        <c:tickLblPos val="none"/>
        <c:crossAx val="145552896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818010637607122"/>
          <c:y val="0.43723054107917941"/>
          <c:w val="0.15266100361988302"/>
          <c:h val="0.26816454661285188"/>
        </c:manualLayout>
      </c:layout>
      <c:txPr>
        <a:bodyPr/>
        <a:lstStyle/>
        <a:p>
          <a:pPr>
            <a:defRPr sz="1600" b="0" i="0" baseline="0"/>
          </a:pPr>
          <a:endParaRPr lang="ru-RU"/>
        </a:p>
      </c:txPr>
    </c:legend>
    <c:plotVisOnly val="1"/>
    <c:dispBlanksAs val="zero"/>
  </c:chart>
  <c:spPr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6608792650918633"/>
          <c:y val="2.4038533644832837E-2"/>
          <c:w val="0.46618919510061257"/>
          <c:h val="0.8196733100670108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2060"/>
            </a:solidFill>
          </c:spPr>
          <c:dPt>
            <c:idx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55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delet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delete val="1"/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600" b="1" i="0" baseline="0">
                        <a:solidFill>
                          <a:schemeClr val="bg1"/>
                        </a:solidFill>
                      </a:defRPr>
                    </a:pPr>
                    <a:r>
                      <a:rPr lang="en-US" smtClean="0"/>
                      <a:t>15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Лист1!$A$2:$A$6</c:f>
              <c:strCache>
                <c:ptCount val="5"/>
                <c:pt idx="0">
                  <c:v>всегда выключаю</c:v>
                </c:pt>
                <c:pt idx="2">
                  <c:v>иногда</c:v>
                </c:pt>
                <c:pt idx="4">
                  <c:v>не выключаю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55</c:v>
                </c:pt>
                <c:pt idx="2">
                  <c:v>30</c:v>
                </c:pt>
                <c:pt idx="4">
                  <c:v>15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1.4489629357421822E-2"/>
          <c:y val="3.0296050816763044E-2"/>
          <c:w val="0.28236670284498344"/>
          <c:h val="0.9288885627466934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458D-32E6-4DF1-BCEB-99D600591D23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B97AA-DA7A-406E-871C-10A3F738A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28662" y="1357298"/>
            <a:ext cx="8215338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714744" y="5000637"/>
            <a:ext cx="5286412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</a:t>
            </a:r>
            <a:r>
              <a:rPr kumimoji="0" lang="ru-RU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Пирская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Яна,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«б» класс,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МБОУ «Лицей №17».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Руководитель: </a:t>
            </a:r>
            <a:r>
              <a:rPr kumimoji="0" lang="ru-RU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Евграшина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Н.В.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928794" y="693461"/>
            <a:ext cx="721520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Энергосбережение в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квартире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использованием математических расчётов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lampochka-animatsionnaya-kartinka-003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66" y="642918"/>
            <a:ext cx="1777142" cy="3706614"/>
          </a:xfrm>
          <a:prstGeom prst="rect">
            <a:avLst/>
          </a:prstGeom>
          <a:noFill/>
        </p:spPr>
      </p:pic>
      <p:pic>
        <p:nvPicPr>
          <p:cNvPr id="15366" name="Picture 6" descr="lampochka-animatsionnaya-kartinka-00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933446"/>
            <a:ext cx="4032448" cy="1715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3318921515"/>
              </p:ext>
            </p:extLst>
          </p:nvPr>
        </p:nvGraphicFramePr>
        <p:xfrm>
          <a:off x="0" y="1001972"/>
          <a:ext cx="6360641" cy="2470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104" name="Picture 8" descr="http://boombob.ru/img/picture/Jun/24/900b2bf75af8c63d55606fe0971307f3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196752"/>
            <a:ext cx="2081131" cy="20811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797" y="260648"/>
            <a:ext cx="8686800" cy="5111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платежей электроэнергии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2019-2020 г</a:t>
            </a:r>
          </a:p>
        </p:txBody>
      </p:sp>
      <p:sp>
        <p:nvSpPr>
          <p:cNvPr id="4098" name="AutoShape 2" descr="https://s.pfst.net/2010.06/1948232156b2d571472ec254d5f38b9d6fae4b4a0f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s.pfst.net/2010.06/1948232156b2d571472ec254d5f38b9d6fae4b4a0f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s.pfst.net/2010.06/1948232156b2d571472ec254d5f38b9d6fae4b4a0f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5575" y="3356992"/>
            <a:ext cx="873690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вывод: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анализируя данные по оплате за электроэнергию за 2 года видно, что в период с октября-по март  сумма платежей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растёт. Начинается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отопительный сезон, световой день становится короче.  Включая обогреватели, освещение затраты выросли. Самый низкий показатель был в июне 2020 года и августе 2019 года. Плата за электроэнергию в 2019 году составила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15919,67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рубля, а в 2020 году –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16 429,18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рублей. Рассчитав среднее значение за 2019 год я получила, что в среднем ежемесячно мы тратили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1326,63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рубля. В 2020 году -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1369,09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рублей. Начиная с июля 2020 года тариф на электроэнергию вырос на 17 рублей, что сказалось на разнице в суммах за год.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4529" y="615305"/>
            <a:ext cx="3147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Уходя, вы гасите свет?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116632"/>
            <a:ext cx="3672408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880259739"/>
              </p:ext>
            </p:extLst>
          </p:nvPr>
        </p:nvGraphicFramePr>
        <p:xfrm>
          <a:off x="4283968" y="131436"/>
          <a:ext cx="4680520" cy="2505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1996828"/>
              </p:ext>
            </p:extLst>
          </p:nvPr>
        </p:nvGraphicFramePr>
        <p:xfrm>
          <a:off x="249842" y="2636912"/>
          <a:ext cx="8784976" cy="3923935"/>
        </p:xfrm>
        <a:graphic>
          <a:graphicData uri="http://schemas.openxmlformats.org/drawingml/2006/table">
            <a:tbl>
              <a:tblPr firstRow="1" firstCol="1" bandRow="1"/>
              <a:tblGrid>
                <a:gridCol w="415676"/>
                <a:gridCol w="6997858"/>
                <a:gridCol w="635750"/>
                <a:gridCol w="735692"/>
              </a:tblGrid>
              <a:tr h="2590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Мы ведем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учёт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электроэнергии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Следим за освещением, вовремя отключаем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Холодильник находится вдали от нагревательных приборов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Батареи отопления, приборы обогрева находятся в открытом доступе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Входная дверь утеплена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Используем только энергосберегающие лампочки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Систематически следим за состоянием холодильника, вовремя его размораживаем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Полностью загружаем стиральную машину для стирки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ночь плотно закрываем шторы, чтобы сохранять тепло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Экономично пользуемся горячей водой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Регулируем тепло на батареях, при смене температурного режима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улице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4" descr="http://www.playcast.ru/uploads/2016/10/28/203402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3"/>
            <a:ext cx="1173009" cy="1720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16632"/>
            <a:ext cx="8499950" cy="5911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Памятка по экономичному использованию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электроэнергии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Обращайте внимание на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энергоэкономичность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приборов при их покупке. На приборе должна быть наклейка класс «А».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Используйте кулер для нагрева воды в чайнике, это самый экономный вариант.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Выключайте плиту после приготовления еды.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Выходя из комнаты, выключайте свет.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Делать уроки в светлое время суток, при дневном освещении.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Экономно пользоваться электроплитой и выключать ее после приготовления пищи.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оставляйте приборы в режиме ожидания, отключайте их от питания.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Замените лампочки на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энергоэффективные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(светодиодные и компактные люминесцентные).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Делайте комнатное освещение естественным, не зашторивайте окна.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Устраните утечки теплого воздуха из квартиры.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Следите за использованием горячей воды.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65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Roboto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8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858280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электроприборы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семьи.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электроприборов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динамику использования электроэнергии в моей семье, с учетом дальнейшей ее экономии; научиться рассчитывать затраты на электроэнергию.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285720" y="2786058"/>
            <a:ext cx="885828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Гипотеза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используя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электроприборы,  можно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сэкономить деньги из семейного бюджета. </a:t>
            </a:r>
            <a:endParaRPr lang="ru-RU" sz="2200" dirty="0"/>
          </a:p>
          <a:p>
            <a:pPr algn="just" eaLnBrk="0" hangingPunct="0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состоит в необходимости эффективного использования электроэнергии и хороших вычислительных навыков.</a:t>
            </a:r>
          </a:p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сбор информации, сравнение, обобщение, анкетирование, опрос,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анализ и синтез полученных данных.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nommurestobar.com/imagelib/56bd5b4b0bd91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290"/>
            <a:ext cx="1016006" cy="1143008"/>
          </a:xfrm>
          <a:prstGeom prst="rect">
            <a:avLst/>
          </a:prstGeom>
          <a:noFill/>
        </p:spPr>
      </p:pic>
      <p:pic>
        <p:nvPicPr>
          <p:cNvPr id="14340" name="Picture 4" descr="http://animo2.ucoz.ru/_ph/14/2/7440993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14290"/>
            <a:ext cx="1166812" cy="1166812"/>
          </a:xfrm>
          <a:prstGeom prst="rect">
            <a:avLst/>
          </a:prstGeom>
          <a:noFill/>
        </p:spPr>
      </p:pic>
      <p:pic>
        <p:nvPicPr>
          <p:cNvPr id="14342" name="Picture 6" descr="http://gifiki.ru/_ph/29/2/50117479.gif?14864615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9" y="214290"/>
            <a:ext cx="1175498" cy="1246028"/>
          </a:xfrm>
          <a:prstGeom prst="rect">
            <a:avLst/>
          </a:prstGeom>
          <a:noFill/>
        </p:spPr>
      </p:pic>
      <p:pic>
        <p:nvPicPr>
          <p:cNvPr id="14344" name="Picture 8" descr="http://img3.proshkolu.ru/content/media/pic/std/2000000/1221000/1220443-d3bcf0062985e14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57166"/>
            <a:ext cx="1533525" cy="1143001"/>
          </a:xfrm>
          <a:prstGeom prst="rect">
            <a:avLst/>
          </a:prstGeom>
          <a:noFill/>
        </p:spPr>
      </p:pic>
      <p:pic>
        <p:nvPicPr>
          <p:cNvPr id="14346" name="Picture 10" descr="http://www.gifki.org/data/media/491/televizor-i-televidenie-animatsionnaya-kartinka-002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285728"/>
            <a:ext cx="1095352" cy="1095352"/>
          </a:xfrm>
          <a:prstGeom prst="rect">
            <a:avLst/>
          </a:prstGeom>
          <a:noFill/>
        </p:spPr>
      </p:pic>
      <p:pic>
        <p:nvPicPr>
          <p:cNvPr id="14348" name="Picture 12" descr="http://animo2.ucoz.ru/_ph/14/2/34067678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42852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9672"/>
            <a:ext cx="878497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показать связь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математики с физикой;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провести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энергетический мониторинг квартиры;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экономии электроэнергии;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привлечь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внимание к проблеме энергосбережения;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57364"/>
            <a:ext cx="84969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Практическое применение: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кругозора; овладение новыми для меня знаниями,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умениями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навыками по математике, их углубление; закрепление навыка самостоятельной работы с различными источниками информации, в том числе сети Интернет, развитие ораторского мастерства.</a:t>
            </a:r>
          </a:p>
          <a:p>
            <a:pPr algn="just">
              <a:spcAft>
                <a:spcPts val="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Новизна 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конкретном примере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показаний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электросчётчика  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квартиры произведены математические расчёты и проведён сравнительный анализ оплаты электроэнергии за 2 года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18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формулы и расчёты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2174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для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расчёта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мощности и потребляемой электроэнергии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приборов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= U*I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где: P — мощность, U — напряжение в Вольтах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— сила тока в Амперах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 оплаты электроэнергии в квартире по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счётчику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1.Берём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счётчика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прошлый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45730 кВт.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2.Смотрим показания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счётчика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день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оплаты: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46010 кВт.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3.Вычитаем из большего значения меньшее.</a:t>
            </a:r>
          </a:p>
          <a:p>
            <a:pPr marL="0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46010-  45730   = 280 кВт.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4.Умножаем полученное значение на ваш тариф</a:t>
            </a:r>
          </a:p>
          <a:p>
            <a:pPr marL="0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280 * 3,5= 980 руб.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5.Это и будет оплата за электроэнергию за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месяц-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980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0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142852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Расчёт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электроэнергии за сутки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9924217"/>
              </p:ext>
            </p:extLst>
          </p:nvPr>
        </p:nvGraphicFramePr>
        <p:xfrm>
          <a:off x="395536" y="727627"/>
          <a:ext cx="8208911" cy="4663440"/>
        </p:xfrm>
        <a:graphic>
          <a:graphicData uri="http://schemas.openxmlformats.org/drawingml/2006/table">
            <a:tbl>
              <a:tblPr firstRow="1" firstCol="1" bandRow="1"/>
              <a:tblGrid>
                <a:gridCol w="1852773"/>
                <a:gridCol w="1238117"/>
                <a:gridCol w="937834"/>
                <a:gridCol w="1622937"/>
                <a:gridCol w="874432"/>
                <a:gridCol w="1682818"/>
              </a:tblGrid>
              <a:tr h="6989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электробытовой прибор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мощность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работы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(час.)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потребляемая энергия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кВт · ч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Кулер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63-00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Микроволновая печь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Ноутбук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Стиральная машина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Утюг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Пылесос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9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телевизора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т.-0,15,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т.-0,15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Холодильник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Электроплита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6" y="5517232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Вывод: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расчёт электроэнергии за сутки: 18*3,5=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63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рубля, за месяц - 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1890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рублей. Если все электроприборы будут работать в таком режиме, то наша семья большую часть бюджета будет платить только за электроэнергию. Необходимо учиться экономить.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7326" y="404664"/>
            <a:ext cx="2131086" cy="21310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Нагрев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в чайнике на электроплите 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кулере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AutoShape 2" descr="https://elmag.com.ua/gallery/Image/Import/Polaris/Polaris%20PWK%20171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539688"/>
              </p:ext>
            </p:extLst>
          </p:nvPr>
        </p:nvGraphicFramePr>
        <p:xfrm>
          <a:off x="281712" y="2428843"/>
          <a:ext cx="8862288" cy="2547524"/>
        </p:xfrm>
        <a:graphic>
          <a:graphicData uri="http://schemas.openxmlformats.org/drawingml/2006/table">
            <a:tbl>
              <a:tblPr firstRow="1" firstCol="1" bandRow="1"/>
              <a:tblGrid>
                <a:gridCol w="1943389"/>
                <a:gridCol w="1977256"/>
                <a:gridCol w="1226381"/>
                <a:gridCol w="1879453"/>
                <a:gridCol w="1835809"/>
              </a:tblGrid>
              <a:tr h="1145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электроприбор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мощность электроприбора,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работы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затраченная электроэнергия, кВт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электроэнергии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кулер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0,0625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0,21875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870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Электроплита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2,0625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7,21875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75" y="158360"/>
            <a:ext cx="1248073" cy="211212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9264" y="5085184"/>
            <a:ext cx="88519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проведя эксперимент, можно сделать вывод, что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воду для чая выгоднее брать из кулера. Сам разогрев плиты и ожидание пока закипит чайник - очень затратное дело, требует большего времени и финансов более, чем в 7 раз.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kuplu-lustru.ru/images/products/75822/paulmann-89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14897">
            <a:off x="229459" y="150446"/>
            <a:ext cx="1594966" cy="107859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208" y="0"/>
            <a:ext cx="88821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Лампы, их мощность и стоимость электроэнергии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lampochka-animatsionnaya-kartinka-002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0473" y="0"/>
            <a:ext cx="1423527" cy="1286234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4060831"/>
              </p:ext>
            </p:extLst>
          </p:nvPr>
        </p:nvGraphicFramePr>
        <p:xfrm>
          <a:off x="179512" y="1152859"/>
          <a:ext cx="8496944" cy="2499360"/>
        </p:xfrm>
        <a:graphic>
          <a:graphicData uri="http://schemas.openxmlformats.org/drawingml/2006/table">
            <a:tbl>
              <a:tblPr firstRow="1" firstCol="1" bandRow="1"/>
              <a:tblGrid>
                <a:gridCol w="2160240"/>
                <a:gridCol w="1184128"/>
                <a:gridCol w="750777"/>
                <a:gridCol w="1160291"/>
                <a:gridCol w="1638058"/>
                <a:gridCol w="160345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мощность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кВт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кВт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час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за 8 часов работы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месяц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Лампы накаливания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штуки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Энергосберегающие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штук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176,4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357798334"/>
              </p:ext>
            </p:extLst>
          </p:nvPr>
        </p:nvGraphicFramePr>
        <p:xfrm>
          <a:off x="0" y="3645024"/>
          <a:ext cx="7020272" cy="1968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8208" y="5661248"/>
            <a:ext cx="90157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Вывод: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расчётов видно, что энергосберегающие лампы даже при большем количестве экономичнее и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выгоднее простых.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Значит в целях экономии электроэнергии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их нужно 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заменить на энергосберегающие.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3" y="142852"/>
            <a:ext cx="8215370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рублей можно сэкономить в месяц, если уменьшить время работы лампочек с 8 часов до 6?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0,06 кВт *180 часов/месяц = 10,8 кВт/ч.-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энергозатраты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лампы накаливания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0,015кВт*180 часов/месяц=2,7 кВт/ч.-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энергозатраты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энергосберегающей лампы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3,5*10,8кВт⋅ч/месяц=37,8рублей– стоимость электроэнергии лампы накаливания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3,5*2,7кВт⋅ч/месяц=9,45рублей–стоимость электроэнергии энергосберегающей лампы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37,8*2=75,6рублей– стоимость электроэнергии 2 ламп накаливания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9,45*6=56,7рублей– стоимость электроэнергии6 энергосберегающих ламп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75,6+56,7=132,3рублей- стоимость электроэнергии за 6 часов работы ламп.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176,4-132,3= 44,1 рублей -экономия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44,1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рублей -экономия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проведя эксперимент и рассчитав стоимость электроэнергии за 6 часов работы лампочек видно, что можно сэкономить 44,1 рубля. Будем уменьшать время работы лампочек, тем более, что световой день увеличивается, следить за тем, чтобы без надобности свет не горел.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7" y="0"/>
            <a:ext cx="835824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рублей можно сэкономить, если отключать из розеток приборы не используемые в сети: телевизор, зарядки для телефонов, компьютер и т.д.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0,001 кВт *24*30=0,72кВт*3,5=2,52 рубля в месяц - экономия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половина зарядных устройств после отключения питания продолжают потреблять около 1 Ватта.  Поэтому их нужно отключать из розетки. Это не много, но можно сэкономить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2,52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рубля.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976</Words>
  <Application>Microsoft Office PowerPoint</Application>
  <PresentationFormat>Экран (4:3)</PresentationFormat>
  <Paragraphs>260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              Объект исследования: электроприборы семьи.  Предмет: математические расчёты электроприборов семьи  Цель: выявить динамику использования электроэнергии в моей семье, с учетом дальнейшей ее экономии; научиться рассчитывать затраты на электроэнергию.         </vt:lpstr>
      <vt:lpstr>Слайд 3</vt:lpstr>
      <vt:lpstr>Основные формулы и расчёты</vt:lpstr>
      <vt:lpstr>Слайд 5</vt:lpstr>
      <vt:lpstr>             Нагрев воды в чайнике на электроплите и  кулере </vt:lpstr>
      <vt:lpstr>Лампы, их мощность и стоимость электроэнергии</vt:lpstr>
      <vt:lpstr>Слайд 8</vt:lpstr>
      <vt:lpstr>Слайд 9</vt:lpstr>
      <vt:lpstr>Сравнительный анализ платежей электроэнергии за 2019-2020 г</vt:lpstr>
      <vt:lpstr>Анкетирование 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Natalya</cp:lastModifiedBy>
  <cp:revision>62</cp:revision>
  <dcterms:created xsi:type="dcterms:W3CDTF">2017-02-14T11:21:01Z</dcterms:created>
  <dcterms:modified xsi:type="dcterms:W3CDTF">2021-10-13T17:05:06Z</dcterms:modified>
</cp:coreProperties>
</file>