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58" r:id="rId3"/>
    <p:sldId id="276" r:id="rId4"/>
    <p:sldId id="279" r:id="rId5"/>
    <p:sldId id="275" r:id="rId6"/>
    <p:sldId id="280" r:id="rId7"/>
    <p:sldId id="281" r:id="rId8"/>
    <p:sldId id="282" r:id="rId9"/>
    <p:sldId id="283" r:id="rId10"/>
    <p:sldId id="285" r:id="rId11"/>
    <p:sldId id="286" r:id="rId12"/>
    <p:sldId id="287" r:id="rId13"/>
    <p:sldId id="268" r:id="rId14"/>
    <p:sldId id="288" r:id="rId15"/>
    <p:sldId id="259" r:id="rId16"/>
    <p:sldId id="26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76" y="3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FDC146-5F27-4206-8DD8-FFD7C375E21E}" type="datetimeFigureOut">
              <a:rPr lang="ru-RU" smtClean="0"/>
              <a:pPr/>
              <a:t>30.10.2021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87BD93-9DBB-4129-919E-FE79DBD1172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87BD93-9DBB-4129-919E-FE79DBD11726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30.10.2021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bygaga.com.ua/vremena-goda/osen/7361-yarkie-osennie-fottografii-18-foto.html" TargetMode="External"/><Relationship Id="rId2" Type="http://schemas.openxmlformats.org/officeDocument/2006/relationships/hyperlink" Target="http://www.24open.ru/blogs/user/Margo3515191/4833980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innalav.livejournal.com/98598.html-&#1082;&#1072;&#1088;&#1090;&#1080;&#1085;&#1082;&#1072;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oshkolu.ru/user/Olgas28/file/4662089/" TargetMode="External"/><Relationship Id="rId2" Type="http://schemas.openxmlformats.org/officeDocument/2006/relationships/hyperlink" Target="http://www.diary.ru/~madamalexandra/p167637864.htm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2204864"/>
            <a:ext cx="8458200" cy="21602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en-US" sz="4000" b="1" dirty="0" err="1" smtClean="0">
                <a:latin typeface="Times New Roman" pitchFamily="18" charset="0"/>
                <a:cs typeface="Times New Roman" pitchFamily="18" charset="0"/>
              </a:rPr>
              <a:t>Der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err="1" smtClean="0">
                <a:latin typeface="Times New Roman" pitchFamily="18" charset="0"/>
                <a:cs typeface="Times New Roman" pitchFamily="18" charset="0"/>
              </a:rPr>
              <a:t>Herbst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355976" y="4293096"/>
            <a:ext cx="453650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i="1" dirty="0" smtClean="0"/>
              <a:t>учитель немецкого языка </a:t>
            </a:r>
            <a:br>
              <a:rPr lang="ru-RU" i="1" dirty="0" smtClean="0"/>
            </a:br>
            <a:r>
              <a:rPr lang="ru-RU" i="1" dirty="0" smtClean="0"/>
              <a:t>МБОУ «</a:t>
            </a:r>
            <a:r>
              <a:rPr lang="ru-RU" i="1" dirty="0" err="1" smtClean="0"/>
              <a:t>Седельниковская</a:t>
            </a:r>
            <a:r>
              <a:rPr lang="ru-RU" i="1" dirty="0" smtClean="0"/>
              <a:t> СШ №2»</a:t>
            </a:r>
            <a:br>
              <a:rPr lang="ru-RU" i="1" dirty="0" smtClean="0"/>
            </a:br>
            <a:r>
              <a:rPr lang="ru-RU" i="1" dirty="0" smtClean="0"/>
              <a:t> </a:t>
            </a:r>
            <a:r>
              <a:rPr lang="ru-RU" b="1" i="1" dirty="0" smtClean="0"/>
              <a:t>Васильева Елена Александровна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Picture 6" descr="Ответы@Mail.Ru: В чем очврование осенних букетов?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60648"/>
            <a:ext cx="7620000" cy="17281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475656" y="115888"/>
            <a:ext cx="7200032" cy="6626225"/>
          </a:xfrm>
        </p:spPr>
        <p:txBody>
          <a:bodyPr>
            <a:normAutofit fontScale="85000" lnSpcReduction="20000"/>
          </a:bodyPr>
          <a:lstStyle/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dirty="0" smtClean="0"/>
              <a:t> </a:t>
            </a:r>
            <a:r>
              <a:rPr lang="de-DE" sz="2800" dirty="0" smtClean="0"/>
              <a:t>                       </a:t>
            </a:r>
            <a:endParaRPr lang="ru-RU" sz="2800" b="1" dirty="0" smtClean="0"/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de-DE" sz="4700" b="1" dirty="0" smtClean="0">
                <a:latin typeface="Times New Roman" pitchFamily="18" charset="0"/>
                <a:cs typeface="Times New Roman" pitchFamily="18" charset="0"/>
              </a:rPr>
              <a:t>sein – war- gewesen</a:t>
            </a:r>
            <a:endParaRPr lang="ru-RU" sz="4700" b="1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de-DE" b="1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>
              <a:lnSpc>
                <a:spcPct val="90000"/>
              </a:lnSpc>
              <a:buNone/>
              <a:defRPr/>
            </a:pPr>
            <a:r>
              <a:rPr lang="de-DE" sz="4300" b="1" dirty="0" smtClean="0">
                <a:latin typeface="Times New Roman" pitchFamily="18" charset="0"/>
                <a:cs typeface="Times New Roman" pitchFamily="18" charset="0"/>
              </a:rPr>
              <a:t>Ich  war</a:t>
            </a:r>
          </a:p>
          <a:p>
            <a:pPr marL="609600" indent="-609600" eaLnBrk="1" hangingPunct="1">
              <a:lnSpc>
                <a:spcPct val="90000"/>
              </a:lnSpc>
              <a:buNone/>
              <a:defRPr/>
            </a:pPr>
            <a:r>
              <a:rPr lang="de-DE" sz="4300" b="1" dirty="0" smtClean="0">
                <a:latin typeface="Times New Roman" pitchFamily="18" charset="0"/>
                <a:cs typeface="Times New Roman" pitchFamily="18" charset="0"/>
              </a:rPr>
              <a:t> Du war</a:t>
            </a:r>
            <a:r>
              <a:rPr lang="de-DE" sz="43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st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43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4300" b="1" dirty="0" smtClean="0">
                <a:latin typeface="Times New Roman" pitchFamily="18" charset="0"/>
                <a:cs typeface="Times New Roman" pitchFamily="18" charset="0"/>
              </a:rPr>
              <a:t>Er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de-DE" sz="4300" b="1" dirty="0" smtClean="0">
                <a:latin typeface="Times New Roman" pitchFamily="18" charset="0"/>
                <a:cs typeface="Times New Roman" pitchFamily="18" charset="0"/>
              </a:rPr>
              <a:t> Sie  war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de-DE" sz="4300" b="1" dirty="0" smtClean="0">
                <a:latin typeface="Times New Roman" pitchFamily="18" charset="0"/>
                <a:cs typeface="Times New Roman" pitchFamily="18" charset="0"/>
              </a:rPr>
              <a:t> Es</a:t>
            </a:r>
            <a:endParaRPr lang="ru-RU" sz="4300" b="1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de-DE" sz="4300" b="1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de-DE" sz="4300" b="1" dirty="0" smtClean="0">
                <a:latin typeface="Times New Roman" pitchFamily="18" charset="0"/>
                <a:cs typeface="Times New Roman" pitchFamily="18" charset="0"/>
              </a:rPr>
              <a:t>Wir war</a:t>
            </a:r>
            <a:r>
              <a:rPr lang="de-DE" sz="43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en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de-DE" sz="4300" b="1" dirty="0" smtClean="0">
                <a:latin typeface="Times New Roman" pitchFamily="18" charset="0"/>
                <a:cs typeface="Times New Roman" pitchFamily="18" charset="0"/>
              </a:rPr>
              <a:t>Ihr  war</a:t>
            </a:r>
            <a:r>
              <a:rPr lang="de-DE" sz="43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de-DE" sz="4300" b="1" dirty="0" smtClean="0">
                <a:latin typeface="Times New Roman" pitchFamily="18" charset="0"/>
                <a:cs typeface="Times New Roman" pitchFamily="18" charset="0"/>
              </a:rPr>
              <a:t> Sie war</a:t>
            </a:r>
            <a:r>
              <a:rPr lang="de-DE" sz="43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en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de-DE" sz="4300" b="1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800" dirty="0" smtClean="0"/>
          </a:p>
        </p:txBody>
      </p:sp>
      <p:pic>
        <p:nvPicPr>
          <p:cNvPr id="5" name="Picture 12" descr="Осень...Дождь..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608797">
            <a:off x="4095589" y="5023931"/>
            <a:ext cx="4762500" cy="885825"/>
          </a:xfrm>
          <a:prstGeom prst="rect">
            <a:avLst/>
          </a:prstGeom>
          <a:noFill/>
        </p:spPr>
      </p:pic>
      <p:pic>
        <p:nvPicPr>
          <p:cNvPr id="6" name="Picture 2" descr="элементы осеннего дизайна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7020" y="1340768"/>
            <a:ext cx="2173412" cy="2376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Bildet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die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Sätze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pPäteritum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Es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ist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Sommer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Es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ist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warm.</a:t>
            </a:r>
          </a:p>
          <a:p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Der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Himmel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ist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blau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Die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Blätter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sind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grün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Die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Blumen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sind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bunt.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Die </a:t>
            </a:r>
            <a:r>
              <a:rPr lang="de-DE" b="1" dirty="0" smtClean="0">
                <a:latin typeface="Times New Roman" pitchFamily="18" charset="0"/>
                <a:cs typeface="Times New Roman" pitchFamily="18" charset="0"/>
              </a:rPr>
              <a:t>Vögel sind lustig.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Тестовый сайт, собранный на Api GdeFon / Картин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4149080"/>
            <a:ext cx="3685754" cy="2304256"/>
          </a:xfrm>
          <a:prstGeom prst="rect">
            <a:avLst/>
          </a:prstGeom>
          <a:noFill/>
        </p:spPr>
      </p:pic>
      <p:pic>
        <p:nvPicPr>
          <p:cNvPr id="2054" name="Picture 6" descr="http://s55.radikal.ru/i147/0906/2c/3d4291a79bc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1268760"/>
            <a:ext cx="3456384" cy="2592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9458" name="Picture 2" descr="003 (700x525, 169Kb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5602" name="Picture 2" descr="http://static.diary.ru/userdir/1/9/8/1/1981936/717224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8458200" cy="63436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554162"/>
            <a:ext cx="864096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4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Hausaufgabe</a:t>
            </a:r>
            <a:r>
              <a:rPr lang="en-US" sz="4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en-US" sz="44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3600" b="1" dirty="0" err="1" smtClean="0">
                <a:latin typeface="Times New Roman" pitchFamily="18" charset="0"/>
                <a:cs typeface="Times New Roman" pitchFamily="18" charset="0"/>
              </a:rPr>
              <a:t>Arbeitsbuch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S.25,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№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3 (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составить предложения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0" indent="0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Знать спряжение глагола </a:t>
            </a:r>
            <a:r>
              <a:rPr lang="en-US" sz="3600" b="1" dirty="0" err="1" smtClean="0">
                <a:latin typeface="Times New Roman" pitchFamily="18" charset="0"/>
                <a:cs typeface="Times New Roman" pitchFamily="18" charset="0"/>
              </a:rPr>
              <a:t>sein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en-US" sz="3600" b="1" dirty="0" err="1" smtClean="0">
                <a:latin typeface="Times New Roman" pitchFamily="18" charset="0"/>
                <a:cs typeface="Times New Roman" pitchFamily="18" charset="0"/>
              </a:rPr>
              <a:t>Präteritum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151" descr="j0396742"/>
          <p:cNvPicPr>
            <a:picLocks noChangeAspect="1" noChangeArrowheads="1"/>
          </p:cNvPicPr>
          <p:nvPr/>
        </p:nvPicPr>
        <p:blipFill>
          <a:blip r:embed="rId2" cstate="print">
            <a:lum bright="-6000" contrast="12000"/>
          </a:blip>
          <a:srcRect/>
          <a:stretch>
            <a:fillRect/>
          </a:stretch>
        </p:blipFill>
        <p:spPr bwMode="auto">
          <a:xfrm>
            <a:off x="6516216" y="4077072"/>
            <a:ext cx="2129574" cy="23875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620688"/>
            <a:ext cx="8686800" cy="432048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Список источников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Ссылки на интернет-ресурсы):</a:t>
            </a:r>
            <a:br>
              <a:rPr lang="ru-RU" sz="3200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68760"/>
            <a:ext cx="8686800" cy="518457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Изображение грибов, листьев-</a:t>
            </a:r>
            <a:r>
              <a:rPr lang="de-DE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http://millledi.ucoz.ru/publ/kliparty/osen/dizajnerskij_nabor_osen/102-1-0-614</a:t>
            </a:r>
            <a:endParaRPr lang="ru-RU" sz="28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Изображение листьев и зонтиков, осенний дождь - </a:t>
            </a:r>
            <a:r>
              <a:rPr lang="de-DE" sz="28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http://www.24open.ru/blogs/user/Margo3515191/4833980/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Изображение осеннего парка-</a:t>
            </a:r>
            <a:r>
              <a:rPr lang="de-DE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http://www.liveinternet.ru/tags/%CA%F0%E0%F1%EA%E8+%CE%F1%E5%ED%E8/</a:t>
            </a:r>
            <a:endParaRPr lang="ru-RU" sz="28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Изображение воробья-</a:t>
            </a:r>
            <a:r>
              <a:rPr lang="de-DE" sz="28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http://bygaga.com.ua/vremena-goda/osen/7361-yarkie-osennie-fottografii-18-foto.html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Изображение ежа с яблоком -</a:t>
            </a:r>
            <a:r>
              <a:rPr lang="de-DE" sz="28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http://innalav.livejournal.com/98598.html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  <a:hlinkClick r:id="rId4"/>
              </a:rPr>
              <a:t>-картинка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32656"/>
            <a:ext cx="8686800" cy="652534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Изображение ежа с грибом-</a:t>
            </a:r>
            <a:r>
              <a:rPr lang="de-DE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http://parnasse.ru/poetry/lyrics/landscape/leto-zovet.html</a:t>
            </a:r>
            <a:endParaRPr lang="ru-RU" sz="28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Изображение пасмурной погоды осенью-</a:t>
            </a:r>
            <a:r>
              <a:rPr lang="de-DE" sz="28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http://www.diary.ru/~madamalexandra/p167637864.htm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Картинки на школьную тему-</a:t>
            </a:r>
            <a:r>
              <a:rPr lang="de-DE" sz="28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http://www.proshkolu.ru/user/Olgas28/file/4662089/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err="1" smtClean="0">
                <a:latin typeface="Times New Roman" pitchFamily="18" charset="0"/>
                <a:cs typeface="Times New Roman" pitchFamily="18" charset="0"/>
              </a:rPr>
              <a:t>Wann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err="1" smtClean="0">
                <a:latin typeface="Times New Roman" pitchFamily="18" charset="0"/>
                <a:cs typeface="Times New Roman" pitchFamily="18" charset="0"/>
              </a:rPr>
              <a:t>ist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das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-68263">
              <a:buNone/>
            </a:pP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Die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Bäume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sind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rot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es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regnet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oft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die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Erde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ist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nass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Sag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wann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ist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das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 </a:t>
            </a:r>
          </a:p>
          <a:p>
            <a:pPr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013 (700x464, 659Kb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2924944"/>
            <a:ext cx="4864987" cy="3356992"/>
          </a:xfrm>
          <a:prstGeom prst="round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547664" y="4077072"/>
            <a:ext cx="2016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Der</a:t>
            </a:r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Herbst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764704"/>
            <a:ext cx="8686800" cy="5315421"/>
          </a:xfrm>
        </p:spPr>
        <p:txBody>
          <a:bodyPr>
            <a:normAutofit/>
          </a:bodyPr>
          <a:lstStyle/>
          <a:p>
            <a:pPr lvl="0"/>
            <a:r>
              <a:rPr lang="en-US" sz="4000" b="1" dirty="0" err="1" smtClean="0">
                <a:latin typeface="Times New Roman" pitchFamily="18" charset="0"/>
                <a:cs typeface="Times New Roman" pitchFamily="18" charset="0"/>
              </a:rPr>
              <a:t>Wir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err="1" smtClean="0">
                <a:latin typeface="Times New Roman" pitchFamily="18" charset="0"/>
                <a:cs typeface="Times New Roman" pitchFamily="18" charset="0"/>
              </a:rPr>
              <a:t>lesen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err="1" smtClean="0">
                <a:latin typeface="Times New Roman" pitchFamily="18" charset="0"/>
                <a:cs typeface="Times New Roman" pitchFamily="18" charset="0"/>
              </a:rPr>
              <a:t>über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den </a:t>
            </a:r>
            <a:r>
              <a:rPr lang="en-US" sz="4000" b="1" dirty="0" err="1" smtClean="0">
                <a:latin typeface="Times New Roman" pitchFamily="18" charset="0"/>
                <a:cs typeface="Times New Roman" pitchFamily="18" charset="0"/>
              </a:rPr>
              <a:t>Herbst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4000" b="1" dirty="0" err="1" smtClean="0">
                <a:latin typeface="Times New Roman" pitchFamily="18" charset="0"/>
                <a:cs typeface="Times New Roman" pitchFamily="18" charset="0"/>
              </a:rPr>
              <a:t>Wir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err="1" smtClean="0">
                <a:latin typeface="Times New Roman" pitchFamily="18" charset="0"/>
                <a:cs typeface="Times New Roman" pitchFamily="18" charset="0"/>
              </a:rPr>
              <a:t>sprechen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err="1" smtClean="0">
                <a:latin typeface="Times New Roman" pitchFamily="18" charset="0"/>
                <a:cs typeface="Times New Roman" pitchFamily="18" charset="0"/>
              </a:rPr>
              <a:t>über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den </a:t>
            </a:r>
            <a:r>
              <a:rPr lang="en-US" sz="4000" b="1" dirty="0" err="1" smtClean="0">
                <a:latin typeface="Times New Roman" pitchFamily="18" charset="0"/>
                <a:cs typeface="Times New Roman" pitchFamily="18" charset="0"/>
              </a:rPr>
              <a:t>Herbst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4000" b="1" dirty="0" err="1" smtClean="0">
                <a:latin typeface="Times New Roman" pitchFamily="18" charset="0"/>
                <a:cs typeface="Times New Roman" pitchFamily="18" charset="0"/>
              </a:rPr>
              <a:t>Wir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err="1" smtClean="0">
                <a:latin typeface="Times New Roman" pitchFamily="18" charset="0"/>
                <a:cs typeface="Times New Roman" pitchFamily="18" charset="0"/>
              </a:rPr>
              <a:t>arbeiten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an </a:t>
            </a:r>
            <a:r>
              <a:rPr lang="en-US" sz="4000" b="1" dirty="0" err="1" smtClean="0">
                <a:latin typeface="Times New Roman" pitchFamily="18" charset="0"/>
                <a:cs typeface="Times New Roman" pitchFamily="18" charset="0"/>
              </a:rPr>
              <a:t>der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Grammatik.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err="1" smtClean="0">
                <a:latin typeface="Times New Roman" pitchFamily="18" charset="0"/>
                <a:cs typeface="Times New Roman" pitchFamily="18" charset="0"/>
              </a:rPr>
              <a:t>Wir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err="1" smtClean="0">
                <a:latin typeface="Times New Roman" pitchFamily="18" charset="0"/>
                <a:cs typeface="Times New Roman" pitchFamily="18" charset="0"/>
              </a:rPr>
              <a:t>wiederholen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die </a:t>
            </a:r>
            <a:r>
              <a:rPr lang="en-US" sz="4000" b="1" dirty="0" err="1" smtClean="0">
                <a:latin typeface="Times New Roman" pitchFamily="18" charset="0"/>
                <a:cs typeface="Times New Roman" pitchFamily="18" charset="0"/>
              </a:rPr>
              <a:t>Wörter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0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3789040"/>
            <a:ext cx="3267075" cy="287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17463">
              <a:buNone/>
            </a:pPr>
            <a:r>
              <a:rPr lang="de-DE" b="1" dirty="0" smtClean="0">
                <a:latin typeface="Times New Roman" pitchFamily="18" charset="0"/>
                <a:cs typeface="Times New Roman" pitchFamily="18" charset="0"/>
              </a:rPr>
              <a:t>Es ist Herbst! Es ist Herbst!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de-DE" b="1" dirty="0" smtClean="0">
                <a:latin typeface="Times New Roman" pitchFamily="18" charset="0"/>
                <a:cs typeface="Times New Roman" pitchFamily="18" charset="0"/>
              </a:rPr>
              <a:t>Bunte Blätter fliegen.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de-DE" b="1" dirty="0" smtClean="0">
                <a:latin typeface="Times New Roman" pitchFamily="18" charset="0"/>
                <a:cs typeface="Times New Roman" pitchFamily="18" charset="0"/>
              </a:rPr>
              <a:t>Bunte Blätter, rot und gelb,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de-DE" b="1" dirty="0" smtClean="0">
                <a:latin typeface="Times New Roman" pitchFamily="18" charset="0"/>
                <a:cs typeface="Times New Roman" pitchFamily="18" charset="0"/>
              </a:rPr>
              <a:t>auf der Erde liegen.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de-DE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de-DE" b="1" dirty="0" smtClean="0">
                <a:latin typeface="Times New Roman" pitchFamily="18" charset="0"/>
                <a:cs typeface="Times New Roman" pitchFamily="18" charset="0"/>
              </a:rPr>
              <a:t>Falle, falle, gelbes Blatt,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de-DE" b="1" dirty="0" smtClean="0">
                <a:latin typeface="Times New Roman" pitchFamily="18" charset="0"/>
                <a:cs typeface="Times New Roman" pitchFamily="18" charset="0"/>
              </a:rPr>
              <a:t>rotes Blatt, gelbes Blatt,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de-DE" b="1" dirty="0" smtClean="0">
                <a:latin typeface="Times New Roman" pitchFamily="18" charset="0"/>
                <a:cs typeface="Times New Roman" pitchFamily="18" charset="0"/>
              </a:rPr>
              <a:t>bis der Baum kein Blatt mehr hat-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de-DE" b="1" dirty="0" smtClean="0">
                <a:latin typeface="Times New Roman" pitchFamily="18" charset="0"/>
                <a:cs typeface="Times New Roman" pitchFamily="18" charset="0"/>
              </a:rPr>
              <a:t>weggeflogen alle.</a:t>
            </a:r>
            <a:endParaRPr lang="ru-RU" dirty="0"/>
          </a:p>
        </p:txBody>
      </p:sp>
      <p:pic>
        <p:nvPicPr>
          <p:cNvPr id="4" name="Picture 10" descr="Осенние листья на прозрачном фоне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6296" y="836712"/>
            <a:ext cx="1501090" cy="1084120"/>
          </a:xfrm>
          <a:prstGeom prst="rect">
            <a:avLst/>
          </a:prstGeom>
          <a:noFill/>
        </p:spPr>
      </p:pic>
      <p:pic>
        <p:nvPicPr>
          <p:cNvPr id="5" name="Picture 8" descr="Осенние листья на прозрачном фоне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5616" y="-171400"/>
            <a:ext cx="1953093" cy="1584176"/>
          </a:xfrm>
          <a:prstGeom prst="rect">
            <a:avLst/>
          </a:prstGeom>
          <a:noFill/>
        </p:spPr>
      </p:pic>
      <p:pic>
        <p:nvPicPr>
          <p:cNvPr id="6" name="Picture 4" descr="Z:\newtek\_backgrounds_1.02\Tim\powerpoint templates\21-40\autumn_myst\elements\leaf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644008" y="260648"/>
            <a:ext cx="1778831" cy="116010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Осенние листья на прозрачном фоне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40152" y="2132856"/>
            <a:ext cx="2433035" cy="1584176"/>
          </a:xfrm>
          <a:prstGeom prst="rect">
            <a:avLst/>
          </a:prstGeom>
          <a:noFill/>
        </p:spPr>
      </p:pic>
      <p:pic>
        <p:nvPicPr>
          <p:cNvPr id="8" name="Picture 10" descr="Осенние листья на прозрачном фоне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16806138">
            <a:off x="6931020" y="4310740"/>
            <a:ext cx="1571773" cy="11351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4"/>
          <p:cNvSpPr txBox="1">
            <a:spLocks noChangeArrowheads="1"/>
          </p:cNvSpPr>
          <p:nvPr/>
        </p:nvSpPr>
        <p:spPr bwMode="auto">
          <a:xfrm>
            <a:off x="1285875" y="571500"/>
            <a:ext cx="62150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Was </a:t>
            </a:r>
            <a:r>
              <a:rPr lang="en-US" sz="4000" b="1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fällt</a:t>
            </a:r>
            <a:r>
              <a:rPr lang="ru-RU" sz="4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dir </a:t>
            </a:r>
            <a:r>
              <a:rPr lang="en-US" sz="4000" b="1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dazu</a:t>
            </a:r>
            <a:r>
              <a:rPr lang="en-US" sz="4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ein</a:t>
            </a:r>
            <a:r>
              <a:rPr lang="ru-RU" sz="4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sp>
        <p:nvSpPr>
          <p:cNvPr id="6" name="Овал 5"/>
          <p:cNvSpPr/>
          <p:nvPr/>
        </p:nvSpPr>
        <p:spPr>
          <a:xfrm>
            <a:off x="2214563" y="2500313"/>
            <a:ext cx="4572000" cy="22145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292" name="TextBox 6"/>
          <p:cNvSpPr txBox="1">
            <a:spLocks noChangeArrowheads="1"/>
          </p:cNvSpPr>
          <p:nvPr/>
        </p:nvSpPr>
        <p:spPr bwMode="auto">
          <a:xfrm>
            <a:off x="3071813" y="3143250"/>
            <a:ext cx="28575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der</a:t>
            </a:r>
            <a:r>
              <a:rPr lang="en-US" sz="4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Herbst</a:t>
            </a:r>
            <a:endParaRPr lang="ru-RU" sz="40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Прямая со стрелкой 8"/>
          <p:cNvCxnSpPr>
            <a:stCxn id="6" idx="0"/>
          </p:cNvCxnSpPr>
          <p:nvPr/>
        </p:nvCxnSpPr>
        <p:spPr>
          <a:xfrm rot="5400000" flipH="1" flipV="1">
            <a:off x="4071934" y="2071678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6786578" y="3500438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10800000">
            <a:off x="1285852" y="3571876"/>
            <a:ext cx="928694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5400000">
            <a:off x="4037009" y="5178437"/>
            <a:ext cx="928694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5930910" y="4500570"/>
            <a:ext cx="784230" cy="64294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10800000" flipV="1">
            <a:off x="2143108" y="4429132"/>
            <a:ext cx="858844" cy="64294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5400000" flipH="1" flipV="1">
            <a:off x="5929322" y="1928802"/>
            <a:ext cx="785818" cy="78581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10800000">
            <a:off x="2143108" y="2143116"/>
            <a:ext cx="857256" cy="64294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301" name="TextBox 24"/>
          <p:cNvSpPr txBox="1">
            <a:spLocks noChangeArrowheads="1"/>
          </p:cNvSpPr>
          <p:nvPr/>
        </p:nvSpPr>
        <p:spPr bwMode="auto">
          <a:xfrm>
            <a:off x="3143250" y="5572125"/>
            <a:ext cx="264318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die </a:t>
            </a:r>
            <a:r>
              <a:rPr lang="en-US" sz="3600" b="1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Sonne</a:t>
            </a:r>
            <a:endParaRPr lang="ru-RU" sz="36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302" name="TextBox 25"/>
          <p:cNvSpPr txBox="1">
            <a:spLocks noChangeArrowheads="1"/>
          </p:cNvSpPr>
          <p:nvPr/>
        </p:nvSpPr>
        <p:spPr bwMode="auto">
          <a:xfrm>
            <a:off x="1428750" y="1643063"/>
            <a:ext cx="14287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 b="1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reif</a:t>
            </a:r>
            <a:endParaRPr lang="ru-RU" sz="36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764704"/>
            <a:ext cx="8686800" cy="864096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b="1" dirty="0" err="1" smtClean="0">
                <a:latin typeface="Times New Roman" pitchFamily="18" charset="0"/>
                <a:cs typeface="Times New Roman" pitchFamily="18" charset="0"/>
              </a:rPr>
              <a:t>Welches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err="1" smtClean="0">
                <a:latin typeface="Times New Roman" pitchFamily="18" charset="0"/>
                <a:cs typeface="Times New Roman" pitchFamily="18" charset="0"/>
              </a:rPr>
              <a:t>Wort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pa</a:t>
            </a:r>
            <a:r>
              <a:rPr lang="el-GR" sz="4000" b="1" dirty="0" smtClean="0"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t in die </a:t>
            </a:r>
            <a:r>
              <a:rPr lang="en-US" sz="4000" b="1" dirty="0" err="1" smtClean="0">
                <a:latin typeface="Times New Roman" pitchFamily="18" charset="0"/>
                <a:cs typeface="Times New Roman" pitchFamily="18" charset="0"/>
              </a:rPr>
              <a:t>logische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err="1" smtClean="0">
                <a:latin typeface="Times New Roman" pitchFamily="18" charset="0"/>
                <a:cs typeface="Times New Roman" pitchFamily="18" charset="0"/>
              </a:rPr>
              <a:t>Reihe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err="1" smtClean="0">
                <a:latin typeface="Times New Roman" pitchFamily="18" charset="0"/>
                <a:cs typeface="Times New Roman" pitchFamily="18" charset="0"/>
              </a:rPr>
              <a:t>nicht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67944" y="5949280"/>
            <a:ext cx="5256584" cy="130845"/>
          </a:xfrm>
        </p:spPr>
        <p:txBody>
          <a:bodyPr>
            <a:noAutofit/>
          </a:bodyPr>
          <a:lstStyle/>
          <a:p>
            <a:pPr indent="17463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indent="17463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indent="17463">
              <a:buAutoNum type="alphaLcParenR" startAt="3"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indent="17463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1844824"/>
            <a:ext cx="3600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a) der Blätterfall,</a:t>
            </a:r>
            <a:endParaRPr lang="ru-RU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75856" y="1844824"/>
            <a:ext cx="25202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gelbe Blätter, </a:t>
            </a:r>
            <a:endParaRPr lang="ru-RU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724128" y="1844824"/>
            <a:ext cx="23762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fallen,</a:t>
            </a:r>
            <a:endParaRPr lang="ru-RU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020272" y="1844824"/>
            <a:ext cx="19442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32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blűhen</a:t>
            </a:r>
            <a:r>
              <a:rPr lang="de-DE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1520" y="2780928"/>
            <a:ext cx="271234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b) September,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059832" y="2780928"/>
            <a:ext cx="173073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err="1" smtClean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Oktober</a:t>
            </a:r>
            <a:r>
              <a:rPr lang="en-US" sz="3200" b="1" dirty="0" smtClean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860032" y="2780928"/>
            <a:ext cx="13580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err="1" smtClean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Sonne</a:t>
            </a:r>
            <a:r>
              <a:rPr lang="en-US" sz="3200" b="1" dirty="0" smtClean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300192" y="2780928"/>
            <a:ext cx="22028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November</a:t>
            </a:r>
            <a:r>
              <a:rPr lang="de-DE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32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23528" y="3789040"/>
            <a:ext cx="19511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с) </a:t>
            </a:r>
            <a:r>
              <a:rPr lang="en-US" sz="3200" b="1" dirty="0" err="1" smtClean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Gurke</a:t>
            </a:r>
            <a:r>
              <a:rPr lang="en-US" sz="3200" b="1" dirty="0" smtClean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131840" y="3789040"/>
            <a:ext cx="12554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Kohl, 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4283968" y="3789040"/>
            <a:ext cx="24300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err="1" smtClean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Mohrrübe</a:t>
            </a:r>
            <a:r>
              <a:rPr lang="de-DE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r>
              <a:rPr lang="en-US" sz="3200" b="1" dirty="0" smtClean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2051720" y="3789040"/>
            <a:ext cx="129614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err="1" smtClean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Obst</a:t>
            </a:r>
            <a:r>
              <a:rPr lang="en-US" sz="3200" b="1" dirty="0" smtClean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395536" y="4711413"/>
            <a:ext cx="249018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d)  rot, 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1763688" y="4725144"/>
            <a:ext cx="130465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err="1" smtClean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gelb</a:t>
            </a:r>
            <a:r>
              <a:rPr lang="en-US" sz="3200" b="1" dirty="0" smtClean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2843809" y="4698713"/>
            <a:ext cx="18500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err="1" smtClean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Rabe</a:t>
            </a:r>
            <a:r>
              <a:rPr lang="en-US" sz="3200" b="1" dirty="0" smtClean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4092010" y="4725145"/>
            <a:ext cx="123303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err="1" smtClean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grün</a:t>
            </a:r>
            <a:r>
              <a:rPr lang="en-US" sz="3200" b="1" dirty="0" smtClean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5292080" y="4725144"/>
            <a:ext cx="19442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err="1" smtClean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braun</a:t>
            </a:r>
            <a:r>
              <a:rPr lang="de-DE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764704"/>
            <a:ext cx="8686800" cy="864096"/>
          </a:xfrm>
        </p:spPr>
        <p:txBody>
          <a:bodyPr>
            <a:normAutofit fontScale="90000"/>
          </a:bodyPr>
          <a:lstStyle/>
          <a:p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Lest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den Text 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und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аntwortet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auf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die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Fragen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420888"/>
            <a:ext cx="8686800" cy="3659237"/>
          </a:xfrm>
        </p:spPr>
        <p:txBody>
          <a:bodyPr/>
          <a:lstStyle/>
          <a:p>
            <a:pPr lvl="0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Welche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Jahreszeit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ist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es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lvl="0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Wie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ist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das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Wetter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lvl="0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Wie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sind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die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Bäume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lvl="0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Welche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Vögel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bleiben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hier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lvl="0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Woran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denken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sie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zurück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endParaRPr lang="ru-RU" dirty="0"/>
          </a:p>
        </p:txBody>
      </p:sp>
      <p:pic>
        <p:nvPicPr>
          <p:cNvPr id="4" name="Picture 2" descr="Ода Осени - Страница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1700808"/>
            <a:ext cx="3012444" cy="2736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b="1" dirty="0" err="1" smtClean="0">
                <a:latin typeface="Times New Roman" pitchFamily="18" charset="0"/>
                <a:cs typeface="Times New Roman" pitchFamily="18" charset="0"/>
              </a:rPr>
              <a:t>Suchen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err="1" smtClean="0">
                <a:latin typeface="Times New Roman" pitchFamily="18" charset="0"/>
                <a:cs typeface="Times New Roman" pitchFamily="18" charset="0"/>
              </a:rPr>
              <a:t>wir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err="1" smtClean="0">
                <a:latin typeface="Times New Roman" pitchFamily="18" charset="0"/>
                <a:cs typeface="Times New Roman" pitchFamily="18" charset="0"/>
              </a:rPr>
              <a:t>einen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err="1" smtClean="0">
                <a:latin typeface="Times New Roman" pitchFamily="18" charset="0"/>
                <a:cs typeface="Times New Roman" pitchFamily="18" charset="0"/>
              </a:rPr>
              <a:t>passenden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err="1" smtClean="0">
                <a:latin typeface="Times New Roman" pitchFamily="18" charset="0"/>
                <a:cs typeface="Times New Roman" pitchFamily="18" charset="0"/>
              </a:rPr>
              <a:t>Titel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err="1" smtClean="0">
                <a:latin typeface="Times New Roman" pitchFamily="18" charset="0"/>
                <a:cs typeface="Times New Roman" pitchFamily="18" charset="0"/>
              </a:rPr>
              <a:t>zum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Text: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44824"/>
            <a:ext cx="8686800" cy="93610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Das Wetter </a:t>
            </a:r>
            <a:r>
              <a:rPr lang="en-US" sz="3600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im</a:t>
            </a:r>
            <a:r>
              <a:rPr lang="en-US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Herbst</a:t>
            </a:r>
            <a:r>
              <a:rPr lang="en-US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51920" y="3284984"/>
            <a:ext cx="5292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Herbstgedanken</a:t>
            </a:r>
            <a:r>
              <a:rPr lang="en-US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4725144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Was </a:t>
            </a:r>
            <a:r>
              <a:rPr lang="en-US" sz="36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machen</a:t>
            </a:r>
            <a:r>
              <a:rPr lang="en-US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die </a:t>
            </a:r>
            <a:r>
              <a:rPr lang="en-US" sz="36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Vögel</a:t>
            </a:r>
            <a:r>
              <a:rPr lang="en-US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und </a:t>
            </a:r>
            <a:r>
              <a:rPr lang="en-US" sz="36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Teire</a:t>
            </a:r>
            <a:r>
              <a:rPr lang="en-US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im</a:t>
            </a:r>
            <a:r>
              <a:rPr lang="en-US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Herbst</a:t>
            </a:r>
            <a:r>
              <a:rPr lang="en-US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36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http://pics.livejournal.com/o_urchin3/pic/0006aqg0/s640x48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37378" y="1124745"/>
            <a:ext cx="1555102" cy="1656184"/>
          </a:xfrm>
          <a:prstGeom prst="rect">
            <a:avLst/>
          </a:prstGeom>
          <a:noFill/>
        </p:spPr>
      </p:pic>
      <p:pic>
        <p:nvPicPr>
          <p:cNvPr id="7" name="Picture 4" descr="Яркие осенние фотографии (18 фото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2780928"/>
            <a:ext cx="1864955" cy="17281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04664"/>
            <a:ext cx="8686800" cy="567546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000" b="1" dirty="0" err="1" smtClean="0">
                <a:latin typeface="Times New Roman" pitchFamily="18" charset="0"/>
                <a:cs typeface="Times New Roman" pitchFamily="18" charset="0"/>
              </a:rPr>
              <a:t>Helft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err="1" smtClean="0">
                <a:latin typeface="Times New Roman" pitchFamily="18" charset="0"/>
                <a:cs typeface="Times New Roman" pitchFamily="18" charset="0"/>
              </a:rPr>
              <a:t>Glotti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die </a:t>
            </a:r>
            <a:r>
              <a:rPr lang="en-US" sz="4000" b="1" dirty="0" err="1" smtClean="0">
                <a:latin typeface="Times New Roman" pitchFamily="18" charset="0"/>
                <a:cs typeface="Times New Roman" pitchFamily="18" charset="0"/>
              </a:rPr>
              <a:t>Sätze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err="1" smtClean="0">
                <a:latin typeface="Times New Roman" pitchFamily="18" charset="0"/>
                <a:cs typeface="Times New Roman" pitchFamily="18" charset="0"/>
              </a:rPr>
              <a:t>übersetzen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de-DE" sz="4000" b="1" dirty="0" smtClean="0">
                <a:latin typeface="Times New Roman" pitchFamily="18" charset="0"/>
                <a:cs typeface="Times New Roman" pitchFamily="18" charset="0"/>
              </a:rPr>
              <a:t>Im Sommer </a:t>
            </a:r>
            <a:r>
              <a:rPr lang="de-DE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war </a:t>
            </a:r>
            <a:r>
              <a:rPr lang="de-DE" sz="4000" b="1" dirty="0" smtClean="0">
                <a:latin typeface="Times New Roman" pitchFamily="18" charset="0"/>
                <a:cs typeface="Times New Roman" pitchFamily="18" charset="0"/>
              </a:rPr>
              <a:t>das Wetter so schön! 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de-DE" sz="4000" b="1" dirty="0" smtClean="0">
                <a:latin typeface="Times New Roman" pitchFamily="18" charset="0"/>
                <a:cs typeface="Times New Roman" pitchFamily="18" charset="0"/>
              </a:rPr>
              <a:t>Es </a:t>
            </a:r>
            <a:r>
              <a:rPr lang="de-DE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war</a:t>
            </a:r>
            <a:r>
              <a:rPr lang="de-DE" sz="4000" b="1" dirty="0" smtClean="0">
                <a:latin typeface="Times New Roman" pitchFamily="18" charset="0"/>
                <a:cs typeface="Times New Roman" pitchFamily="18" charset="0"/>
              </a:rPr>
              <a:t> warm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de-DE" sz="4000" b="1" dirty="0" smtClean="0">
                <a:latin typeface="Times New Roman" pitchFamily="18" charset="0"/>
                <a:cs typeface="Times New Roman" pitchFamily="18" charset="0"/>
              </a:rPr>
              <a:t>Der Himmel</a:t>
            </a:r>
            <a:r>
              <a:rPr lang="de-DE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war </a:t>
            </a:r>
            <a:r>
              <a:rPr lang="de-DE" sz="4000" b="1" dirty="0" smtClean="0">
                <a:latin typeface="Times New Roman" pitchFamily="18" charset="0"/>
                <a:cs typeface="Times New Roman" pitchFamily="18" charset="0"/>
              </a:rPr>
              <a:t>blau. 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de-DE" sz="4000" b="1" dirty="0" smtClean="0">
                <a:latin typeface="Times New Roman" pitchFamily="18" charset="0"/>
                <a:cs typeface="Times New Roman" pitchFamily="18" charset="0"/>
              </a:rPr>
              <a:t>Der Wind </a:t>
            </a:r>
            <a:r>
              <a:rPr lang="de-DE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war</a:t>
            </a:r>
            <a:r>
              <a:rPr lang="de-DE" sz="4000" b="1" dirty="0" smtClean="0">
                <a:latin typeface="Times New Roman" pitchFamily="18" charset="0"/>
                <a:cs typeface="Times New Roman" pitchFamily="18" charset="0"/>
              </a:rPr>
              <a:t> freundlich und nicht so böse  wie im Herbst. 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de-DE" sz="4000" b="1" dirty="0" smtClean="0">
                <a:latin typeface="Times New Roman" pitchFamily="18" charset="0"/>
                <a:cs typeface="Times New Roman" pitchFamily="18" charset="0"/>
              </a:rPr>
              <a:t>Alle Vögel </a:t>
            </a:r>
            <a:r>
              <a:rPr lang="de-DE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waren</a:t>
            </a:r>
            <a:r>
              <a:rPr lang="de-DE" sz="4000" b="1" dirty="0" smtClean="0">
                <a:latin typeface="Times New Roman" pitchFamily="18" charset="0"/>
                <a:cs typeface="Times New Roman" pitchFamily="18" charset="0"/>
              </a:rPr>
              <a:t> noch da, und es </a:t>
            </a:r>
            <a:r>
              <a:rPr lang="de-DE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war</a:t>
            </a:r>
            <a:r>
              <a:rPr lang="de-DE" sz="4000" b="1" dirty="0" smtClean="0">
                <a:latin typeface="Times New Roman" pitchFamily="18" charset="0"/>
                <a:cs typeface="Times New Roman" pitchFamily="18" charset="0"/>
              </a:rPr>
              <a:t> so lustig!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349</TotalTime>
  <Words>365</Words>
  <Application>Microsoft Office PowerPoint</Application>
  <PresentationFormat>Экран (4:3)</PresentationFormat>
  <Paragraphs>92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Трек</vt:lpstr>
      <vt:lpstr>«Der Herbst» </vt:lpstr>
      <vt:lpstr>Wann ist das ?</vt:lpstr>
      <vt:lpstr>Слайд 3</vt:lpstr>
      <vt:lpstr>Слайд 4</vt:lpstr>
      <vt:lpstr>Слайд 5</vt:lpstr>
      <vt:lpstr>Welches Wort paβt in die logische Reihe nicht?   </vt:lpstr>
      <vt:lpstr>Lest den Text und  аntwortet auf die Fragen  </vt:lpstr>
      <vt:lpstr>Suchen wir einen passenden Titel zum Text:</vt:lpstr>
      <vt:lpstr>Слайд 9</vt:lpstr>
      <vt:lpstr>Слайд 10</vt:lpstr>
      <vt:lpstr>Bildet die Sätze im pPäteritum</vt:lpstr>
      <vt:lpstr>Слайд 12</vt:lpstr>
      <vt:lpstr>Слайд 13</vt:lpstr>
      <vt:lpstr>Слайд 14</vt:lpstr>
      <vt:lpstr>Список источников (Ссылки на интернет-ресурсы): 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39</cp:revision>
  <dcterms:modified xsi:type="dcterms:W3CDTF">2021-10-30T14:54:45Z</dcterms:modified>
</cp:coreProperties>
</file>