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theme/theme5.xml" ContentType="application/vnd.openxmlformats-officedocument.them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Masters/slideMaster6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Default Extension="png" ContentType="image/png"/>
  <Override PartName="/ppt/theme/theme4.xml" ContentType="application/vnd.openxmlformats-officedocument.them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660" r:id="rId2"/>
    <p:sldMasterId id="2147483720" r:id="rId3"/>
    <p:sldMasterId id="2147483732" r:id="rId4"/>
    <p:sldMasterId id="2147483798" r:id="rId5"/>
    <p:sldMasterId id="2147483685" r:id="rId6"/>
  </p:sldMasterIdLst>
  <p:notesMasterIdLst>
    <p:notesMasterId r:id="rId36"/>
  </p:notesMasterIdLst>
  <p:sldIdLst>
    <p:sldId id="274" r:id="rId7"/>
    <p:sldId id="430" r:id="rId8"/>
    <p:sldId id="431" r:id="rId9"/>
    <p:sldId id="434" r:id="rId10"/>
    <p:sldId id="432" r:id="rId11"/>
    <p:sldId id="433" r:id="rId12"/>
    <p:sldId id="435" r:id="rId13"/>
    <p:sldId id="455" r:id="rId14"/>
    <p:sldId id="456" r:id="rId15"/>
    <p:sldId id="459" r:id="rId16"/>
    <p:sldId id="461" r:id="rId17"/>
    <p:sldId id="462" r:id="rId18"/>
    <p:sldId id="463" r:id="rId19"/>
    <p:sldId id="450" r:id="rId20"/>
    <p:sldId id="453" r:id="rId21"/>
    <p:sldId id="452" r:id="rId22"/>
    <p:sldId id="454" r:id="rId23"/>
    <p:sldId id="437" r:id="rId24"/>
    <p:sldId id="443" r:id="rId25"/>
    <p:sldId id="444" r:id="rId26"/>
    <p:sldId id="445" r:id="rId27"/>
    <p:sldId id="440" r:id="rId28"/>
    <p:sldId id="449" r:id="rId29"/>
    <p:sldId id="442" r:id="rId30"/>
    <p:sldId id="446" r:id="rId31"/>
    <p:sldId id="447" r:id="rId32"/>
    <p:sldId id="448" r:id="rId33"/>
    <p:sldId id="464" r:id="rId34"/>
    <p:sldId id="270" r:id="rId35"/>
  </p:sldIdLst>
  <p:sldSz cx="9144000" cy="5143500" type="screen16x9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  <a:sym typeface="Helvetica Neue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  <a:sym typeface="Helvetica Neue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  <a:sym typeface="Helvetica Neue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  <a:sym typeface="Helvetica Neue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  <a:sym typeface="Helvetica Neue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  <a:sym typeface="Helvetica Neue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  <a:sym typeface="Helvetica Neue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  <a:sym typeface="Helvetica Neue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  <a:sym typeface="Helvetica Neue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172440"/>
    <a:srgbClr val="EA933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7" autoAdjust="0"/>
    <p:restoredTop sz="96434" autoAdjust="0"/>
  </p:normalViewPr>
  <p:slideViewPr>
    <p:cSldViewPr snapToGrid="0" snapToObjects="1">
      <p:cViewPr varScale="1">
        <p:scale>
          <a:sx n="152" d="100"/>
          <a:sy n="152" d="100"/>
        </p:scale>
        <p:origin x="-312" y="-84"/>
      </p:cViewPr>
      <p:guideLst>
        <p:guide orient="horz" pos="463"/>
        <p:guide orient="horz" pos="1720"/>
        <p:guide pos="2160"/>
        <p:guide pos="119"/>
        <p:guide pos="4201"/>
        <p:guide pos="2880"/>
        <p:guide pos="159"/>
        <p:guide pos="560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kern="0">
                <a:solidFill>
                  <a:sysClr val="windowText" lastClr="0000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kern="0">
                <a:solidFill>
                  <a:sysClr val="windowText" lastClr="0000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1FC3D6AB-DAF8-45F9-8F25-EC4450B4D555}" type="datetimeFigureOut">
              <a:rPr lang="ru-RU"/>
              <a:pPr>
                <a:defRPr/>
              </a:pPr>
              <a:t>30.10.2021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kern="0">
                <a:solidFill>
                  <a:sysClr val="windowText" lastClr="0000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kern="0">
                <a:solidFill>
                  <a:sysClr val="windowText" lastClr="0000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0D9BA45D-8335-4143-8E2E-D224EDB355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186918" y="706955"/>
            <a:ext cx="4453374" cy="857250"/>
          </a:xfrm>
        </p:spPr>
        <p:txBody>
          <a:bodyPr>
            <a:noAutofit/>
          </a:bodyPr>
          <a:lstStyle>
            <a:lvl1pPr>
              <a:defRPr sz="2400">
                <a:solidFill>
                  <a:srgbClr val="172440"/>
                </a:solidFill>
                <a:latin typeface="Verdana"/>
                <a:cs typeface="Verdana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8875" y="206375"/>
            <a:ext cx="3717925" cy="85725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562190" y="402828"/>
            <a:ext cx="5840772" cy="728070"/>
          </a:xfrm>
        </p:spPr>
        <p:txBody>
          <a:bodyPr anchor="t">
            <a:normAutofit/>
          </a:bodyPr>
          <a:lstStyle>
            <a:lvl1pPr algn="l">
              <a:defRPr sz="2000" baseline="0">
                <a:solidFill>
                  <a:srgbClr val="172440"/>
                </a:solidFill>
                <a:latin typeface="Verdana"/>
                <a:cs typeface="Verdana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62190" y="1079256"/>
            <a:ext cx="5840772" cy="413156"/>
          </a:xfrm>
        </p:spPr>
        <p:txBody>
          <a:bodyPr>
            <a:normAutofit/>
          </a:bodyPr>
          <a:lstStyle>
            <a:lvl1pPr marL="0" indent="0" algn="l">
              <a:buNone/>
              <a:defRPr sz="1600" b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1"/>
          </p:nvPr>
        </p:nvSpPr>
        <p:spPr>
          <a:xfrm>
            <a:off x="563034" y="1650000"/>
            <a:ext cx="8123767" cy="2944226"/>
          </a:xfrm>
        </p:spPr>
        <p:txBody>
          <a:bodyPr>
            <a:normAutofit/>
          </a:bodyPr>
          <a:lstStyle>
            <a:lvl1pPr marL="0" indent="0">
              <a:buNone/>
              <a:defRPr sz="1400" b="0" i="0">
                <a:latin typeface="Calibri Light"/>
                <a:cs typeface="Calibri Light"/>
              </a:defRPr>
            </a:lvl1pPr>
            <a:lvl2pPr>
              <a:defRPr sz="1400" b="0" i="0">
                <a:latin typeface="Calibri Light"/>
                <a:cs typeface="Calibri Light"/>
              </a:defRPr>
            </a:lvl2pPr>
            <a:lvl3pPr>
              <a:defRPr sz="1400" b="0" i="0">
                <a:latin typeface="Calibri Light"/>
                <a:cs typeface="Calibri Light"/>
              </a:defRPr>
            </a:lvl3pPr>
            <a:lvl4pPr>
              <a:defRPr sz="1400" b="0" i="0">
                <a:latin typeface="Calibri Light"/>
                <a:cs typeface="Calibri Light"/>
              </a:defRPr>
            </a:lvl4pPr>
            <a:lvl5pPr>
              <a:defRPr sz="1400" b="0" i="0">
                <a:latin typeface="Calibri Light"/>
                <a:cs typeface="Calibri Light"/>
              </a:defRPr>
            </a:lvl5pPr>
          </a:lstStyle>
          <a:p>
            <a:pPr lvl="0"/>
            <a:r>
              <a:rPr lang="en-US" dirty="0" err="1"/>
              <a:t>Образец</a:t>
            </a:r>
            <a:r>
              <a:rPr lang="en-US" dirty="0"/>
              <a:t> </a:t>
            </a:r>
            <a:r>
              <a:rPr lang="en-US" dirty="0" err="1"/>
              <a:t>текста</a:t>
            </a:r>
            <a:endParaRPr lang="en-US" dirty="0"/>
          </a:p>
          <a:p>
            <a:pPr lvl="1"/>
            <a:r>
              <a:rPr lang="en-US" dirty="0" err="1"/>
              <a:t>Второй</a:t>
            </a:r>
            <a:r>
              <a:rPr lang="en-US" dirty="0"/>
              <a:t> </a:t>
            </a:r>
            <a:r>
              <a:rPr lang="en-US" dirty="0" err="1"/>
              <a:t>уровень</a:t>
            </a:r>
            <a:endParaRPr lang="en-US" dirty="0"/>
          </a:p>
          <a:p>
            <a:pPr lvl="2"/>
            <a:r>
              <a:rPr lang="en-US" dirty="0" err="1"/>
              <a:t>Третий</a:t>
            </a:r>
            <a:r>
              <a:rPr lang="en-US" dirty="0"/>
              <a:t> </a:t>
            </a:r>
            <a:r>
              <a:rPr lang="en-US" dirty="0" err="1"/>
              <a:t>уровень</a:t>
            </a:r>
            <a:endParaRPr lang="en-US" dirty="0"/>
          </a:p>
          <a:p>
            <a:pPr lvl="3"/>
            <a:r>
              <a:rPr lang="en-US" dirty="0" err="1"/>
              <a:t>Четвертый</a:t>
            </a:r>
            <a:r>
              <a:rPr lang="en-US" dirty="0"/>
              <a:t> </a:t>
            </a:r>
            <a:r>
              <a:rPr lang="en-US" dirty="0" err="1"/>
              <a:t>уровень</a:t>
            </a:r>
            <a:endParaRPr lang="en-US" dirty="0"/>
          </a:p>
          <a:p>
            <a:pPr lvl="4"/>
            <a:r>
              <a:rPr lang="en-US" dirty="0" err="1"/>
              <a:t>Пятый</a:t>
            </a:r>
            <a:r>
              <a:rPr lang="en-US" dirty="0"/>
              <a:t> </a:t>
            </a:r>
            <a:r>
              <a:rPr lang="en-US" dirty="0" err="1"/>
              <a:t>уровень</a:t>
            </a:r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798" b="1">
                <a:solidFill>
                  <a:srgbClr val="FF0000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080" i="1"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10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11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FCCEDD0-FE22-4763-B70D-C91D9F50A543}" type="datetimeFigureOut">
              <a:rPr lang="en-US"/>
              <a:pPr>
                <a:defRPr/>
              </a:pPr>
              <a:t>10/30/2021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3CB5445-D827-485D-AFCB-4F4B0F49E008}" type="slidenum">
              <a:rPr/>
              <a:pPr>
                <a:defRPr/>
              </a:pPr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798" b="1">
                <a:solidFill>
                  <a:srgbClr val="FF0000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183005"/>
            <a:ext cx="3977640" cy="492443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183005"/>
            <a:ext cx="3977640" cy="492443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10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11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DA15823-610F-4CDE-9FD6-AABFEBA2DA2A}" type="datetimeFigureOut">
              <a:rPr lang="en-US"/>
              <a:pPr>
                <a:defRPr/>
              </a:pPr>
              <a:t>10/30/2021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104CE25-4727-4098-A143-D00B9BBD38AA}" type="slidenum">
              <a:rPr/>
              <a:pPr>
                <a:defRPr/>
              </a:pPr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10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11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8AF8B5A-D72D-4AAA-8741-29E1FB76ECDC}" type="datetimeFigureOut">
              <a:rPr lang="en-US"/>
              <a:pPr>
                <a:defRPr/>
              </a:pPr>
              <a:t>10/30/2021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A56E6E4-9253-4BE6-85B8-CE47A071E8C2}" type="slidenum">
              <a:rPr/>
              <a:pPr>
                <a:defRPr/>
              </a:pPr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азвание 4"/>
          <p:cNvSpPr>
            <a:spLocks noGrp="1"/>
          </p:cNvSpPr>
          <p:nvPr>
            <p:ph type="title"/>
          </p:nvPr>
        </p:nvSpPr>
        <p:spPr>
          <a:xfrm>
            <a:off x="2064276" y="2236433"/>
            <a:ext cx="5166869" cy="857250"/>
          </a:xfrm>
        </p:spPr>
        <p:txBody>
          <a:bodyPr>
            <a:normAutofit/>
          </a:bodyPr>
          <a:lstStyle>
            <a:lvl1pPr>
              <a:defRPr sz="2400">
                <a:latin typeface="Verdana"/>
                <a:cs typeface="Verdana"/>
              </a:defRPr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theme" Target="../theme/theme5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6"/>
          <p:cNvSpPr>
            <a:spLocks noGrp="1"/>
          </p:cNvSpPr>
          <p:nvPr>
            <p:ph type="title"/>
          </p:nvPr>
        </p:nvSpPr>
        <p:spPr bwMode="auto">
          <a:xfrm>
            <a:off x="4968875" y="206375"/>
            <a:ext cx="371792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>
                <a:sym typeface="Calibri" pitchFamily="34" charset="0"/>
              </a:rPr>
              <a:t>Образец заголовка </a:t>
            </a:r>
            <a:br>
              <a:rPr lang="ru-RU" smtClean="0">
                <a:sym typeface="Calibri" pitchFamily="34" charset="0"/>
              </a:rPr>
            </a:br>
            <a:r>
              <a:rPr lang="ru-RU" smtClean="0">
                <a:sym typeface="Calibri" pitchFamily="34" charset="0"/>
              </a:rPr>
              <a:t>в три строки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</p:sldLayoutIdLst>
  <p:transition spd="med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alibri"/>
          <a:ea typeface="Calibri"/>
          <a:cs typeface="Calibri"/>
          <a:sym typeface="Calibri" pitchFamily="34" charset="0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alibri"/>
          <a:ea typeface="Calibri"/>
          <a:cs typeface="Calibri"/>
          <a:sym typeface="Calibri" pitchFamily="34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alibri"/>
          <a:ea typeface="Calibri"/>
          <a:cs typeface="Calibri"/>
          <a:sym typeface="Calibri" pitchFamily="34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alibri"/>
          <a:ea typeface="Calibri"/>
          <a:cs typeface="Calibri"/>
          <a:sym typeface="Calibri" pitchFamily="34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alibri"/>
          <a:ea typeface="Calibri"/>
          <a:cs typeface="Calibri"/>
          <a:sym typeface="Calibri" pitchFamily="34" charset="0"/>
        </a:defRPr>
      </a:lvl5pPr>
      <a:lvl6pPr eaLnBrk="1" hangingPunct="1">
        <a:lnSpc>
          <a:spcPct val="90000"/>
        </a:lnSpc>
        <a:defRPr sz="2475">
          <a:latin typeface="Calibri"/>
          <a:ea typeface="Calibri"/>
          <a:cs typeface="Calibri"/>
          <a:sym typeface="Calibri"/>
        </a:defRPr>
      </a:lvl6pPr>
      <a:lvl7pPr eaLnBrk="1" hangingPunct="1">
        <a:lnSpc>
          <a:spcPct val="90000"/>
        </a:lnSpc>
        <a:defRPr sz="2475">
          <a:latin typeface="Calibri"/>
          <a:ea typeface="Calibri"/>
          <a:cs typeface="Calibri"/>
          <a:sym typeface="Calibri"/>
        </a:defRPr>
      </a:lvl7pPr>
      <a:lvl8pPr eaLnBrk="1" hangingPunct="1">
        <a:lnSpc>
          <a:spcPct val="90000"/>
        </a:lnSpc>
        <a:defRPr sz="2475">
          <a:latin typeface="Calibri"/>
          <a:ea typeface="Calibri"/>
          <a:cs typeface="Calibri"/>
          <a:sym typeface="Calibri"/>
        </a:defRPr>
      </a:lvl8pPr>
      <a:lvl9pPr eaLnBrk="1" hangingPunct="1">
        <a:lnSpc>
          <a:spcPct val="90000"/>
        </a:lnSpc>
        <a:defRPr sz="2475">
          <a:latin typeface="Calibri"/>
          <a:ea typeface="Calibri"/>
          <a:cs typeface="Calibri"/>
          <a:sym typeface="Calibri"/>
        </a:defRPr>
      </a:lvl9pPr>
    </p:titleStyle>
    <p:bodyStyle>
      <a:lvl1pPr marL="342900" indent="-342900" algn="l" rtl="0" eaLnBrk="0" fontAlgn="base" hangingPunct="0">
        <a:lnSpc>
          <a:spcPct val="90000"/>
        </a:lnSpc>
        <a:spcBef>
          <a:spcPts val="563"/>
        </a:spcBef>
        <a:spcAft>
          <a:spcPct val="0"/>
        </a:spcAft>
        <a:buSzPct val="100000"/>
        <a:defRPr sz="1500">
          <a:solidFill>
            <a:schemeClr val="tx1"/>
          </a:solidFill>
          <a:latin typeface="Calibri"/>
          <a:ea typeface="Calibri"/>
          <a:cs typeface="Calibri"/>
          <a:sym typeface="Calibri" pitchFamily="34" charset="0"/>
        </a:defRPr>
      </a:lvl1pPr>
      <a:lvl2pPr marL="255588" indent="201613" algn="l" rtl="0" eaLnBrk="0" fontAlgn="base" hangingPunct="0">
        <a:lnSpc>
          <a:spcPct val="90000"/>
        </a:lnSpc>
        <a:spcBef>
          <a:spcPts val="563"/>
        </a:spcBef>
        <a:spcAft>
          <a:spcPct val="0"/>
        </a:spcAft>
        <a:buSzPct val="100000"/>
        <a:defRPr sz="1500">
          <a:solidFill>
            <a:schemeClr val="tx1"/>
          </a:solidFill>
          <a:latin typeface="Calibri"/>
          <a:ea typeface="Calibri"/>
          <a:cs typeface="Calibri"/>
          <a:sym typeface="Calibri" pitchFamily="34" charset="0"/>
        </a:defRPr>
      </a:lvl2pPr>
      <a:lvl3pPr marL="512763" indent="401638" algn="l" rtl="0" eaLnBrk="0" fontAlgn="base" hangingPunct="0">
        <a:lnSpc>
          <a:spcPct val="90000"/>
        </a:lnSpc>
        <a:spcBef>
          <a:spcPts val="563"/>
        </a:spcBef>
        <a:spcAft>
          <a:spcPct val="0"/>
        </a:spcAft>
        <a:buSzPct val="100000"/>
        <a:defRPr sz="1500">
          <a:solidFill>
            <a:schemeClr val="tx1"/>
          </a:solidFill>
          <a:latin typeface="Calibri"/>
          <a:ea typeface="Calibri"/>
          <a:cs typeface="Calibri"/>
          <a:sym typeface="Calibri" pitchFamily="34" charset="0"/>
        </a:defRPr>
      </a:lvl3pPr>
      <a:lvl4pPr marL="769938" indent="601663" algn="l" rtl="0" eaLnBrk="0" fontAlgn="base" hangingPunct="0">
        <a:lnSpc>
          <a:spcPct val="90000"/>
        </a:lnSpc>
        <a:spcBef>
          <a:spcPts val="563"/>
        </a:spcBef>
        <a:spcAft>
          <a:spcPct val="0"/>
        </a:spcAft>
        <a:buSzPct val="100000"/>
        <a:defRPr sz="1500">
          <a:solidFill>
            <a:schemeClr val="tx1"/>
          </a:solidFill>
          <a:latin typeface="Calibri"/>
          <a:ea typeface="Calibri"/>
          <a:cs typeface="Calibri"/>
          <a:sym typeface="Calibri" pitchFamily="34" charset="0"/>
        </a:defRPr>
      </a:lvl4pPr>
      <a:lvl5pPr marL="1027113" indent="801688" algn="l" rtl="0" eaLnBrk="0" fontAlgn="base" hangingPunct="0">
        <a:lnSpc>
          <a:spcPct val="90000"/>
        </a:lnSpc>
        <a:spcBef>
          <a:spcPts val="563"/>
        </a:spcBef>
        <a:spcAft>
          <a:spcPct val="0"/>
        </a:spcAft>
        <a:buSzPct val="100000"/>
        <a:defRPr sz="1500">
          <a:solidFill>
            <a:schemeClr val="tx1"/>
          </a:solidFill>
          <a:latin typeface="Calibri"/>
          <a:ea typeface="Calibri"/>
          <a:cs typeface="Calibri"/>
          <a:sym typeface="Calibri" pitchFamily="34" charset="0"/>
        </a:defRPr>
      </a:lvl5pPr>
      <a:lvl6pPr marL="1485826" indent="-200015" eaLnBrk="1" hangingPunct="1">
        <a:lnSpc>
          <a:spcPct val="90000"/>
        </a:lnSpc>
        <a:spcBef>
          <a:spcPts val="563"/>
        </a:spcBef>
        <a:buSzPct val="100000"/>
        <a:buFont typeface="Arial"/>
        <a:buChar char="•"/>
        <a:defRPr sz="1575">
          <a:latin typeface="Calibri"/>
          <a:ea typeface="Calibri"/>
          <a:cs typeface="Calibri"/>
          <a:sym typeface="Calibri"/>
        </a:defRPr>
      </a:lvl6pPr>
      <a:lvl7pPr marL="1742989" indent="-200015" eaLnBrk="1" hangingPunct="1">
        <a:lnSpc>
          <a:spcPct val="90000"/>
        </a:lnSpc>
        <a:spcBef>
          <a:spcPts val="563"/>
        </a:spcBef>
        <a:buSzPct val="100000"/>
        <a:buFont typeface="Arial"/>
        <a:buChar char="•"/>
        <a:defRPr sz="1575">
          <a:latin typeface="Calibri"/>
          <a:ea typeface="Calibri"/>
          <a:cs typeface="Calibri"/>
          <a:sym typeface="Calibri"/>
        </a:defRPr>
      </a:lvl7pPr>
      <a:lvl8pPr marL="2000150" indent="-200015" eaLnBrk="1" hangingPunct="1">
        <a:lnSpc>
          <a:spcPct val="90000"/>
        </a:lnSpc>
        <a:spcBef>
          <a:spcPts val="563"/>
        </a:spcBef>
        <a:buSzPct val="100000"/>
        <a:buFont typeface="Arial"/>
        <a:buChar char="•"/>
        <a:defRPr sz="1575">
          <a:latin typeface="Calibri"/>
          <a:ea typeface="Calibri"/>
          <a:cs typeface="Calibri"/>
          <a:sym typeface="Calibri"/>
        </a:defRPr>
      </a:lvl8pPr>
      <a:lvl9pPr marL="2257313" indent="-200015" eaLnBrk="1" hangingPunct="1">
        <a:lnSpc>
          <a:spcPct val="90000"/>
        </a:lnSpc>
        <a:spcBef>
          <a:spcPts val="563"/>
        </a:spcBef>
        <a:buSzPct val="100000"/>
        <a:buFont typeface="Arial"/>
        <a:buChar char="•"/>
        <a:defRPr sz="1575">
          <a:latin typeface="Calibri"/>
          <a:ea typeface="Calibri"/>
          <a:cs typeface="Calibri"/>
          <a:sym typeface="Calibri"/>
        </a:defRPr>
      </a:lvl9pPr>
    </p:bodyStyle>
    <p:otherStyle>
      <a:lvl1pPr algn="r" eaLnBrk="1" hangingPunct="1">
        <a:defRPr sz="675">
          <a:solidFill>
            <a:schemeClr val="tx1"/>
          </a:solidFill>
          <a:latin typeface="+mn-lt"/>
          <a:ea typeface="+mn-ea"/>
          <a:cs typeface="+mn-cs"/>
          <a:sym typeface="Calibri"/>
        </a:defRPr>
      </a:lvl1pPr>
      <a:lvl2pPr algn="r" eaLnBrk="1" hangingPunct="1">
        <a:defRPr sz="675">
          <a:solidFill>
            <a:schemeClr val="tx1"/>
          </a:solidFill>
          <a:latin typeface="+mn-lt"/>
          <a:ea typeface="+mn-ea"/>
          <a:cs typeface="+mn-cs"/>
          <a:sym typeface="Calibri"/>
        </a:defRPr>
      </a:lvl2pPr>
      <a:lvl3pPr algn="r" eaLnBrk="1" hangingPunct="1">
        <a:defRPr sz="675">
          <a:solidFill>
            <a:schemeClr val="tx1"/>
          </a:solidFill>
          <a:latin typeface="+mn-lt"/>
          <a:ea typeface="+mn-ea"/>
          <a:cs typeface="+mn-cs"/>
          <a:sym typeface="Calibri"/>
        </a:defRPr>
      </a:lvl3pPr>
      <a:lvl4pPr algn="r" eaLnBrk="1" hangingPunct="1">
        <a:defRPr sz="675">
          <a:solidFill>
            <a:schemeClr val="tx1"/>
          </a:solidFill>
          <a:latin typeface="+mn-lt"/>
          <a:ea typeface="+mn-ea"/>
          <a:cs typeface="+mn-cs"/>
          <a:sym typeface="Calibri"/>
        </a:defRPr>
      </a:lvl4pPr>
      <a:lvl5pPr algn="r" eaLnBrk="1" hangingPunct="1">
        <a:defRPr sz="675">
          <a:solidFill>
            <a:schemeClr val="tx1"/>
          </a:solidFill>
          <a:latin typeface="+mn-lt"/>
          <a:ea typeface="+mn-ea"/>
          <a:cs typeface="+mn-cs"/>
          <a:sym typeface="Calibri"/>
        </a:defRPr>
      </a:lvl5pPr>
      <a:lvl6pPr algn="r" eaLnBrk="1" hangingPunct="1">
        <a:defRPr sz="675">
          <a:solidFill>
            <a:schemeClr val="tx1"/>
          </a:solidFill>
          <a:latin typeface="+mn-lt"/>
          <a:ea typeface="+mn-ea"/>
          <a:cs typeface="+mn-cs"/>
          <a:sym typeface="Calibri"/>
        </a:defRPr>
      </a:lvl6pPr>
      <a:lvl7pPr algn="r" eaLnBrk="1" hangingPunct="1">
        <a:defRPr sz="675">
          <a:solidFill>
            <a:schemeClr val="tx1"/>
          </a:solidFill>
          <a:latin typeface="+mn-lt"/>
          <a:ea typeface="+mn-ea"/>
          <a:cs typeface="+mn-cs"/>
          <a:sym typeface="Calibri"/>
        </a:defRPr>
      </a:lvl7pPr>
      <a:lvl8pPr algn="r" eaLnBrk="1" hangingPunct="1">
        <a:defRPr sz="675">
          <a:solidFill>
            <a:schemeClr val="tx1"/>
          </a:solidFill>
          <a:latin typeface="+mn-lt"/>
          <a:ea typeface="+mn-ea"/>
          <a:cs typeface="+mn-cs"/>
          <a:sym typeface="Calibri"/>
        </a:defRPr>
      </a:lvl8pPr>
      <a:lvl9pPr algn="r" eaLnBrk="1" hangingPunct="1">
        <a:defRPr sz="675">
          <a:solidFill>
            <a:schemeClr val="tx1"/>
          </a:solidFill>
          <a:latin typeface="+mn-lt"/>
          <a:ea typeface="+mn-ea"/>
          <a:cs typeface="+mn-cs"/>
          <a:sym typeface="Calibri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4740275" y="2782888"/>
            <a:ext cx="184150" cy="368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 dirty="0">
              <a:solidFill>
                <a:sysClr val="windowText" lastClr="0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099" name="Заголовок 3"/>
          <p:cNvSpPr>
            <a:spLocks noGrp="1"/>
          </p:cNvSpPr>
          <p:nvPr>
            <p:ph type="title"/>
          </p:nvPr>
        </p:nvSpPr>
        <p:spPr bwMode="auto">
          <a:xfrm>
            <a:off x="642938" y="428625"/>
            <a:ext cx="534035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 в две строки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341313" rtl="0" eaLnBrk="0" fontAlgn="base" hangingPunct="0">
        <a:spcBef>
          <a:spcPct val="0"/>
        </a:spcBef>
        <a:spcAft>
          <a:spcPct val="0"/>
        </a:spcAft>
        <a:defRPr sz="2400" kern="1200">
          <a:solidFill>
            <a:schemeClr val="bg1"/>
          </a:solidFill>
          <a:latin typeface="Verdana"/>
          <a:ea typeface="Verdana" pitchFamily="34" charset="0"/>
          <a:cs typeface="Verdana"/>
        </a:defRPr>
      </a:lvl1pPr>
      <a:lvl2pPr algn="l" defTabSz="341313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algn="l" defTabSz="341313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algn="l" defTabSz="341313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algn="l" defTabSz="341313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457200" algn="l" defTabSz="341313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Verdana" pitchFamily="34" charset="0"/>
        </a:defRPr>
      </a:lvl6pPr>
      <a:lvl7pPr marL="914400" algn="l" defTabSz="341313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Verdana" pitchFamily="34" charset="0"/>
        </a:defRPr>
      </a:lvl7pPr>
      <a:lvl8pPr marL="1371600" algn="l" defTabSz="341313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Verdana" pitchFamily="34" charset="0"/>
        </a:defRPr>
      </a:lvl8pPr>
      <a:lvl9pPr marL="1828800" algn="l" defTabSz="341313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Verdana" pitchFamily="34" charset="0"/>
        </a:defRPr>
      </a:lvl9pPr>
    </p:titleStyle>
    <p:bodyStyle>
      <a:lvl1pPr marL="255588" indent="-255588" algn="l" defTabSz="341313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5625" indent="-212725" algn="l" defTabSz="34131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5663" indent="-169863" algn="l" defTabSz="341313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98563" indent="-169863" algn="l" defTabSz="34131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1463" indent="-169863" algn="l" defTabSz="341313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856" indent="-171442" algn="l" defTabSz="342884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39" indent="-171442" algn="l" defTabSz="342884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22" indent="-171442" algn="l" defTabSz="342884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05" indent="-171442" algn="l" defTabSz="342884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4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66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49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32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15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97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80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64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 bwMode="auto">
          <a:xfrm>
            <a:off x="606425" y="427038"/>
            <a:ext cx="5857875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r>
              <a:rPr lang="en-US" smtClean="0"/>
              <a:t> </a:t>
            </a:r>
            <a:r>
              <a:rPr lang="ru-RU" smtClean="0"/>
              <a:t>в две строки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341313" rtl="0" eaLnBrk="0" fontAlgn="base" hangingPunct="0">
        <a:spcBef>
          <a:spcPct val="0"/>
        </a:spcBef>
        <a:spcAft>
          <a:spcPct val="0"/>
        </a:spcAft>
        <a:defRPr sz="2400" kern="1200">
          <a:solidFill>
            <a:srgbClr val="FFFFFF"/>
          </a:solidFill>
          <a:latin typeface="Verdana"/>
          <a:ea typeface="Verdana" pitchFamily="34" charset="0"/>
          <a:cs typeface="Verdana"/>
        </a:defRPr>
      </a:lvl1pPr>
      <a:lvl2pPr algn="l" defTabSz="341313" rtl="0" eaLnBrk="0" fontAlgn="base" hangingPunct="0">
        <a:spcBef>
          <a:spcPct val="0"/>
        </a:spcBef>
        <a:spcAft>
          <a:spcPct val="0"/>
        </a:spcAft>
        <a:defRPr sz="2400">
          <a:solidFill>
            <a:srgbClr val="FFFFFF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algn="l" defTabSz="341313" rtl="0" eaLnBrk="0" fontAlgn="base" hangingPunct="0">
        <a:spcBef>
          <a:spcPct val="0"/>
        </a:spcBef>
        <a:spcAft>
          <a:spcPct val="0"/>
        </a:spcAft>
        <a:defRPr sz="2400">
          <a:solidFill>
            <a:srgbClr val="FFFFFF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algn="l" defTabSz="341313" rtl="0" eaLnBrk="0" fontAlgn="base" hangingPunct="0">
        <a:spcBef>
          <a:spcPct val="0"/>
        </a:spcBef>
        <a:spcAft>
          <a:spcPct val="0"/>
        </a:spcAft>
        <a:defRPr sz="2400">
          <a:solidFill>
            <a:srgbClr val="FFFFFF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algn="l" defTabSz="341313" rtl="0" eaLnBrk="0" fontAlgn="base" hangingPunct="0">
        <a:spcBef>
          <a:spcPct val="0"/>
        </a:spcBef>
        <a:spcAft>
          <a:spcPct val="0"/>
        </a:spcAft>
        <a:defRPr sz="2400">
          <a:solidFill>
            <a:srgbClr val="FFFFFF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457200" algn="l" defTabSz="341313" rtl="0" fontAlgn="base">
        <a:spcBef>
          <a:spcPct val="0"/>
        </a:spcBef>
        <a:spcAft>
          <a:spcPct val="0"/>
        </a:spcAft>
        <a:defRPr sz="2400">
          <a:solidFill>
            <a:srgbClr val="FFFFFF"/>
          </a:solidFill>
          <a:latin typeface="Verdana" pitchFamily="34" charset="0"/>
        </a:defRPr>
      </a:lvl6pPr>
      <a:lvl7pPr marL="914400" algn="l" defTabSz="341313" rtl="0" fontAlgn="base">
        <a:spcBef>
          <a:spcPct val="0"/>
        </a:spcBef>
        <a:spcAft>
          <a:spcPct val="0"/>
        </a:spcAft>
        <a:defRPr sz="2400">
          <a:solidFill>
            <a:srgbClr val="FFFFFF"/>
          </a:solidFill>
          <a:latin typeface="Verdana" pitchFamily="34" charset="0"/>
        </a:defRPr>
      </a:lvl7pPr>
      <a:lvl8pPr marL="1371600" algn="l" defTabSz="341313" rtl="0" fontAlgn="base">
        <a:spcBef>
          <a:spcPct val="0"/>
        </a:spcBef>
        <a:spcAft>
          <a:spcPct val="0"/>
        </a:spcAft>
        <a:defRPr sz="2400">
          <a:solidFill>
            <a:srgbClr val="FFFFFF"/>
          </a:solidFill>
          <a:latin typeface="Verdana" pitchFamily="34" charset="0"/>
        </a:defRPr>
      </a:lvl8pPr>
      <a:lvl9pPr marL="1828800" algn="l" defTabSz="341313" rtl="0" fontAlgn="base">
        <a:spcBef>
          <a:spcPct val="0"/>
        </a:spcBef>
        <a:spcAft>
          <a:spcPct val="0"/>
        </a:spcAft>
        <a:defRPr sz="2400">
          <a:solidFill>
            <a:srgbClr val="FFFFFF"/>
          </a:solidFill>
          <a:latin typeface="Verdana" pitchFamily="34" charset="0"/>
        </a:defRPr>
      </a:lvl9pPr>
    </p:titleStyle>
    <p:bodyStyle>
      <a:lvl1pPr marL="255588" indent="-255588" algn="l" defTabSz="341313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5625" indent="-212725" algn="l" defTabSz="34131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5663" indent="-169863" algn="l" defTabSz="341313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98563" indent="-169863" algn="l" defTabSz="34131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1463" indent="-169863" algn="l" defTabSz="341313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856" indent="-171442" algn="l" defTabSz="342884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39" indent="-171442" algn="l" defTabSz="342884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22" indent="-171442" algn="l" defTabSz="342884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05" indent="-171442" algn="l" defTabSz="342884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4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66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49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32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15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97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80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64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 bwMode="auto">
          <a:xfrm>
            <a:off x="606425" y="427038"/>
            <a:ext cx="5857875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r>
              <a:rPr lang="en-US" smtClean="0"/>
              <a:t> </a:t>
            </a:r>
            <a:r>
              <a:rPr lang="ru-RU" smtClean="0"/>
              <a:t>в две строки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341313" rtl="0" eaLnBrk="0" fontAlgn="base" hangingPunct="0">
        <a:spcBef>
          <a:spcPct val="0"/>
        </a:spcBef>
        <a:spcAft>
          <a:spcPct val="0"/>
        </a:spcAft>
        <a:defRPr sz="2400" kern="1200">
          <a:solidFill>
            <a:schemeClr val="bg1"/>
          </a:solidFill>
          <a:latin typeface="Verdana"/>
          <a:ea typeface="Verdana" pitchFamily="34" charset="0"/>
          <a:cs typeface="Verdana"/>
        </a:defRPr>
      </a:lvl1pPr>
      <a:lvl2pPr algn="l" defTabSz="341313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algn="l" defTabSz="341313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algn="l" defTabSz="341313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algn="l" defTabSz="341313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457200" algn="l" defTabSz="341313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Verdana" pitchFamily="34" charset="0"/>
        </a:defRPr>
      </a:lvl6pPr>
      <a:lvl7pPr marL="914400" algn="l" defTabSz="341313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Verdana" pitchFamily="34" charset="0"/>
        </a:defRPr>
      </a:lvl7pPr>
      <a:lvl8pPr marL="1371600" algn="l" defTabSz="341313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Verdana" pitchFamily="34" charset="0"/>
        </a:defRPr>
      </a:lvl8pPr>
      <a:lvl9pPr marL="1828800" algn="l" defTabSz="341313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Verdana" pitchFamily="34" charset="0"/>
        </a:defRPr>
      </a:lvl9pPr>
    </p:titleStyle>
    <p:bodyStyle>
      <a:lvl1pPr marL="255588" indent="-255588" algn="l" defTabSz="341313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555625" indent="-212725" algn="l" defTabSz="34131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100" kern="1200">
          <a:solidFill>
            <a:schemeClr val="bg1"/>
          </a:solidFill>
          <a:latin typeface="+mn-lt"/>
          <a:ea typeface="+mn-ea"/>
          <a:cs typeface="+mn-cs"/>
        </a:defRPr>
      </a:lvl2pPr>
      <a:lvl3pPr marL="855663" indent="-169863" algn="l" defTabSz="341313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chemeClr val="bg1"/>
          </a:solidFill>
          <a:latin typeface="+mn-lt"/>
          <a:ea typeface="+mn-ea"/>
          <a:cs typeface="+mn-cs"/>
        </a:defRPr>
      </a:lvl3pPr>
      <a:lvl4pPr marL="1198563" indent="-169863" algn="l" defTabSz="34131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500" kern="1200">
          <a:solidFill>
            <a:schemeClr val="bg1"/>
          </a:solidFill>
          <a:latin typeface="+mn-lt"/>
          <a:ea typeface="+mn-ea"/>
          <a:cs typeface="+mn-cs"/>
        </a:defRPr>
      </a:lvl4pPr>
      <a:lvl5pPr marL="1541463" indent="-169863" algn="l" defTabSz="341313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500" kern="1200">
          <a:solidFill>
            <a:schemeClr val="bg1"/>
          </a:solidFill>
          <a:latin typeface="+mn-lt"/>
          <a:ea typeface="+mn-ea"/>
          <a:cs typeface="+mn-cs"/>
        </a:defRPr>
      </a:lvl5pPr>
      <a:lvl6pPr marL="1885856" indent="-171442" algn="l" defTabSz="342884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39" indent="-171442" algn="l" defTabSz="342884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22" indent="-171442" algn="l" defTabSz="342884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05" indent="-171442" algn="l" defTabSz="342884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4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66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49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32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15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97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80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64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717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kern="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84497C75-96C7-4FCB-8305-9D32847DDF61}" type="datetimeFigureOut">
              <a:rPr lang="ru-RU"/>
              <a:pPr>
                <a:defRPr/>
              </a:pPr>
              <a:t>30.10.2021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kern="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kern="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3B477C49-C90C-4CC0-ADA5-C366609320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808" r:id="rId2"/>
    <p:sldLayoutId id="2147483809" r:id="rId3"/>
    <p:sldLayoutId id="2147483810" r:id="rId4"/>
    <p:sldLayoutId id="2147483811" r:id="rId5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331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 kern="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80F69D0D-B456-480C-943F-3B608F35D04C}" type="datetimeFigureOut">
              <a:rPr lang="ru-RU"/>
              <a:pPr>
                <a:defRPr/>
              </a:pPr>
              <a:t>30.10.2021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 kern="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 kern="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A9B5F454-A779-4755-BBD7-43BC53B88B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2" r:id="rId1"/>
  </p:sldLayoutIdLst>
  <p:txStyles>
    <p:titleStyle>
      <a:lvl1pPr algn="ctr" defTabSz="341313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bg1"/>
          </a:solidFill>
          <a:latin typeface="+mj-lt"/>
          <a:ea typeface="+mj-ea"/>
          <a:cs typeface="+mj-cs"/>
        </a:defRPr>
      </a:lvl1pPr>
      <a:lvl2pPr algn="ctr" defTabSz="341313" rtl="0" eaLnBrk="0" fontAlgn="base" hangingPunct="0">
        <a:spcBef>
          <a:spcPct val="0"/>
        </a:spcBef>
        <a:spcAft>
          <a:spcPct val="0"/>
        </a:spcAft>
        <a:defRPr sz="3300">
          <a:solidFill>
            <a:schemeClr val="bg1"/>
          </a:solidFill>
          <a:latin typeface="Calibri" pitchFamily="34" charset="0"/>
        </a:defRPr>
      </a:lvl2pPr>
      <a:lvl3pPr algn="ctr" defTabSz="341313" rtl="0" eaLnBrk="0" fontAlgn="base" hangingPunct="0">
        <a:spcBef>
          <a:spcPct val="0"/>
        </a:spcBef>
        <a:spcAft>
          <a:spcPct val="0"/>
        </a:spcAft>
        <a:defRPr sz="3300">
          <a:solidFill>
            <a:schemeClr val="bg1"/>
          </a:solidFill>
          <a:latin typeface="Calibri" pitchFamily="34" charset="0"/>
        </a:defRPr>
      </a:lvl3pPr>
      <a:lvl4pPr algn="ctr" defTabSz="341313" rtl="0" eaLnBrk="0" fontAlgn="base" hangingPunct="0">
        <a:spcBef>
          <a:spcPct val="0"/>
        </a:spcBef>
        <a:spcAft>
          <a:spcPct val="0"/>
        </a:spcAft>
        <a:defRPr sz="3300">
          <a:solidFill>
            <a:schemeClr val="bg1"/>
          </a:solidFill>
          <a:latin typeface="Calibri" pitchFamily="34" charset="0"/>
        </a:defRPr>
      </a:lvl4pPr>
      <a:lvl5pPr algn="ctr" defTabSz="341313" rtl="0" eaLnBrk="0" fontAlgn="base" hangingPunct="0">
        <a:spcBef>
          <a:spcPct val="0"/>
        </a:spcBef>
        <a:spcAft>
          <a:spcPct val="0"/>
        </a:spcAft>
        <a:defRPr sz="3300">
          <a:solidFill>
            <a:schemeClr val="bg1"/>
          </a:solidFill>
          <a:latin typeface="Calibri" pitchFamily="34" charset="0"/>
        </a:defRPr>
      </a:lvl5pPr>
      <a:lvl6pPr marL="457200" algn="ctr" defTabSz="341313" rtl="0" fontAlgn="base">
        <a:spcBef>
          <a:spcPct val="0"/>
        </a:spcBef>
        <a:spcAft>
          <a:spcPct val="0"/>
        </a:spcAft>
        <a:defRPr sz="3300">
          <a:solidFill>
            <a:schemeClr val="bg1"/>
          </a:solidFill>
          <a:latin typeface="Calibri" pitchFamily="34" charset="0"/>
        </a:defRPr>
      </a:lvl6pPr>
      <a:lvl7pPr marL="914400" algn="ctr" defTabSz="341313" rtl="0" fontAlgn="base">
        <a:spcBef>
          <a:spcPct val="0"/>
        </a:spcBef>
        <a:spcAft>
          <a:spcPct val="0"/>
        </a:spcAft>
        <a:defRPr sz="3300">
          <a:solidFill>
            <a:schemeClr val="bg1"/>
          </a:solidFill>
          <a:latin typeface="Calibri" pitchFamily="34" charset="0"/>
        </a:defRPr>
      </a:lvl7pPr>
      <a:lvl8pPr marL="1371600" algn="ctr" defTabSz="341313" rtl="0" fontAlgn="base">
        <a:spcBef>
          <a:spcPct val="0"/>
        </a:spcBef>
        <a:spcAft>
          <a:spcPct val="0"/>
        </a:spcAft>
        <a:defRPr sz="3300">
          <a:solidFill>
            <a:schemeClr val="bg1"/>
          </a:solidFill>
          <a:latin typeface="Calibri" pitchFamily="34" charset="0"/>
        </a:defRPr>
      </a:lvl8pPr>
      <a:lvl9pPr marL="1828800" algn="ctr" defTabSz="341313" rtl="0" fontAlgn="base">
        <a:spcBef>
          <a:spcPct val="0"/>
        </a:spcBef>
        <a:spcAft>
          <a:spcPct val="0"/>
        </a:spcAft>
        <a:defRPr sz="3300">
          <a:solidFill>
            <a:schemeClr val="bg1"/>
          </a:solidFill>
          <a:latin typeface="Calibri" pitchFamily="34" charset="0"/>
        </a:defRPr>
      </a:lvl9pPr>
    </p:titleStyle>
    <p:bodyStyle>
      <a:lvl1pPr marL="255588" indent="-255588" algn="l" defTabSz="341313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555625" indent="-212725" algn="l" defTabSz="34131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100" kern="1200">
          <a:solidFill>
            <a:schemeClr val="bg1"/>
          </a:solidFill>
          <a:latin typeface="+mn-lt"/>
          <a:ea typeface="+mn-ea"/>
          <a:cs typeface="+mn-cs"/>
        </a:defRPr>
      </a:lvl2pPr>
      <a:lvl3pPr marL="855663" indent="-169863" algn="l" defTabSz="341313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chemeClr val="bg1"/>
          </a:solidFill>
          <a:latin typeface="+mn-lt"/>
          <a:ea typeface="+mn-ea"/>
          <a:cs typeface="+mn-cs"/>
        </a:defRPr>
      </a:lvl3pPr>
      <a:lvl4pPr marL="1198563" indent="-169863" algn="l" defTabSz="34131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500" kern="1200">
          <a:solidFill>
            <a:schemeClr val="bg1"/>
          </a:solidFill>
          <a:latin typeface="+mn-lt"/>
          <a:ea typeface="+mn-ea"/>
          <a:cs typeface="+mn-cs"/>
        </a:defRPr>
      </a:lvl4pPr>
      <a:lvl5pPr marL="1541463" indent="-169863" algn="l" defTabSz="341313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500" kern="1200">
          <a:solidFill>
            <a:schemeClr val="bg1"/>
          </a:solidFill>
          <a:latin typeface="+mn-lt"/>
          <a:ea typeface="+mn-ea"/>
          <a:cs typeface="+mn-cs"/>
        </a:defRPr>
      </a:lvl5pPr>
      <a:lvl6pPr marL="1885856" indent="-171442" algn="l" defTabSz="342884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39" indent="-171442" algn="l" defTabSz="342884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22" indent="-171442" algn="l" defTabSz="342884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05" indent="-171442" algn="l" defTabSz="342884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4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66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49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32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15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97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80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64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fipi.ru/ege/demoversii-specifikacii-kodifikatory" TargetMode="External"/><Relationship Id="rId2" Type="http://schemas.openxmlformats.org/officeDocument/2006/relationships/hyperlink" Target="https://fipi.ru/" TargetMode="Externa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fipi.ru/ege/otkrytyy-bank-zadaniy-ege" TargetMode="Externa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Название 1"/>
          <p:cNvSpPr>
            <a:spLocks noGrp="1"/>
          </p:cNvSpPr>
          <p:nvPr>
            <p:ph type="title"/>
          </p:nvPr>
        </p:nvSpPr>
        <p:spPr>
          <a:xfrm>
            <a:off x="3495675" y="838200"/>
            <a:ext cx="5892800" cy="1793875"/>
          </a:xfrm>
        </p:spPr>
        <p:txBody>
          <a:bodyPr/>
          <a:lstStyle/>
          <a:p>
            <a:pPr marL="342900" indent="-342900" eaLnBrk="1" hangingPunct="1"/>
            <a:r>
              <a:rPr lang="ru-RU" sz="3600" b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Содержание и структура контрольно-измерительных материалов ЕГЭ и ОГЭ по биологии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724275" y="2916238"/>
            <a:ext cx="5319713" cy="70167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lIns="45718" tIns="45718" rIns="45718" bIns="45718">
            <a:spAutoFit/>
          </a:bodyPr>
          <a:lstStyle/>
          <a:p>
            <a:pPr algn="ctr">
              <a:defRPr/>
            </a:pPr>
            <a:endParaRPr lang="ru-RU" sz="1600">
              <a:latin typeface="Corbel" pitchFamily="34" charset="0"/>
            </a:endParaRPr>
          </a:p>
          <a:p>
            <a:pPr algn="r">
              <a:defRPr/>
            </a:pPr>
            <a:r>
              <a:rPr lang="ru-RU" sz="1200">
                <a:latin typeface="Corbel" pitchFamily="34" charset="0"/>
              </a:rPr>
              <a:t>Хайбулина К.В., к.п.н, доцент кафедры </a:t>
            </a:r>
          </a:p>
          <a:p>
            <a:pPr algn="r">
              <a:defRPr/>
            </a:pPr>
            <a:r>
              <a:rPr lang="ru-RU" sz="1200">
                <a:latin typeface="Corbel" pitchFamily="34" charset="0"/>
              </a:rPr>
              <a:t>общеобразовательных дисциплин АСОУ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z="3600" b="1" smtClean="0"/>
              <a:t>Подходы к отбору содержания, разработке структуры КИМ ОГЭ</a:t>
            </a:r>
          </a:p>
        </p:txBody>
      </p:sp>
      <p:sp>
        <p:nvSpPr>
          <p:cNvPr id="26626" name="Rectangle 3"/>
          <p:cNvSpPr>
            <a:spLocks noGrp="1"/>
          </p:cNvSpPr>
          <p:nvPr>
            <p:ph type="body" idx="4294967295"/>
          </p:nvPr>
        </p:nvSpPr>
        <p:spPr>
          <a:xfrm>
            <a:off x="588963" y="1749425"/>
            <a:ext cx="8229600" cy="33940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000" smtClean="0"/>
              <a:t>Основой разработки экзаменационных вариантов являются требования к результатам освоения основного образовательной программы и содержание биологического образования, которые определены федеральным государственным образовательным стандартом и примерной основной образовательной программой основного общего образования и отражены в учебниках по биологии, рекомендуемых Министерством просвещения РФ к использованию при реализации имеющих государственную аккредитацию образовательных программ основного общего образования.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635000"/>
            <a:ext cx="8229600" cy="857250"/>
          </a:xfrm>
        </p:spPr>
        <p:txBody>
          <a:bodyPr/>
          <a:lstStyle/>
          <a:p>
            <a:r>
              <a:rPr lang="ru-RU" sz="3200" b="1" smtClean="0"/>
              <a:t>Распределение заданий экзаменационной работы по содержательным разделам курса биологии</a:t>
            </a: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27650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749425"/>
            <a:ext cx="8229600" cy="33940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400" smtClean="0"/>
              <a:t>Каждый вариант экзаменационной работы включает в себя 29 заданий и состоит из двух частей.</a:t>
            </a:r>
          </a:p>
          <a:p>
            <a:pPr>
              <a:lnSpc>
                <a:spcPct val="80000"/>
              </a:lnSpc>
            </a:pPr>
            <a:r>
              <a:rPr lang="ru-RU" sz="1400" smtClean="0"/>
              <a:t>Часть 1 содержит 24 задания с кратким ответом: 16 заданий базового уровня сложности с ответом в виде одной цифры, соответствующей номеру правильного ответа; 8 заданий повышенного уровня сложности, из которых 1 задание с ответом в виде одного слова или словосочетания, 3 задания с выбором нескольких верных ответов, 3 задания на установление соответствия элементов двух информационных рядов (в том числе задание на включение пропущенных в тексте терминов и понятий, на соотнесение морфологических признаков организма или его отдельных органов</a:t>
            </a:r>
          </a:p>
          <a:p>
            <a:pPr>
              <a:lnSpc>
                <a:spcPct val="80000"/>
              </a:lnSpc>
            </a:pPr>
            <a:r>
              <a:rPr lang="ru-RU" sz="1400" smtClean="0"/>
              <a:t>с предложенными моделями по заданному алгоритму), 1 задание на определение последовательности биологических процессов, явлений, объектов.</a:t>
            </a:r>
          </a:p>
          <a:p>
            <a:pPr>
              <a:lnSpc>
                <a:spcPct val="80000"/>
              </a:lnSpc>
            </a:pPr>
            <a:r>
              <a:rPr lang="ru-RU" sz="1400" smtClean="0"/>
              <a:t>Часть 2 содержит 5 заданий с развёрнутым ответом: 1 задание повышенного уровня сложности на работу с текстом, предполагающее использование информации из текста контекстных знаний для ответа на поставленные вопросы; 4 задания высокого уровня сложности: 1 задание на анализ статистических данных, представленных в табличной форме, 1 задание на анализ научных методов, 2 задания на применение биологических знаний и умений для решения практических задач.</a:t>
            </a:r>
            <a:endParaRPr lang="ru-RU" sz="1400" b="1" smtClean="0"/>
          </a:p>
          <a:p>
            <a:pPr>
              <a:lnSpc>
                <a:spcPct val="80000"/>
              </a:lnSpc>
            </a:pPr>
            <a:endParaRPr lang="ru-RU" sz="140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941388"/>
            <a:ext cx="8229600" cy="857250"/>
          </a:xfrm>
        </p:spPr>
        <p:txBody>
          <a:bodyPr/>
          <a:lstStyle/>
          <a:p>
            <a:r>
              <a:rPr lang="ru-RU" sz="3200" b="1" smtClean="0"/>
              <a:t>Распределение заданий экзаменационной работы по содержательным разделам курса биологии</a:t>
            </a: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28674" name="Rectangle 4"/>
          <p:cNvSpPr>
            <a:spLocks noGrp="1"/>
          </p:cNvSpPr>
          <p:nvPr>
            <p:ph type="body" idx="4294967295"/>
          </p:nvPr>
        </p:nvSpPr>
        <p:spPr>
          <a:xfrm>
            <a:off x="344488" y="1798638"/>
            <a:ext cx="8229600" cy="33940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000" b="1" smtClean="0"/>
              <a:t>Биология как наука</a:t>
            </a:r>
          </a:p>
          <a:p>
            <a:pPr>
              <a:lnSpc>
                <a:spcPct val="80000"/>
              </a:lnSpc>
            </a:pPr>
            <a:r>
              <a:rPr lang="ru-RU" sz="1000" smtClean="0"/>
              <a:t>Задания, которые проверяют знания о роли биологии в формировании современной картины мира. Есть вопросы о биологических науках и их методах, об уровнях организации жизни и свойствах живых организмов. Этот блок кажется самым простым, но по статистике именно в нем допускается много ошибок. Обратите на него особое внимание при подготовке!</a:t>
            </a:r>
            <a:endParaRPr lang="ru-RU" sz="1000" b="1" smtClean="0"/>
          </a:p>
          <a:p>
            <a:pPr>
              <a:lnSpc>
                <a:spcPct val="80000"/>
              </a:lnSpc>
            </a:pPr>
            <a:r>
              <a:rPr lang="ru-RU" sz="1000" b="1" smtClean="0"/>
              <a:t>Признаки живых организмов</a:t>
            </a:r>
          </a:p>
          <a:p>
            <a:pPr>
              <a:lnSpc>
                <a:spcPct val="80000"/>
              </a:lnSpc>
            </a:pPr>
            <a:r>
              <a:rPr lang="ru-RU" sz="1000" smtClean="0"/>
              <a:t>Этот блок проверяет знания о строении и функциях клеток разных царств, информацию из области генетики и селекции. Самое сложное тут — это вопросы о наследственности и изменчивости, а также о способах разведения животных и выращивания растений. Имейте в виду, что этот блок не входит в большинство школьных учебников — нужно изучить его самостоятельно.</a:t>
            </a:r>
            <a:endParaRPr lang="ru-RU" sz="1000" b="1" smtClean="0"/>
          </a:p>
          <a:p>
            <a:pPr>
              <a:lnSpc>
                <a:spcPct val="80000"/>
              </a:lnSpc>
            </a:pPr>
            <a:r>
              <a:rPr lang="ru-RU" sz="1000" b="1" smtClean="0"/>
              <a:t>Система, многообразие и эволюция живой природы</a:t>
            </a:r>
          </a:p>
          <a:p>
            <a:pPr>
              <a:lnSpc>
                <a:spcPct val="80000"/>
              </a:lnSpc>
            </a:pPr>
            <a:r>
              <a:rPr lang="ru-RU" sz="1000" smtClean="0"/>
              <a:t>Задания из курса ботаники, зоологии и микробиологии. Классификация и систематика основных царств живой природы. Важно, что сюда входят задания об эволюции и устойчивости экосистем, а этим темам в книгах по подготовке к ОГЭ уделяется слишком мало внимания.</a:t>
            </a:r>
            <a:endParaRPr lang="ru-RU" sz="1000" b="1" smtClean="0"/>
          </a:p>
          <a:p>
            <a:pPr>
              <a:lnSpc>
                <a:spcPct val="80000"/>
              </a:lnSpc>
            </a:pPr>
            <a:r>
              <a:rPr lang="ru-RU" sz="1000" b="1" smtClean="0"/>
              <a:t>Человек и его здоровье</a:t>
            </a:r>
          </a:p>
          <a:p>
            <a:pPr>
              <a:lnSpc>
                <a:spcPct val="80000"/>
              </a:lnSpc>
            </a:pPr>
            <a:r>
              <a:rPr lang="ru-RU" sz="1000" smtClean="0"/>
              <a:t>Самый масштабный блок.  Содержит задания об анатомии, физиологии, психологии и гигиене человека. Разбираем строение и жизнедеятельность органов и их систем, санитарно-гигиенические нормы и правила здорового образа жизни.</a:t>
            </a:r>
            <a:endParaRPr lang="ru-RU" sz="1000" b="1" smtClean="0"/>
          </a:p>
          <a:p>
            <a:pPr>
              <a:lnSpc>
                <a:spcPct val="80000"/>
              </a:lnSpc>
            </a:pPr>
            <a:r>
              <a:rPr lang="ru-RU" sz="1000" b="1" smtClean="0"/>
              <a:t>Взаимосвязи организмов и окружающей среды</a:t>
            </a:r>
          </a:p>
          <a:p>
            <a:pPr>
              <a:lnSpc>
                <a:spcPct val="80000"/>
              </a:lnSpc>
            </a:pPr>
            <a:r>
              <a:rPr lang="ru-RU" sz="1000" smtClean="0"/>
              <a:t>Два задания об экологических факторах, проблемах, о правилах поведения в окружающей среде. Также упоминается взаимодействие организмов между собой и с окружающей средой. Как я сказала выше, экологии редко уделяют достаточно внимания — учтите это при подготовке.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3"/>
          <p:cNvPicPr>
            <a:picLocks noChangeAspect="1" noChangeArrowheads="1"/>
          </p:cNvPicPr>
          <p:nvPr>
            <p:ph type="body" idx="4294967295"/>
          </p:nvPr>
        </p:nvPicPr>
        <p:blipFill>
          <a:blip r:embed="rId2"/>
          <a:srcRect l="21657" t="19250" r="22641" b="9801"/>
          <a:stretch>
            <a:fillRect/>
          </a:stretch>
        </p:blipFill>
        <p:spPr>
          <a:xfrm>
            <a:off x="627063" y="514350"/>
            <a:ext cx="6981825" cy="3667125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z="3600" b="1" smtClean="0"/>
              <a:t>Связь экзаменационной модели ОГЭ с КИМ ЕГЭ</a:t>
            </a:r>
          </a:p>
        </p:txBody>
      </p:sp>
      <p:sp>
        <p:nvSpPr>
          <p:cNvPr id="30722" name="Rectangle 3"/>
          <p:cNvSpPr>
            <a:spLocks noGrp="1"/>
          </p:cNvSpPr>
          <p:nvPr>
            <p:ph type="body" idx="4294967295"/>
          </p:nvPr>
        </p:nvSpPr>
        <p:spPr>
          <a:xfrm>
            <a:off x="576263" y="1500188"/>
            <a:ext cx="8229600" cy="3394075"/>
          </a:xfrm>
        </p:spPr>
        <p:txBody>
          <a:bodyPr/>
          <a:lstStyle/>
          <a:p>
            <a:r>
              <a:rPr lang="ru-RU" smtClean="0"/>
              <a:t>Данная связь проявляется в преемственности проверяемых умении и видов познавательной деятельности, тематического содержания учебного предмета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635000"/>
            <a:ext cx="8229600" cy="857250"/>
          </a:xfrm>
        </p:spPr>
        <p:txBody>
          <a:bodyPr/>
          <a:lstStyle/>
          <a:p>
            <a:pPr marL="762000" indent="-762000"/>
            <a:r>
              <a:rPr lang="ru-RU" sz="3600" b="1" smtClean="0"/>
              <a:t>Продолжительность ОГЭ по биологии</a:t>
            </a:r>
            <a:r>
              <a:rPr lang="ru-RU" sz="3600" smtClean="0"/>
              <a:t/>
            </a:r>
            <a:br>
              <a:rPr lang="ru-RU" sz="3600" smtClean="0"/>
            </a:br>
            <a:endParaRPr lang="ru-RU" sz="3600" smtClean="0"/>
          </a:p>
        </p:txBody>
      </p:sp>
      <p:sp>
        <p:nvSpPr>
          <p:cNvPr id="31746" name="Rectangle 3"/>
          <p:cNvSpPr>
            <a:spLocks noGrp="1"/>
          </p:cNvSpPr>
          <p:nvPr>
            <p:ph type="body" idx="4294967295"/>
          </p:nvPr>
        </p:nvSpPr>
        <p:spPr>
          <a:xfrm>
            <a:off x="550863" y="1830388"/>
            <a:ext cx="8229600" cy="33940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400" smtClean="0"/>
              <a:t>На выполнение экзаменационной работы отводится 3 часа (180 минут).</a:t>
            </a:r>
            <a:endParaRPr lang="ru-RU" sz="2400" b="1" smtClean="0"/>
          </a:p>
          <a:p>
            <a:pPr>
              <a:lnSpc>
                <a:spcPct val="80000"/>
              </a:lnSpc>
            </a:pPr>
            <a:r>
              <a:rPr lang="ru-RU" sz="2400" smtClean="0"/>
              <a:t>Дополнительные материалы и оборудование</a:t>
            </a:r>
          </a:p>
          <a:p>
            <a:pPr>
              <a:lnSpc>
                <a:spcPct val="80000"/>
              </a:lnSpc>
            </a:pPr>
            <a:r>
              <a:rPr lang="ru-RU" sz="2400" smtClean="0"/>
              <a:t>Перечень дополнительных материалов и оборудования, использование которых разрешено на ОГЭ, утверждается приказом Минпросвещения России и Рособрнадзора. На экзамене по биологии разрешается использовать линейку и непрограммируемый калькулятор.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519113"/>
            <a:ext cx="8229600" cy="857250"/>
          </a:xfrm>
        </p:spPr>
        <p:txBody>
          <a:bodyPr/>
          <a:lstStyle/>
          <a:p>
            <a:pPr marL="838200" indent="-838200"/>
            <a:r>
              <a:rPr lang="ru-RU" sz="3200" b="1" smtClean="0"/>
              <a:t>Система оценивания выполнения отдельных заданий и экзаменационной работы</a:t>
            </a:r>
          </a:p>
        </p:txBody>
      </p:sp>
      <p:sp>
        <p:nvSpPr>
          <p:cNvPr id="32770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749425"/>
            <a:ext cx="8229600" cy="33940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200" smtClean="0"/>
              <a:t>Верный ответ на задания 1-17 с кратким ответом в виде слова (словосочетания) или цифры оценивается в 1 балл.</a:t>
            </a:r>
          </a:p>
          <a:p>
            <a:pPr>
              <a:lnSpc>
                <a:spcPct val="80000"/>
              </a:lnSpc>
            </a:pPr>
            <a:r>
              <a:rPr lang="ru-RU" sz="1200" smtClean="0"/>
              <a:t>За верный ответ на каждое из заданий 18-23 выставляется 2 балла.</a:t>
            </a:r>
          </a:p>
          <a:p>
            <a:pPr>
              <a:lnSpc>
                <a:spcPct val="80000"/>
              </a:lnSpc>
            </a:pPr>
            <a:r>
              <a:rPr lang="ru-RU" sz="1200" smtClean="0"/>
              <a:t>За ответ на задание 18 выставляется 1 балл, если в ответе указана одна любая цифра, представленная в эталоне ответа, и 0 баллов, если в ответе нет таких цифр. Если экзаменуемый указывает в ответе больше символов, чем в правильном ответе, то за каждый лишний символ снимается 1 балл (до 0 баллов включительно).</a:t>
            </a:r>
          </a:p>
          <a:p>
            <a:pPr>
              <a:lnSpc>
                <a:spcPct val="80000"/>
              </a:lnSpc>
            </a:pPr>
            <a:r>
              <a:rPr lang="ru-RU" sz="1200" smtClean="0"/>
              <a:t>За ответ на задания 19 и 20 выставляется 1 балл, если в ответе указаны две любые цифры, представленные в эталоне ответа, и 0 баллов, если верно указана одна цифра или не указано ни одной. Если экзаменуемый указывает в ответе больше символов, чем в правильном ответе, то за каждый лишний символ снимается 1 балл (до 0 баллов включительно).</a:t>
            </a:r>
          </a:p>
          <a:p>
            <a:pPr>
              <a:lnSpc>
                <a:spcPct val="80000"/>
              </a:lnSpc>
            </a:pPr>
            <a:r>
              <a:rPr lang="ru-RU" sz="1200" smtClean="0"/>
              <a:t>За ответ на задания 21 и 23 выставляется 1 балл, если допущено не более одной ошибки, и 0 баллов, если допущено две и более ошибки.</a:t>
            </a:r>
          </a:p>
          <a:p>
            <a:pPr>
              <a:lnSpc>
                <a:spcPct val="80000"/>
              </a:lnSpc>
            </a:pPr>
            <a:r>
              <a:rPr lang="ru-RU" sz="1200" smtClean="0"/>
              <a:t>За ответ на задание 22 выставляется 1 балл, если не более чем на любых двух позициях ответа записан не тот символ, который представлен в эталоне ответа. Если ошибок больше, то ставится 0 баллов.</a:t>
            </a:r>
          </a:p>
          <a:p>
            <a:pPr>
              <a:lnSpc>
                <a:spcPct val="80000"/>
              </a:lnSpc>
            </a:pPr>
            <a:r>
              <a:rPr lang="ru-RU" sz="1200" smtClean="0"/>
              <a:t>За полный верный ответ на задание 24 выставляется 3 балла; если на любой одной позиции ответа записан не тот символ, который представлен в эталоне ответа, выставляется 2 балла; если на любых двух позициях ответа записаны не те символы, которые представлены в эталоне ответа, выставляется 1 балл; во всех других случаях - 0 баллов.</a:t>
            </a:r>
          </a:p>
          <a:p>
            <a:pPr>
              <a:lnSpc>
                <a:spcPct val="80000"/>
              </a:lnSpc>
            </a:pPr>
            <a:r>
              <a:rPr lang="ru-RU" sz="1200" smtClean="0"/>
              <a:t>Выполнение заданий 25-29 оценивается в зависимости от полноты и правильности ответа.</a:t>
            </a:r>
          </a:p>
          <a:p>
            <a:pPr>
              <a:lnSpc>
                <a:spcPct val="80000"/>
              </a:lnSpc>
            </a:pPr>
            <a:r>
              <a:rPr lang="ru-RU" sz="1200" smtClean="0"/>
              <a:t>Максимальное количество первичных баллов за выполнение всей экзаменационной работы - 45.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z="3600" b="1" smtClean="0"/>
              <a:t>Изменения структуры и содержания КИМ</a:t>
            </a:r>
          </a:p>
        </p:txBody>
      </p:sp>
      <p:sp>
        <p:nvSpPr>
          <p:cNvPr id="33794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570038"/>
            <a:ext cx="8229600" cy="3394075"/>
          </a:xfrm>
        </p:spPr>
        <p:txBody>
          <a:bodyPr/>
          <a:lstStyle/>
          <a:p>
            <a:r>
              <a:rPr lang="ru-RU" b="1" smtClean="0"/>
              <a:t>КИМ 2021</a:t>
            </a:r>
            <a:r>
              <a:rPr lang="ru-RU" smtClean="0"/>
              <a:t> Изменения структуры и содержания КИМ отсутствуют.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3"/>
          <p:cNvPicPr>
            <a:picLocks noChangeAspect="1" noChangeArrowheads="1"/>
          </p:cNvPicPr>
          <p:nvPr>
            <p:ph type="body" idx="4294967295"/>
          </p:nvPr>
        </p:nvPicPr>
        <p:blipFill>
          <a:blip r:embed="rId2"/>
          <a:srcRect l="9843" t="27299" r="10631" b="14349"/>
          <a:stretch>
            <a:fillRect/>
          </a:stretch>
        </p:blipFill>
        <p:spPr>
          <a:xfrm>
            <a:off x="0" y="752475"/>
            <a:ext cx="9132888" cy="3016250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z="3600" b="1" smtClean="0"/>
              <a:t>Единый государственный экзамен</a:t>
            </a:r>
          </a:p>
        </p:txBody>
      </p:sp>
      <p:sp>
        <p:nvSpPr>
          <p:cNvPr id="35842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ru-RU" sz="2800" smtClean="0"/>
              <a:t>(ЕГЭ) представляет собой форму государственной итоговой аттестации, проводимой в целях определения соответствия результатов освоения обучающимися основных образовательных программ среднего общего образования требованиям федерального государственного образовательного стандарта или образовательного стандарта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/>
          </p:cNvSpPr>
          <p:nvPr>
            <p:ph type="title" idx="4294967295"/>
          </p:nvPr>
        </p:nvSpPr>
        <p:spPr>
          <a:xfrm>
            <a:off x="606425" y="635000"/>
            <a:ext cx="8229600" cy="857250"/>
          </a:xfrm>
        </p:spPr>
        <p:txBody>
          <a:bodyPr/>
          <a:lstStyle/>
          <a:p>
            <a:r>
              <a:rPr lang="ru-RU" sz="3200" b="1" smtClean="0"/>
              <a:t>Государственная экзаменационная комиссия субъекта Российской Федерации</a:t>
            </a:r>
          </a:p>
        </p:txBody>
      </p:sp>
      <p:sp>
        <p:nvSpPr>
          <p:cNvPr id="18434" name="Rectangle 3"/>
          <p:cNvSpPr>
            <a:spLocks noGrp="1"/>
          </p:cNvSpPr>
          <p:nvPr>
            <p:ph type="body" idx="4294967295"/>
          </p:nvPr>
        </p:nvSpPr>
        <p:spPr>
          <a:xfrm>
            <a:off x="606425" y="1925638"/>
            <a:ext cx="8229600" cy="33940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400" smtClean="0"/>
              <a:t>Положение о ГЭК разрабатывается субъектом Российской Федерации в соответствии с Порядком с учетом настоящих Рекомендаций. В Положении о ГЭК определяются цели, порядок формирования, структура ГЭК, полномочия, функции, права, обязанности и ответственность членов ГЭК, а также порядок организации работы ГЭК по организации, проведению и подведению итогов экзаменов. Структуру ГЭК и распределение ее полномочий и функций рекомендуется конкретизировать с учетом особенностей схемы и технологий проведения ГИА, реализуемых в субъекте Российской Федерации. ОИВ организуют информирование участников экзаменов, их родителей (законных представителей) о Положении о ГЭК (за исключением информирования о персональном составе членов ГЭК во избежание конфликта интересов1 ) через организации, осуществляющие образовательную деятельность, органы местного самоуправления, осуществляющие управление в сфере образования, а также путем взаимодействия со средствами массовой информации, организации работы телефонов «горячей линии» и ведения раздела на официальных сайтах в сети «Интернет» ОИВ (Орган исполнительной власти субъекта Российской Федерации, осуществляющий государственное управление в сфере образования) или специализированных сайтах не позднее чем за два месяца до завершения срока подачи заявления на участие в экзаменах.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z="3600" b="1" smtClean="0"/>
              <a:t>Преемственность ФГОС и ФК ГОС</a:t>
            </a:r>
          </a:p>
        </p:txBody>
      </p:sp>
      <p:sp>
        <p:nvSpPr>
          <p:cNvPr id="36866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400" smtClean="0"/>
              <a:t>Обеспечена преемственность между положениями ФГОС и федерального компонента государственного образовательного стандарта среднего (полного) общего образования (приказ Министерства образования и науки Российской Федерации от 05.03.2004 № 1089 «Об утверждении федерального компонента государственных образовательных стандартов начального общего, основного общего и среднего (полного) общего образования» с изменениями, внесёнными приказами Министерства образования и науки Российской Федерации от 03.06.2008	№164,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z="3600" b="1" smtClean="0"/>
              <a:t>Подходы к отбору содержания, разработке структуры КИМ ЕГЭ</a:t>
            </a:r>
          </a:p>
        </p:txBody>
      </p:sp>
      <p:sp>
        <p:nvSpPr>
          <p:cNvPr id="37890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663700"/>
            <a:ext cx="8229600" cy="33940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000" smtClean="0"/>
              <a:t>КИМ ЕГЭ по биологии учитывают специфику предмета, его цели и задачи, исторически сложившуюся структуру биологического образования. КИМ конструируются, исходя из необходимости оценки уровня овладения выпускниками всеми основными группами планируемых результатов обучения. Задания контролируют степень овладения знаниями и умениями курса и проверяют сформированность у выпускников биологической компетентности.</a:t>
            </a:r>
          </a:p>
          <a:p>
            <a:pPr>
              <a:lnSpc>
                <a:spcPct val="80000"/>
              </a:lnSpc>
            </a:pPr>
            <a:r>
              <a:rPr lang="ru-RU" sz="2000" smtClean="0"/>
              <a:t>Объектами контроля служат знания и умения выпускников, сформированные при изучении следующих разделов курса биологии: «Растения», «Бактерии. Грибы. Лишайники», «Животные», «Человек и его здоровье», «Общая биология». 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635000"/>
            <a:ext cx="8229600" cy="857250"/>
          </a:xfrm>
        </p:spPr>
        <p:txBody>
          <a:bodyPr/>
          <a:lstStyle/>
          <a:p>
            <a:r>
              <a:rPr lang="ru-RU" sz="3200" b="1" smtClean="0"/>
              <a:t>Распределение заданий экзаменационной работы по содержательным разделам курса биологии</a:t>
            </a:r>
            <a:r>
              <a:rPr lang="ru-RU" sz="4000" b="1" smtClean="0"/>
              <a:t/>
            </a:r>
            <a:br>
              <a:rPr lang="ru-RU" sz="4000" b="1" smtClean="0"/>
            </a:br>
            <a:endParaRPr lang="ru-RU" sz="4000" b="1" smtClean="0"/>
          </a:p>
        </p:txBody>
      </p:sp>
      <p:sp>
        <p:nvSpPr>
          <p:cNvPr id="38914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749425"/>
            <a:ext cx="8229600" cy="33940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800" smtClean="0"/>
              <a:t>КИМ содержит 28 заданий и состоит из двух частей, различающихся по форме и уровню сложности.</a:t>
            </a:r>
          </a:p>
          <a:p>
            <a:pPr>
              <a:lnSpc>
                <a:spcPct val="80000"/>
              </a:lnSpc>
            </a:pPr>
            <a:r>
              <a:rPr lang="ru-RU" sz="1800" smtClean="0"/>
              <a:t>Часть 1 содержит 21 задание:</a:t>
            </a:r>
          </a:p>
          <a:p>
            <a:pPr>
              <a:lnSpc>
                <a:spcPct val="80000"/>
              </a:lnSpc>
            </a:pPr>
            <a:r>
              <a:rPr lang="ru-RU" sz="1800" smtClean="0"/>
              <a:t>- с множественным выбором ответов из предложенного списка;</a:t>
            </a:r>
          </a:p>
          <a:p>
            <a:pPr>
              <a:lnSpc>
                <a:spcPct val="80000"/>
              </a:lnSpc>
            </a:pPr>
            <a:r>
              <a:rPr lang="ru-RU" sz="1800" smtClean="0"/>
              <a:t>- на установление соответствия элементов двух множеств;</a:t>
            </a:r>
          </a:p>
          <a:p>
            <a:pPr>
              <a:lnSpc>
                <a:spcPct val="80000"/>
              </a:lnSpc>
            </a:pPr>
            <a:r>
              <a:rPr lang="ru-RU" sz="1800" smtClean="0"/>
              <a:t>4 - на установление последовательности систематических таксонов, биологических объектов, процессов, явлений;</a:t>
            </a:r>
          </a:p>
          <a:p>
            <a:pPr>
              <a:lnSpc>
                <a:spcPct val="80000"/>
              </a:lnSpc>
            </a:pPr>
            <a:r>
              <a:rPr lang="ru-RU" sz="1800" smtClean="0"/>
              <a:t>4 - с ответом в виде числа или слова (словосочетания).</a:t>
            </a:r>
          </a:p>
          <a:p>
            <a:pPr>
              <a:lnSpc>
                <a:spcPct val="80000"/>
              </a:lnSpc>
            </a:pPr>
            <a:r>
              <a:rPr lang="ru-RU" sz="1800" smtClean="0"/>
              <a:t>Часть 2 содержит 7 заданий с развёрнутым ответом. В этих заданиях ответ формулируется и записывается экзаменуемым самостоятельно в развёрнутой форме. Задания этой части работы нацелены на выявление выпускников, имеющих высокий уровень биологической подготовки.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941388"/>
            <a:ext cx="8229600" cy="857250"/>
          </a:xfrm>
        </p:spPr>
        <p:txBody>
          <a:bodyPr/>
          <a:lstStyle/>
          <a:p>
            <a:r>
              <a:rPr lang="ru-RU" sz="3200" b="1" smtClean="0"/>
              <a:t>Распределение заданий экзаменационной работы по содержательным разделам</a:t>
            </a:r>
            <a:r>
              <a:rPr lang="ru-RU" sz="3200" i="1" smtClean="0"/>
              <a:t> </a:t>
            </a:r>
            <a:r>
              <a:rPr lang="ru-RU" sz="3200" b="1" smtClean="0"/>
              <a:t>курса биологии</a:t>
            </a:r>
            <a:r>
              <a:rPr lang="ru-RU" sz="4000" b="1" smtClean="0"/>
              <a:t/>
            </a:r>
            <a:br>
              <a:rPr lang="ru-RU" sz="4000" b="1" smtClean="0"/>
            </a:br>
            <a:endParaRPr lang="ru-RU" sz="4000" b="1" smtClean="0"/>
          </a:p>
        </p:txBody>
      </p:sp>
      <p:pic>
        <p:nvPicPr>
          <p:cNvPr id="39938" name="Picture 4" descr="егэ по биологии 2022"/>
          <p:cNvPicPr>
            <a:picLocks noChangeAspect="1" noChangeArrowheads="1"/>
          </p:cNvPicPr>
          <p:nvPr>
            <p:ph type="body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1601788" y="1495425"/>
            <a:ext cx="5940425" cy="3394075"/>
          </a:xfr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508000"/>
            <a:ext cx="8229600" cy="857250"/>
          </a:xfrm>
        </p:spPr>
        <p:txBody>
          <a:bodyPr/>
          <a:lstStyle/>
          <a:p>
            <a:r>
              <a:rPr lang="ru-RU" sz="3600" b="1" smtClean="0"/>
              <a:t>Распределение заданий по уровням сложности</a:t>
            </a: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40962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ru-RU" smtClean="0"/>
              <a:t>Распределение заданий варианта КИМ ЕГЭ по уровням сложности</a:t>
            </a:r>
          </a:p>
          <a:p>
            <a:r>
              <a:rPr lang="ru-RU" smtClean="0"/>
              <a:t>Часть 1 содержит задания двух уровней сложности: 12 заданий базового уровня и 9 заданий повышенного уровня.</a:t>
            </a:r>
          </a:p>
          <a:p>
            <a:r>
              <a:rPr lang="ru-RU" smtClean="0"/>
              <a:t>В части 2 представлено 7 заданий высокого уровня сложности. </a:t>
            </a:r>
          </a:p>
          <a:p>
            <a:endParaRPr lang="ru-RU" smtClean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639763"/>
            <a:ext cx="8229600" cy="857250"/>
          </a:xfrm>
        </p:spPr>
        <p:txBody>
          <a:bodyPr/>
          <a:lstStyle/>
          <a:p>
            <a:r>
              <a:rPr lang="ru-RU" sz="3600" b="1" smtClean="0"/>
              <a:t>Продолжительность ЕГЭ по биологии</a:t>
            </a: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41986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663700"/>
            <a:ext cx="8229600" cy="33940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400" smtClean="0"/>
              <a:t>На выполнение экзаменационной работы отводится 3 часа 55 минут (235 минут).</a:t>
            </a:r>
          </a:p>
          <a:p>
            <a:pPr>
              <a:lnSpc>
                <a:spcPct val="80000"/>
              </a:lnSpc>
            </a:pPr>
            <a:r>
              <a:rPr lang="ru-RU" sz="2400" smtClean="0"/>
              <a:t>Примерное время, отводимое на выполнение отдельных заданий:</a:t>
            </a:r>
          </a:p>
          <a:p>
            <a:pPr>
              <a:lnSpc>
                <a:spcPct val="80000"/>
              </a:lnSpc>
            </a:pPr>
            <a:r>
              <a:rPr lang="ru-RU" sz="2400" smtClean="0"/>
              <a:t>для каждого задания части 1 - до 5 минут;</a:t>
            </a:r>
          </a:p>
          <a:p>
            <a:pPr>
              <a:lnSpc>
                <a:spcPct val="80000"/>
              </a:lnSpc>
            </a:pPr>
            <a:r>
              <a:rPr lang="ru-RU" sz="2400" smtClean="0"/>
              <a:t>для каждого задания части 2 - 10-20 минут.</a:t>
            </a:r>
          </a:p>
          <a:p>
            <a:pPr>
              <a:lnSpc>
                <a:spcPct val="80000"/>
              </a:lnSpc>
            </a:pPr>
            <a:r>
              <a:rPr lang="ru-RU" sz="2400" smtClean="0"/>
              <a:t>Дополнительные материалы и оборудование</a:t>
            </a:r>
          </a:p>
          <a:p>
            <a:pPr>
              <a:lnSpc>
                <a:spcPct val="80000"/>
              </a:lnSpc>
            </a:pPr>
            <a:r>
              <a:rPr lang="ru-RU" sz="2400" smtClean="0"/>
              <a:t>Дополнительные материалы и оборудование не используются.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519113"/>
            <a:ext cx="8229600" cy="857250"/>
          </a:xfrm>
        </p:spPr>
        <p:txBody>
          <a:bodyPr/>
          <a:lstStyle/>
          <a:p>
            <a:pPr marL="838200" indent="-838200"/>
            <a:r>
              <a:rPr lang="ru-RU" sz="3200" b="1" smtClean="0"/>
              <a:t>Система оценивания выполнения отдельных заданий и экзаменационной работы</a:t>
            </a:r>
          </a:p>
        </p:txBody>
      </p:sp>
      <p:sp>
        <p:nvSpPr>
          <p:cNvPr id="43010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749425"/>
            <a:ext cx="8229600" cy="33940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400" smtClean="0"/>
              <a:t>Ответы на задания части 2 проверяются предметными комиссиями. Правильный ответ на каждое из заданий 1, 3, 4 и 5 оценивается 1 баллом. </a:t>
            </a:r>
          </a:p>
          <a:p>
            <a:pPr>
              <a:lnSpc>
                <a:spcPct val="80000"/>
              </a:lnSpc>
            </a:pPr>
            <a:r>
              <a:rPr lang="ru-RU" sz="1400" smtClean="0"/>
              <a:t>7Задания 1, 3, 4, 5 считаются выполненными верно, если ответ записан в той форме, которая указана в инструкции по выполнению задания.</a:t>
            </a:r>
          </a:p>
          <a:p>
            <a:pPr>
              <a:lnSpc>
                <a:spcPct val="80000"/>
              </a:lnSpc>
            </a:pPr>
            <a:r>
              <a:rPr lang="ru-RU" sz="1400" smtClean="0"/>
              <a:t>За полное правильное выполнение каждого из заданий 7, 9, 12, 15, 17 и 21 выставляется 2 балла; за выполнение задания с одной ошибкой (одной неверно указанной, в том числе лишней, цифрой наряду со всеми верными цифрами) ИЛИ неполное выполнение задания (отсутствие одной необходимой цифры) - 1 балл; во всех остальных случаях - 0 баллов. ификация КИМ ЕГЭ 2022 г.	БИОЛОГИЯ. 11 класс. 9/15</a:t>
            </a:r>
          </a:p>
          <a:p>
            <a:pPr>
              <a:lnSpc>
                <a:spcPct val="80000"/>
              </a:lnSpc>
            </a:pPr>
            <a:r>
              <a:rPr lang="ru-RU" sz="1400" smtClean="0"/>
              <a:t>За ответ на каждое из заданий 2, 6, 10, 13, 16, 18, 20 выставляется: 2 балла, если указана верная последовательность цифр; 1 балл, если допущена одна ошибка; 0 баллов во всех остальных случаях.</a:t>
            </a:r>
          </a:p>
          <a:p>
            <a:pPr>
              <a:lnSpc>
                <a:spcPct val="80000"/>
              </a:lnSpc>
            </a:pPr>
            <a:r>
              <a:rPr lang="ru-RU" sz="1400" smtClean="0"/>
              <a:t>За ответ на каждое из заданий 8, 11, 14, 19 выставляется: 2 балла, если указана верная последовательность цифр; 1 балл, если в последовательности цифр допущена одна ошибка (переставлены местами любые две цифры); 0 баллов во всех остальных случаях.</a:t>
            </a:r>
          </a:p>
          <a:p>
            <a:pPr>
              <a:lnSpc>
                <a:spcPct val="80000"/>
              </a:lnSpc>
            </a:pPr>
            <a:r>
              <a:rPr lang="ru-RU" sz="1400" smtClean="0"/>
              <a:t>В части 2 выполнение каждого из заданий 22-28 оценивается максимально в 3 балла.</a:t>
            </a:r>
          </a:p>
          <a:p>
            <a:pPr>
              <a:lnSpc>
                <a:spcPct val="80000"/>
              </a:lnSpc>
            </a:pPr>
            <a:r>
              <a:rPr lang="ru-RU" sz="1400" smtClean="0"/>
              <a:t>Общий максимальный первичный балл за выполнение всей экзаменационной работы - 59.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z="3600" b="1" smtClean="0"/>
              <a:t>Изменения в КИМ ЕГЭ 2022 года в сравнении с КИМ 2021 года</a:t>
            </a:r>
          </a:p>
        </p:txBody>
      </p:sp>
      <p:pic>
        <p:nvPicPr>
          <p:cNvPr id="44034" name="Rectangle 3"/>
          <p:cNvPicPr>
            <a:picLocks noGrp="1"/>
          </p:cNvPicPr>
          <p:nvPr>
            <p:ph type="body" idx="4294967295"/>
          </p:nvPr>
        </p:nvPicPr>
        <p:blipFill>
          <a:blip r:embed="rId2"/>
          <a:srcRect l="51581" t="11200" r="5907" b="4900"/>
          <a:stretch>
            <a:fillRect/>
          </a:stretch>
        </p:blipFill>
        <p:spPr>
          <a:xfrm>
            <a:off x="2039938" y="1430338"/>
            <a:ext cx="3846512" cy="3273425"/>
          </a:xfr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b="1" smtClean="0"/>
              <a:t>Используемые ресурсы</a:t>
            </a:r>
          </a:p>
        </p:txBody>
      </p:sp>
      <p:sp>
        <p:nvSpPr>
          <p:cNvPr id="52227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ru-RU" smtClean="0">
                <a:hlinkClick r:id="rId2"/>
              </a:rPr>
              <a:t>ФГБНУ «ФИПИ» (fipi.ru)</a:t>
            </a:r>
            <a:r>
              <a:rPr lang="ru-RU" smtClean="0"/>
              <a:t> </a:t>
            </a:r>
          </a:p>
          <a:p>
            <a:r>
              <a:rPr lang="ru-RU" smtClean="0">
                <a:hlinkClick r:id="rId3"/>
              </a:rPr>
              <a:t>Демоверсии, спецификации, кодификаторы (fipi.ru)</a:t>
            </a:r>
            <a:r>
              <a:rPr lang="ru-RU" smtClean="0"/>
              <a:t> </a:t>
            </a:r>
          </a:p>
          <a:p>
            <a:r>
              <a:rPr lang="ru-RU" smtClean="0">
                <a:hlinkClick r:id="rId4"/>
              </a:rPr>
              <a:t>Открытый банк заданий ЕГЭ (fipi.ru)</a:t>
            </a:r>
            <a:r>
              <a:rPr lang="ru-RU" smtClean="0"/>
              <a:t> </a:t>
            </a:r>
          </a:p>
          <a:p>
            <a:endParaRPr lang="ru-RU" smtClean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Название 1"/>
          <p:cNvSpPr>
            <a:spLocks noGrp="1"/>
          </p:cNvSpPr>
          <p:nvPr>
            <p:ph type="title"/>
          </p:nvPr>
        </p:nvSpPr>
        <p:spPr>
          <a:xfrm>
            <a:off x="2063750" y="2236788"/>
            <a:ext cx="5167313" cy="857250"/>
          </a:xfrm>
        </p:spPr>
        <p:txBody>
          <a:bodyPr/>
          <a:lstStyle/>
          <a:p>
            <a:pPr eaLnBrk="1" hangingPunct="1"/>
            <a:r>
              <a:rPr lang="ru-RU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Спасибо!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z="3600" b="1" smtClean="0"/>
              <a:t>НОРМАТИВНО-ПРАВОВЫЕ ДОКУМЕНТЫ</a:t>
            </a:r>
          </a:p>
        </p:txBody>
      </p:sp>
      <p:sp>
        <p:nvSpPr>
          <p:cNvPr id="19458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601788"/>
            <a:ext cx="8229600" cy="33940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400" smtClean="0"/>
              <a:t>Министерство просвещения Российской Федерации и Федеральной службы по надзору в сфере образования и науки от 7 ноября 2018 г. № 190/1512 (зарегистрирован Министерством юстиции Российской Федерации 10 декабря 2018 г., регистрационный № 52952); </a:t>
            </a:r>
          </a:p>
          <a:p>
            <a:pPr>
              <a:lnSpc>
                <a:spcPct val="80000"/>
              </a:lnSpc>
            </a:pPr>
            <a:r>
              <a:rPr lang="ru-RU" sz="1400" smtClean="0"/>
              <a:t>постановлением Правительства Российской Федерации от 26 февраля 2021 г. № 256 «Об особенностях проведения государственной итоговой аттестации по образовательным программам основного общего и среднего общего образования в 2021 году» (официальный интернет-портал правовой информации http://pravo.gov.ru, 1 марта 2021 г.);</a:t>
            </a:r>
          </a:p>
          <a:p>
            <a:pPr>
              <a:lnSpc>
                <a:spcPct val="80000"/>
              </a:lnSpc>
            </a:pPr>
            <a:r>
              <a:rPr lang="ru-RU" sz="1400" smtClean="0"/>
              <a:t>Особенностями проведения государственной итоговой аттестации по образовательным программам среднего общего образования в 2021 году, утвержденными приказом Министерства просвещения Российской Федерации и Федеральной службы по надзору в сфере образования и науки от 16 марта 2021 г. № 105/307 (зарегистрирован Министерством юстиции Российской Федерации 2 апреля 2021 г., регистрационный № 62971); </a:t>
            </a:r>
          </a:p>
          <a:p>
            <a:pPr>
              <a:lnSpc>
                <a:spcPct val="80000"/>
              </a:lnSpc>
            </a:pPr>
            <a:r>
              <a:rPr lang="ru-RU" sz="1400" smtClean="0"/>
              <a:t>нормативными правовыми актами и инструктивными документами субъекта Российской Федерации по вопросам организации и проведения ГИА в субъекте Российской Федерации; методическими документами Рособрнадзора по вопросам организационного и технологического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z="3600" b="1" smtClean="0"/>
              <a:t>Состав ГЭК</a:t>
            </a:r>
            <a:r>
              <a:rPr lang="ru-RU" smtClean="0"/>
              <a:t> </a:t>
            </a:r>
          </a:p>
        </p:txBody>
      </p:sp>
      <p:sp>
        <p:nvSpPr>
          <p:cNvPr id="20482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1800" smtClean="0"/>
              <a:t>ОИВ ежегодно создают ГЭК и организуют их деятельность, направляют предложения в Рособрнадзор о кандидатурах председателя ГЭК и его заместителя для утверждения не позднее чем за три месяца до завершения срока подачи заявления на участие в экзаменах и (или) в соответствии с письмом-запросом Рособрнадзора. 2.2. Состав ГЭК формируется из представителей ОИВ, </a:t>
            </a:r>
            <a:r>
              <a:rPr lang="ru-RU" sz="1800" b="1" smtClean="0"/>
              <a:t>органов исполнительной власти</a:t>
            </a:r>
            <a:r>
              <a:rPr lang="ru-RU" sz="1800" smtClean="0"/>
              <a:t> субъектов Российской Федерации, осуществляющих переданные полномочия Российской Федерации в сфере образования, учредителей, МИД России и загранучреждений, органов местного самоуправления, образовательных организаций, научных, общественных организаций и объединений, а также представителей Рособрнадзора. При формировании персонального состава ГЭК необходимо исключить возможность возникновения конфликта интересов. Персональный состав ГЭК (за исключением председателя ГЭК и его заместителя) утверждается распорядительным актом ОИВ.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z="3600" b="1" smtClean="0"/>
              <a:t>Структура и функции ГЭК</a:t>
            </a:r>
            <a:r>
              <a:rPr lang="ru-RU" smtClean="0"/>
              <a:t> </a:t>
            </a:r>
          </a:p>
        </p:txBody>
      </p:sp>
      <p:sp>
        <p:nvSpPr>
          <p:cNvPr id="21506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000" smtClean="0"/>
              <a:t>При формировании структуры ГЭК рекомендуется формировать президиум ГЭК в составе не более 20 человек. Президиум создается в целях рассмотрения общих вопросов по проведению экзаменов, а также для принятия коллегиальных решений. 3.2. В структуру ГЭК входят председатель ГЭК, заместитель председателя ГЭК, ответственный секретарь ГЭК, члены ГЭК, входящие в состав президиума ГЭК, и члены ГЭК. 6 3.3. ГЭК осуществляет деятельность в период подготовки, проведения и подведения итогов проведения экзаменов в субъекте Российской Федерации. 3.4. ГЭК прекращает свою деятельность с момента утверждения Рособрнадзором председателя и заместителя председателя ГЭК для проведения экзаменов в субъекте Российской Федерации в следующем году. 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z="3600" b="1" smtClean="0"/>
              <a:t>Функции ГЭК</a:t>
            </a:r>
          </a:p>
        </p:txBody>
      </p:sp>
      <p:sp>
        <p:nvSpPr>
          <p:cNvPr id="22530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000" smtClean="0"/>
              <a:t>По окончании работы ГЭК документы, подлежащие строгому учету, передаются в ОИВ на хранение. 5.6. ГЭК осуществляет свою деятельность во взаимодействии с Рособрнадзором, ФГБУ «ФЦТ», ОИВ, РЦОИ, образовательными организациями. 5.7. Организационно-технологическое сопровождение работы ГЭК осуществляет РЦОИ. 5.8. По результатам работы ГЭК в текущем году готовится итоговая справка о проведении экзаменов в субъекте Российской Федерации, включающая сведения о категориях участников экзаменов, результатах экзаменов, имевших место нарушениях Порядка. Справка подписывается председателем ГЭК, заместителем председателя ГЭК и направляется в ОИВ. Приложение. Образец протокола ГЭК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mtClean="0"/>
              <a:t> Образец протокола ГЭК </a:t>
            </a:r>
          </a:p>
        </p:txBody>
      </p:sp>
      <p:pic>
        <p:nvPicPr>
          <p:cNvPr id="23554" name="Picture 3"/>
          <p:cNvPicPr>
            <a:picLocks noChangeAspect="1" noChangeArrowheads="1"/>
          </p:cNvPicPr>
          <p:nvPr>
            <p:ph type="body" idx="4294967295"/>
          </p:nvPr>
        </p:nvPicPr>
        <p:blipFill>
          <a:blip r:embed="rId2"/>
          <a:srcRect l="30910" t="10851" r="30910" b="5949"/>
          <a:stretch>
            <a:fillRect/>
          </a:stretch>
        </p:blipFill>
        <p:spPr>
          <a:xfrm>
            <a:off x="2466975" y="976313"/>
            <a:ext cx="4144963" cy="3813175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z="3600" b="1" smtClean="0"/>
              <a:t>Основной государственный экзамен</a:t>
            </a:r>
          </a:p>
        </p:txBody>
      </p:sp>
      <p:sp>
        <p:nvSpPr>
          <p:cNvPr id="24578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ru-RU" sz="2800" smtClean="0"/>
              <a:t>(ОГЭ) представляет собой форму государственной итоговой аттестации, проводимой в целях определения соответствия результатов освоения обучающимися основных образовательных программ основного общего образования требованиям федерального государственного образовательного стандарта.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marL="838200" indent="-838200"/>
            <a:r>
              <a:rPr lang="ru-RU" sz="3600" b="1" smtClean="0"/>
              <a:t>Документы, определяющие содержание КИМ ОГЭ</a:t>
            </a:r>
          </a:p>
        </p:txBody>
      </p:sp>
      <p:sp>
        <p:nvSpPr>
          <p:cNvPr id="25602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828800"/>
            <a:ext cx="8229600" cy="33940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000" smtClean="0"/>
              <a:t>Содержание КИМ определяется на основе федерального государственного образовательного стандарта основного общего образования (приказ Минобрнауки России от 17.12.2010 №1897) с учётом Примерной основной образовательной программы основного общего образования (одобрена решением Федерального учебно-методического объединения по общему образованию (протокол от 08.04.2015 № 1/15)).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АСОУтитул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Городской поп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4472C4"/>
          </a:solidFill>
          <a:prstDash val="solid"/>
          <a:bevel/>
        </a:ln>
        <a:effectLst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4472C4"/>
          </a:solidFill>
          <a:prstDash val="solid"/>
          <a:bevel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Специальное оформление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8_Специальное оформление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9_Специальное оформление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1_Специальное оформление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Специальное оформление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 по умолчанию.thmx</Template>
  <TotalTime>5065</TotalTime>
  <Words>2107</Words>
  <Application>Microsoft Office PowerPoint</Application>
  <PresentationFormat>Экран (16:9)</PresentationFormat>
  <Paragraphs>99</Paragraphs>
  <Slides>29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12</vt:i4>
      </vt:variant>
      <vt:variant>
        <vt:lpstr>Заголовки слайдов</vt:lpstr>
      </vt:variant>
      <vt:variant>
        <vt:i4>29</vt:i4>
      </vt:variant>
    </vt:vector>
  </HeadingPairs>
  <TitlesOfParts>
    <vt:vector size="46" baseType="lpstr">
      <vt:lpstr>Arial</vt:lpstr>
      <vt:lpstr>Helvetica Neue</vt:lpstr>
      <vt:lpstr>Calibri</vt:lpstr>
      <vt:lpstr>Corbel</vt:lpstr>
      <vt:lpstr>Verdana</vt:lpstr>
      <vt:lpstr>ТемаАСОУтитул</vt:lpstr>
      <vt:lpstr>Специальное оформление</vt:lpstr>
      <vt:lpstr>8_Специальное оформление</vt:lpstr>
      <vt:lpstr>9_Специальное оформление</vt:lpstr>
      <vt:lpstr>1_Специальное оформление</vt:lpstr>
      <vt:lpstr>2_Специальное оформление</vt:lpstr>
      <vt:lpstr>1_Специальное оформление</vt:lpstr>
      <vt:lpstr>1_Специальное оформление</vt:lpstr>
      <vt:lpstr>1_Специальное оформление</vt:lpstr>
      <vt:lpstr>1_Специальное оформление</vt:lpstr>
      <vt:lpstr>1_Специальное оформление</vt:lpstr>
      <vt:lpstr>2_Специальное оформление</vt:lpstr>
      <vt:lpstr>Содержание и структура контрольно-измерительных материалов ЕГЭ и ОГЭ по биологии</vt:lpstr>
      <vt:lpstr>Государственная экзаменационная комиссия субъекта Российской Федерации</vt:lpstr>
      <vt:lpstr>НОРМАТИВНО-ПРАВОВЫЕ ДОКУМЕНТЫ</vt:lpstr>
      <vt:lpstr>Состав ГЭК </vt:lpstr>
      <vt:lpstr>Структура и функции ГЭК </vt:lpstr>
      <vt:lpstr>Функции ГЭК</vt:lpstr>
      <vt:lpstr> Образец протокола ГЭК </vt:lpstr>
      <vt:lpstr>Основной государственный экзамен</vt:lpstr>
      <vt:lpstr>Документы, определяющие содержание КИМ ОГЭ</vt:lpstr>
      <vt:lpstr>Подходы к отбору содержания, разработке структуры КИМ ОГЭ</vt:lpstr>
      <vt:lpstr>Распределение заданий экзаменационной работы по содержательным разделам курса биологии </vt:lpstr>
      <vt:lpstr>Распределение заданий экзаменационной работы по содержательным разделам курса биологии </vt:lpstr>
      <vt:lpstr>Слайд 13</vt:lpstr>
      <vt:lpstr>Связь экзаменационной модели ОГЭ с КИМ ЕГЭ</vt:lpstr>
      <vt:lpstr>Продолжительность ОГЭ по биологии </vt:lpstr>
      <vt:lpstr>Система оценивания выполнения отдельных заданий и экзаменационной работы</vt:lpstr>
      <vt:lpstr>Изменения структуры и содержания КИМ</vt:lpstr>
      <vt:lpstr>Слайд 18</vt:lpstr>
      <vt:lpstr>Единый государственный экзамен</vt:lpstr>
      <vt:lpstr>Преемственность ФГОС и ФК ГОС</vt:lpstr>
      <vt:lpstr>Подходы к отбору содержания, разработке структуры КИМ ЕГЭ</vt:lpstr>
      <vt:lpstr>Распределение заданий экзаменационной работы по содержательным разделам курса биологии </vt:lpstr>
      <vt:lpstr>Распределение заданий экзаменационной работы по содержательным разделам курса биологии </vt:lpstr>
      <vt:lpstr>Распределение заданий по уровням сложности </vt:lpstr>
      <vt:lpstr>Продолжительность ЕГЭ по биологии </vt:lpstr>
      <vt:lpstr>Система оценивания выполнения отдельных заданий и экзаменационной работы</vt:lpstr>
      <vt:lpstr>Изменения в КИМ ЕГЭ 2022 года в сравнении с КИМ 2021 года</vt:lpstr>
      <vt:lpstr>Используемые ресурсы</vt:lpstr>
      <vt:lpstr>Спасибо!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Irina Skvortsova</dc:creator>
  <cp:lastModifiedBy>Карина Хайбулина</cp:lastModifiedBy>
  <cp:revision>183</cp:revision>
  <dcterms:created xsi:type="dcterms:W3CDTF">2020-04-09T22:49:10Z</dcterms:created>
  <dcterms:modified xsi:type="dcterms:W3CDTF">2021-10-30T19:08:35Z</dcterms:modified>
</cp:coreProperties>
</file>