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73" r:id="rId16"/>
    <p:sldId id="275" r:id="rId17"/>
    <p:sldId id="276" r:id="rId18"/>
    <p:sldId id="277" r:id="rId19"/>
    <p:sldId id="272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1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0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350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513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058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528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225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05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23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02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49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29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92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47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5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875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7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7DAE95-C323-4450-BF70-AF8F59AF179A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8BE196F-BE45-4D27-936E-5A68C5F8E3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DeflateInflate">
              <a:avLst/>
            </a:prstTxWarp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4400" b="1" dirty="0" smtClean="0">
                <a:ln/>
                <a:solidFill>
                  <a:schemeClr val="accent4"/>
                </a:solidFill>
              </a:rPr>
              <a:t>Поэзия повседневности в искусстве разных народов</a:t>
            </a:r>
            <a:endParaRPr lang="ru-RU" sz="4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endParaRPr lang="ru-RU" sz="12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6600" b="1" dirty="0" smtClean="0">
                <a:latin typeface="Acquest Script" panose="02000505000000020004" pitchFamily="2" charset="0"/>
              </a:rPr>
              <a:t>Бытовой жанр </a:t>
            </a:r>
            <a:endParaRPr lang="ru-RU" sz="6600" b="1" dirty="0">
              <a:latin typeface="Acquest Scrip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521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a/ac/Zhou_Fang._Court_Ladies_Tuning_the_Lute_%2828x75%29_Nelson-Atkins_Museum_of_Art%2C_Kansas_Cit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28" y="1124414"/>
            <a:ext cx="10622206" cy="421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62818" y="5464630"/>
            <a:ext cx="4860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Чжоу Фан «Придворные дамы слушающие игру на </a:t>
            </a:r>
            <a:r>
              <a:rPr lang="ru-RU" sz="1400" b="1" dirty="0" err="1" smtClean="0"/>
              <a:t>цине</a:t>
            </a:r>
            <a:r>
              <a:rPr lang="ru-RU" sz="1400" b="1" dirty="0" smtClean="0"/>
              <a:t>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229774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upload.wikimedia.org/wikipedia/commons/thumb/8/82/Chen_Wendi_Tang.jpg/800px-Chen_Wendi_Ta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051" y="862465"/>
            <a:ext cx="4031523" cy="499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53744" y="1937657"/>
            <a:ext cx="192677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/>
              <a:t>Янь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Либэнь</a:t>
            </a:r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«Император </a:t>
            </a:r>
            <a:r>
              <a:rPr lang="ru-RU" sz="1600" b="1" dirty="0" err="1"/>
              <a:t>Вэнь</a:t>
            </a:r>
            <a:r>
              <a:rPr lang="ru-RU" sz="1600" b="1" dirty="0"/>
              <a:t> династии </a:t>
            </a:r>
            <a:r>
              <a:rPr lang="ru-RU" sz="1600" b="1" dirty="0" err="1" smtClean="0"/>
              <a:t>Чэнь</a:t>
            </a:r>
            <a:r>
              <a:rPr lang="ru-RU" sz="1600" b="1" dirty="0" smtClean="0"/>
              <a:t>»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«Император </a:t>
            </a:r>
            <a:r>
              <a:rPr lang="ru-RU" sz="1600" b="1" dirty="0" err="1" smtClean="0"/>
              <a:t>Вэнь</a:t>
            </a:r>
            <a:r>
              <a:rPr lang="ru-RU" sz="1600" b="1" dirty="0" smtClean="0"/>
              <a:t> династии Суй»</a:t>
            </a:r>
          </a:p>
          <a:p>
            <a:endParaRPr lang="ru-RU" dirty="0"/>
          </a:p>
        </p:txBody>
      </p:sp>
      <p:pic>
        <p:nvPicPr>
          <p:cNvPr id="11268" name="Picture 4" descr="https://upload.wikimedia.org/wikipedia/commons/thumb/a/ad/Sui_Wendi_Tang.jpg/800px-Sui_Wendi_Ta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1772" y="862465"/>
            <a:ext cx="3385796" cy="499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5108574" y="2764971"/>
            <a:ext cx="4758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130143" y="3483429"/>
            <a:ext cx="511629" cy="10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7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8429" y="979715"/>
            <a:ext cx="1425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Япония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53124" y="162839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dirty="0" smtClean="0"/>
              <a:t>Расцвет японского бытового жанра наступил в период с 17 по 18 век. Японские художники изображали жизнь чаще всего графически. </a:t>
            </a:r>
            <a:endParaRPr lang="ru-RU" sz="2400" b="1" dirty="0"/>
          </a:p>
        </p:txBody>
      </p:sp>
      <p:pic>
        <p:nvPicPr>
          <p:cNvPr id="12290" name="Picture 2" descr="https://upload.wikimedia.org/wikipedia/commons/a/a3/KitagawaUtamaro_FlowersOfEd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9885" y="2862944"/>
            <a:ext cx="2185488" cy="310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upload.wikimedia.org/wikipedia/commons/thumb/6/6b/Kitagawa_Utamaro_-_Toji_san_bijin_%28Three_Beauties_of_the_Present_Day%29From_Bijin-ga_%28Pictures_of_Beautiful_Women%29%2C_published_by_Tsutaya_Juzaburo_-_Google_Art_Project.jpg/800px-thumbnai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8487" y="2862944"/>
            <a:ext cx="2119507" cy="310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71837" y="3788228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 smtClean="0"/>
              <a:t>Китагава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Утамаро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14057" y="5657595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«Цветы в </a:t>
            </a:r>
            <a:r>
              <a:rPr lang="ru-RU" sz="1400" b="1" dirty="0" err="1" smtClean="0"/>
              <a:t>Эдо</a:t>
            </a:r>
            <a:r>
              <a:rPr lang="ru-RU" sz="1400" b="1" dirty="0" smtClean="0"/>
              <a:t>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08914" y="5657594"/>
            <a:ext cx="2621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«Три знаменитые красавицы»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13074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rtchive.ru/res/media/img/oy800/work/8f8/2010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914" y="827315"/>
            <a:ext cx="7790543" cy="524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0972" y="978280"/>
            <a:ext cx="487634" cy="49398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b="1" dirty="0" err="1" smtClean="0"/>
              <a:t>Кацусика</a:t>
            </a:r>
            <a:r>
              <a:rPr lang="ru-RU" b="1" dirty="0" smtClean="0"/>
              <a:t> Хокусай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129025" y="978280"/>
            <a:ext cx="790601" cy="4939814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b="1" dirty="0" smtClean="0"/>
              <a:t>«Мост у храма </a:t>
            </a:r>
          </a:p>
          <a:p>
            <a:r>
              <a:rPr lang="ru-RU" b="1" dirty="0" err="1" smtClean="0"/>
              <a:t>Камэйдо</a:t>
            </a:r>
            <a:r>
              <a:rPr lang="ru-RU" b="1" dirty="0" smtClean="0"/>
              <a:t> </a:t>
            </a:r>
            <a:r>
              <a:rPr lang="ru-RU" b="1" dirty="0" err="1" smtClean="0"/>
              <a:t>Тэндзин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39343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399" y="794657"/>
            <a:ext cx="1308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+mj-lt"/>
              </a:rPr>
              <a:t>Корея</a:t>
            </a:r>
            <a:endParaRPr lang="ru-RU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8457" y="1524000"/>
            <a:ext cx="31242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Изображая острые социально-политические процессы того времени, мастера стремились к наиболее точной передаче настроения людей.</a:t>
            </a:r>
            <a:endParaRPr lang="ru-RU" b="1" dirty="0"/>
          </a:p>
        </p:txBody>
      </p:sp>
      <p:pic>
        <p:nvPicPr>
          <p:cNvPr id="14338" name="Picture 2" descr="http://vb2.userdocs.ru/pars_docs/refs/289/288067/288067_html_c60f9c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410" y="1379432"/>
            <a:ext cx="3647047" cy="422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imgprx.livejournal.net/68ffe47afdce4f7b9e4f6f111c6cacba26cbba62/1YgMyocdB-P9AYyRJKc6DmPIj8SrvXgHutHPE8AjVrJy95bkjgvG3U7zaOKoHYaX03sWSmjmwsY6vP-tt67-LR6WqYXH6ctG7eEEOEpPPQ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1336" y="1379433"/>
            <a:ext cx="3481335" cy="422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38535" y="5267589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Ких Хон До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37002" y="5747657"/>
            <a:ext cx="103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«Кузница»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44812" y="5747657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«Строительство дома»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289808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9856" y="827315"/>
            <a:ext cx="3531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Бытовой жанр в России</a:t>
            </a:r>
            <a:endParaRPr lang="ru-RU" sz="2400" b="1" dirty="0"/>
          </a:p>
        </p:txBody>
      </p:sp>
      <p:pic>
        <p:nvPicPr>
          <p:cNvPr id="15362" name="Picture 2" descr="http://cs623331.vk.me/v623331874/2f7dc/_1rGB_gfP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675" y="1574356"/>
            <a:ext cx="5223946" cy="380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cs624816.vk.me/v624816874/2f8b3/jjiQR7IikJ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9284" y="827315"/>
            <a:ext cx="2802947" cy="514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1793" y="1741714"/>
            <a:ext cx="15995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А. Г Венецианов</a:t>
            </a:r>
          </a:p>
          <a:p>
            <a:pPr algn="ctr"/>
            <a:endParaRPr lang="ru-RU" sz="1600" b="1" dirty="0"/>
          </a:p>
          <a:p>
            <a:pPr algn="ctr"/>
            <a:r>
              <a:rPr lang="ru-RU" sz="1600" b="1" dirty="0" smtClean="0"/>
              <a:t>«На пашне. Весна»</a:t>
            </a:r>
            <a:endParaRPr lang="ru-RU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89039" y="5667500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А. Г. Венецианов «На жатве. Лето»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573095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s624816.vk.me/v624816874/2f768/zPdRFjTahw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197" y="805090"/>
            <a:ext cx="4320749" cy="508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cs624816.vk.me/v624816874/2f771/xDEcn-WsM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571" y="809641"/>
            <a:ext cx="3983265" cy="507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19602" y="1730828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К. П. Брюллов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74556" y="5889172"/>
            <a:ext cx="5003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«Девушка</a:t>
            </a:r>
            <a:r>
              <a:rPr lang="ru-RU" sz="1400" b="1" dirty="0"/>
              <a:t>, собирающая виноград в окрестностях </a:t>
            </a:r>
            <a:r>
              <a:rPr lang="ru-RU" sz="1400" b="1" dirty="0" smtClean="0"/>
              <a:t>Неаполя»</a:t>
            </a:r>
            <a:endParaRPr lang="ru-RU" sz="1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031" y="5889172"/>
            <a:ext cx="21130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«Итальянский полдень»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513448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s624816.vk.me/v624816874/2f8cd/eT8mx7FmeS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940" y="851581"/>
            <a:ext cx="5097406" cy="415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cs624816.vk.me/v624816874/2f8e4/0WjZrUitQv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517" y="1874839"/>
            <a:ext cx="5356983" cy="415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6887" y="5692132"/>
            <a:ext cx="34980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/>
              <a:t>П. А. Федотов «Сватовство майора»</a:t>
            </a: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04960" y="851581"/>
            <a:ext cx="3663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/>
              <a:t>П. А. Федотов «Разборчивая невеста»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31962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s624816.vk.me/v624816874/2fb07/Cs9d3zIcf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454" y="805544"/>
            <a:ext cx="6293149" cy="524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956" y="3259723"/>
            <a:ext cx="14991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В. И. Суриков</a:t>
            </a: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367337" y="3136612"/>
            <a:ext cx="1921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«Взятие снежного городка»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891716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1" y="957943"/>
            <a:ext cx="83275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Бытовой жанр является одним из главных в живописи. Он соединяет в себе: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Пейзаж (показывает нам обстановку и атмосферу жизни какого-либо народа);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Портрет (изображает человека);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Натюрморт (сообщает нам об интерьере того или иного места).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algn="ctr"/>
            <a:r>
              <a:rPr lang="ru-RU" sz="2400" b="1" dirty="0" smtClean="0"/>
              <a:t>Бытовой жанр интересен в истории своего развития. Он занимает важное место в мировой живописи, многие творцы обращались именно к этому жанру, благодаря чему мы можем сейчас знать и судить о прошедших временах и воззрениях самых разных народов.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4244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456" y="795785"/>
            <a:ext cx="9231087" cy="43902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7057" y="5366657"/>
            <a:ext cx="506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Рубенс с помощниками «Скотный двор зимой»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5305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2465" y="849085"/>
            <a:ext cx="4350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Творческое задание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13857" y="1905001"/>
            <a:ext cx="80880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Изобразите рисунок на тему: «Рассказ о реальном событии» Вы можете описать свой быт, быт родной страны или любого другого государства, самостоятельно выбрав временные рамки. Свою работу выполните в цвете, это поможет вам ярче и точнее отразить своё настроение и раскрыть замысел вашей работы.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69981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18731" y="1608913"/>
            <a:ext cx="80241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Бытовой жанр – это один из жанров изобразительного искусства посвящённый повседневной жизни человека, народному быту мировоззрению определённой эпохи. </a:t>
            </a:r>
          </a:p>
          <a:p>
            <a:pPr algn="ctr"/>
            <a:r>
              <a:rPr lang="ru-RU" sz="2400" b="1" dirty="0" smtClean="0"/>
              <a:t>Это своеобразная история различных народов.</a:t>
            </a:r>
            <a:endParaRPr lang="ru-RU" sz="2400" b="1" dirty="0"/>
          </a:p>
        </p:txBody>
      </p:sp>
      <p:pic>
        <p:nvPicPr>
          <p:cNvPr id="1026" name="Picture 2" descr="https://upload.wikimedia.org/wikipedia/commons/3/34/Matthias_stom_young_man_reading_by_candleligh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284" y="3917237"/>
            <a:ext cx="2754523" cy="221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3174" y="4360862"/>
            <a:ext cx="400110" cy="1232069"/>
          </a:xfrm>
          <a:prstGeom prst="rect">
            <a:avLst/>
          </a:prstGeom>
          <a:noFill/>
        </p:spPr>
        <p:txBody>
          <a:bodyPr vert="vert270" wrap="none" rtlCol="0" anchor="ctr">
            <a:spAutoFit/>
          </a:bodyPr>
          <a:lstStyle/>
          <a:p>
            <a:r>
              <a:rPr lang="ru-RU" sz="1400" b="1" dirty="0" err="1" smtClean="0"/>
              <a:t>Маттиас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Стом</a:t>
            </a:r>
            <a:endParaRPr lang="ru-RU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40475" y="3888486"/>
            <a:ext cx="400110" cy="232852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400" b="1" dirty="0" smtClean="0"/>
              <a:t>«Юноша читает при свече»</a:t>
            </a:r>
            <a:endParaRPr lang="ru-RU" sz="1400" b="1" dirty="0"/>
          </a:p>
        </p:txBody>
      </p:sp>
      <p:pic>
        <p:nvPicPr>
          <p:cNvPr id="1028" name="Picture 4" descr="https://upload.wikimedia.org/wikipedia/commons/thumb/4/4c/Cornelis_Troost_002.jpg/1024px-Cornelis_Troost_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440" y="3917236"/>
            <a:ext cx="2776213" cy="221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94998" y="4324795"/>
            <a:ext cx="400110" cy="139717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1400" b="1" dirty="0" err="1" smtClean="0"/>
              <a:t>Корнелис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Трост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305985" y="4223805"/>
            <a:ext cx="400110" cy="150618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400" b="1" dirty="0" smtClean="0"/>
              <a:t>«Забавы в парке»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00461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7/7e/Pieter_de_Hooch_007.jpg/800px-Pieter_de_Hooch_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79465">
            <a:off x="1396092" y="2842364"/>
            <a:ext cx="2792728" cy="299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2686" y="1119779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/>
              <a:t>К </a:t>
            </a:r>
            <a:r>
              <a:rPr lang="ru-RU" sz="2800" b="1" dirty="0"/>
              <a:t>бытовому жанру относятся :</a:t>
            </a:r>
          </a:p>
          <a:p>
            <a:pPr marL="285750" indent="-285750" algn="ctr">
              <a:buFont typeface="Wingdings" panose="05000000000000000000" pitchFamily="2" charset="2"/>
              <a:buChar char="v"/>
              <a:defRPr/>
            </a:pPr>
            <a:r>
              <a:rPr lang="ru-RU" b="1" dirty="0"/>
              <a:t>бытовая (жанровая) </a:t>
            </a:r>
            <a:r>
              <a:rPr lang="ru-RU" b="1" dirty="0" smtClean="0"/>
              <a:t>живопись;</a:t>
            </a:r>
            <a:endParaRPr lang="ru-RU" b="1" dirty="0"/>
          </a:p>
          <a:p>
            <a:pPr marL="285750" indent="-285750" algn="ctr">
              <a:buFont typeface="Wingdings" panose="05000000000000000000" pitchFamily="2" charset="2"/>
              <a:buChar char="v"/>
              <a:defRPr/>
            </a:pPr>
            <a:r>
              <a:rPr lang="ru-RU" b="1" dirty="0"/>
              <a:t> </a:t>
            </a:r>
            <a:r>
              <a:rPr lang="ru-RU" b="1" dirty="0" smtClean="0"/>
              <a:t>графика;</a:t>
            </a:r>
          </a:p>
          <a:p>
            <a:pPr marL="285750" indent="-285750" algn="ctr">
              <a:buFont typeface="Wingdings" panose="05000000000000000000" pitchFamily="2" charset="2"/>
              <a:buChar char="v"/>
              <a:defRPr/>
            </a:pPr>
            <a:r>
              <a:rPr lang="ru-RU" b="1" dirty="0" smtClean="0"/>
              <a:t>скульптура</a:t>
            </a:r>
            <a:r>
              <a:rPr lang="ru-RU" b="1" dirty="0"/>
              <a:t>( преимущественно небольших размеров).</a:t>
            </a:r>
          </a:p>
        </p:txBody>
      </p:sp>
      <p:sp>
        <p:nvSpPr>
          <p:cNvPr id="3" name="TextBox 2"/>
          <p:cNvSpPr txBox="1"/>
          <p:nvPr/>
        </p:nvSpPr>
        <p:spPr>
          <a:xfrm rot="20366911">
            <a:off x="3424124" y="5220306"/>
            <a:ext cx="2709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Питер де Хох</a:t>
            </a:r>
          </a:p>
          <a:p>
            <a:pPr algn="ctr"/>
            <a:r>
              <a:rPr lang="ru-RU" sz="1400" b="1" dirty="0" smtClean="0"/>
              <a:t>«Мать с дочерью возле амбара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pic>
        <p:nvPicPr>
          <p:cNvPr id="2052" name="Picture 4" descr="https://upload.wikimedia.org/wikipedia/commons/thumb/1/1a/Carel_Fabritius_-_Die_Torwache.jpg/800px-Carel_Fabritius_-_Die_Torwach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7478">
            <a:off x="8191660" y="2860729"/>
            <a:ext cx="2504863" cy="294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546964">
            <a:off x="7243941" y="5359365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Карл Фабрициус </a:t>
            </a:r>
          </a:p>
          <a:p>
            <a:pPr algn="ctr"/>
            <a:r>
              <a:rPr lang="ru-RU" sz="1400" b="1" dirty="0" smtClean="0"/>
              <a:t>«Спящий страж»</a:t>
            </a:r>
            <a:endParaRPr lang="ru-RU" sz="1400" b="1" dirty="0"/>
          </a:p>
        </p:txBody>
      </p:sp>
      <p:pic>
        <p:nvPicPr>
          <p:cNvPr id="2054" name="Picture 6" descr="https://upload.wikimedia.org/wikipedia/commons/thumb/a/a3/Louis_Le_Nain_001.jpg/1024px-Louis_Le_Nain_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397" y="2459628"/>
            <a:ext cx="2523490" cy="203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11103" y="4497642"/>
            <a:ext cx="2489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Луи </a:t>
            </a:r>
            <a:r>
              <a:rPr lang="ru-RU" sz="1400" b="1" dirty="0" err="1" smtClean="0"/>
              <a:t>Ленен</a:t>
            </a:r>
            <a:r>
              <a:rPr lang="ru-RU" sz="1400" b="1" dirty="0" smtClean="0"/>
              <a:t> «Сельский ужин»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86066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0" y="1553750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Бытовые сцены, известные ещё с древних времён, выделились в отдельный жанр искусства лишь в феодальную эпоху. </a:t>
            </a:r>
          </a:p>
          <a:p>
            <a:pPr algn="ctr">
              <a:defRPr/>
            </a:pPr>
            <a:r>
              <a:rPr lang="ru-RU" sz="2400" b="1" dirty="0"/>
              <a:t>Расцвет бытового жанра Нового времени связан с ростом демократических и реалистических художественных тенденций, с обращением художников к народной жизни и трудовой деятельности простых людей, с постановкой в искусстве важных социальных вопросов.</a:t>
            </a:r>
          </a:p>
        </p:txBody>
      </p:sp>
      <p:pic>
        <p:nvPicPr>
          <p:cNvPr id="3076" name="Picture 4" descr="https://upload.wikimedia.org/wikipedia/commons/4/41/Boris_Grigoriev_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076" y="1417637"/>
            <a:ext cx="2972078" cy="405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88940" y="5475514"/>
            <a:ext cx="300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Борис Григорьев «Два музыканта»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147248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86" y="1107053"/>
            <a:ext cx="3733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/>
              <a:t>Родина бытового жанра, как и натюрморта, – Голландия ХVII века. В наше время это один из наиболее распространенных жанров изобразительного искусства, хотя еще совсем недавно первой половине минувшего столетия, он считался низким, недостойным вниманий художника. К бытовому жанру относятся: картины, рисунки, скульптуры, рассказывающие о событиях повседневной жизни.</a:t>
            </a:r>
            <a:r>
              <a:rPr lang="ru-RU" altLang="ru-RU" b="1" dirty="0" smtClean="0"/>
              <a:t> </a:t>
            </a:r>
          </a:p>
        </p:txBody>
      </p:sp>
      <p:pic>
        <p:nvPicPr>
          <p:cNvPr id="4098" name="Picture 2" descr="https://upload.wikimedia.org/wikipedia/commons/5/5f/The_Family_Concert_1666_Jan_St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0961" y="1107053"/>
            <a:ext cx="5017824" cy="434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62464" y="5456806"/>
            <a:ext cx="2614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Ян Стен «Семейный концерт»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506406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411" y="1672151"/>
            <a:ext cx="4608512" cy="352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7509" y="2463986"/>
            <a:ext cx="51107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/>
              <a:t>Интерес к жизни человека был всегда, поэтому сегодня мы можем узнать, каковы были быт  и нравы определенного народа в конкретную эпоху.</a:t>
            </a:r>
          </a:p>
        </p:txBody>
      </p:sp>
    </p:spTree>
    <p:extLst>
      <p:ext uri="{BB962C8B-B14F-4D97-AF65-F5344CB8AC3E}">
        <p14:creationId xmlns:p14="http://schemas.microsoft.com/office/powerpoint/2010/main" val="3605832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6647" y="1084842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Средневековье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925" y="1685836"/>
            <a:ext cx="31986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/>
              <a:t>Жанровые сцены создавались под воздействием религиозных воззрений, социально-политических процессов. Они были распространены в росписях и рельефах, в различных миниатюрах.</a:t>
            </a:r>
          </a:p>
        </p:txBody>
      </p:sp>
      <p:pic>
        <p:nvPicPr>
          <p:cNvPr id="5122" name="Picture 2" descr="https://upload.wikimedia.org/wikipedia/commons/thumb/9/9c/Dieric_Bouts_005.jpg/320px-Dieric_Bouts_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4730" y="707572"/>
            <a:ext cx="2224900" cy="538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upload.wikimedia.org/wikipedia/commons/thumb/8/8d/Dieric_Bouts_009.jpg/800px-Dieric_Bouts_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8864" y="1084842"/>
            <a:ext cx="3767388" cy="46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2087" y="4795400"/>
            <a:ext cx="18902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err="1" smtClean="0"/>
              <a:t>Дирк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Баутс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«Святой Христофор»</a:t>
            </a:r>
          </a:p>
          <a:p>
            <a:pPr algn="ctr"/>
            <a:r>
              <a:rPr lang="ru-RU" sz="1400" b="1" dirty="0" smtClean="0"/>
              <a:t>«Тайная вечеря»</a:t>
            </a:r>
            <a:endParaRPr lang="ru-RU" sz="14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343001" y="5164732"/>
            <a:ext cx="43908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77000" y="5399314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65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0828" y="925286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Китай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19943" y="1597545"/>
            <a:ext cx="882831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/>
              <a:t>Появление первых изображений бытовых сцен в Китае (</a:t>
            </a:r>
            <a:r>
              <a:rPr lang="en-US" altLang="ru-RU" sz="2400" b="1" dirty="0" smtClean="0"/>
              <a:t>IV</a:t>
            </a:r>
            <a:r>
              <a:rPr lang="ru-RU" altLang="ru-RU" sz="2400" b="1" dirty="0" smtClean="0"/>
              <a:t>-</a:t>
            </a:r>
            <a:r>
              <a:rPr lang="en-US" altLang="ru-RU" sz="2400" b="1" dirty="0" smtClean="0"/>
              <a:t>VI</a:t>
            </a:r>
            <a:r>
              <a:rPr lang="ru-RU" altLang="ru-RU" sz="2400" b="1" dirty="0" smtClean="0"/>
              <a:t> вв.) принято связывать с религиозно-философскими идеалами людей, интеллектуальным самосовершенствованием. В период с</a:t>
            </a:r>
            <a:r>
              <a:rPr lang="en-US" altLang="ru-RU" sz="2400" b="1" dirty="0" smtClean="0"/>
              <a:t> VII</a:t>
            </a:r>
            <a:r>
              <a:rPr lang="ru-RU" altLang="ru-RU" sz="2400" b="1" dirty="0" smtClean="0"/>
              <a:t> по </a:t>
            </a:r>
            <a:r>
              <a:rPr lang="en-US" altLang="ru-RU" sz="2400" b="1" dirty="0" smtClean="0"/>
              <a:t>X</a:t>
            </a:r>
            <a:r>
              <a:rPr lang="ru-RU" altLang="ru-RU" sz="2400" b="1" dirty="0" smtClean="0"/>
              <a:t> столетие  формировались первые школы китайской жанровой живописи. </a:t>
            </a:r>
            <a:endParaRPr lang="en-US" altLang="ru-RU" sz="2400" b="1" dirty="0" smtClean="0"/>
          </a:p>
          <a:p>
            <a:pPr algn="ctr"/>
            <a:endParaRPr lang="ru-RU" altLang="ru-RU" dirty="0" smtClean="0"/>
          </a:p>
          <a:p>
            <a:pPr algn="ctr"/>
            <a:endParaRPr lang="ru-RU" alt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9338" y="3559629"/>
            <a:ext cx="8469521" cy="217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9084" y="5738492"/>
            <a:ext cx="4618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Чжоу Фан «Придворные дамы с цветами в причёсках»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365150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251</TotalTime>
  <Words>629</Words>
  <Application>Microsoft Office PowerPoint</Application>
  <PresentationFormat>Широкоэкранный</PresentationFormat>
  <Paragraphs>72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Acquest Script</vt:lpstr>
      <vt:lpstr>Arial</vt:lpstr>
      <vt:lpstr>Garamond</vt:lpstr>
      <vt:lpstr>Wingdings</vt:lpstr>
      <vt:lpstr>Натуральные материалы</vt:lpstr>
      <vt:lpstr>Поэзия повседневности в искусстве разных народов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повседневности в искусстве разных народов</dc:title>
  <dc:creator>Екатерина Базлова</dc:creator>
  <cp:lastModifiedBy>Администратор</cp:lastModifiedBy>
  <cp:revision>25</cp:revision>
  <dcterms:created xsi:type="dcterms:W3CDTF">2017-11-08T13:38:03Z</dcterms:created>
  <dcterms:modified xsi:type="dcterms:W3CDTF">2021-10-30T16:08:34Z</dcterms:modified>
</cp:coreProperties>
</file>