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0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4221088"/>
            <a:ext cx="8003232" cy="178620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Первая младшая группа «Радуга»</a:t>
            </a:r>
          </a:p>
          <a:p>
            <a:pPr marL="109728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МБДОУ «Детский сад № 28 «</a:t>
            </a:r>
            <a:r>
              <a:rPr lang="ru-RU" sz="2400" b="1" dirty="0" err="1" smtClean="0">
                <a:solidFill>
                  <a:schemeClr val="tx1"/>
                </a:solidFill>
              </a:rPr>
              <a:t>Рябинушка</a:t>
            </a:r>
            <a:r>
              <a:rPr lang="ru-RU" sz="2400" b="1" dirty="0" smtClean="0">
                <a:solidFill>
                  <a:schemeClr val="tx1"/>
                </a:solidFill>
              </a:rPr>
              <a:t>»</a:t>
            </a:r>
          </a:p>
          <a:p>
            <a:pPr marL="109728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п. </a:t>
            </a:r>
            <a:r>
              <a:rPr lang="ru-RU" sz="2400" b="1" dirty="0" err="1" smtClean="0">
                <a:solidFill>
                  <a:schemeClr val="tx1"/>
                </a:solidFill>
              </a:rPr>
              <a:t>Раздолный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Елизовский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район Камчатский край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i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000" i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i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000" i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Формирование </a:t>
            </a:r>
            <a:r>
              <a:rPr lang="ru-RU" sz="4000" i="1" dirty="0" smtClean="0">
                <a:solidFill>
                  <a:srgbClr val="002060"/>
                </a:solidFill>
              </a:rPr>
              <a:t>познавательно - исследовательской</a:t>
            </a:r>
            <a:r>
              <a:rPr lang="ru-RU" sz="4000" i="1" dirty="0">
                <a:solidFill>
                  <a:srgbClr val="002060"/>
                </a:solidFill>
              </a:rPr>
              <a:t/>
            </a:r>
            <a:br>
              <a:rPr lang="ru-RU" sz="4000" i="1" dirty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активности детей через экспериментальную деятельность в младшем дошкольном возрасте</a:t>
            </a:r>
            <a:endParaRPr lang="ru-RU" sz="4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87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/>
              <a:t>Спасибо за внимание!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2884373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ctrTitle"/>
          </p:nvPr>
        </p:nvSpPr>
        <p:spPr>
          <a:xfrm>
            <a:off x="249948" y="1604993"/>
            <a:ext cx="8425240" cy="3572414"/>
          </a:xfrm>
        </p:spPr>
        <p:txBody>
          <a:bodyPr>
            <a:normAutofit fontScale="90000"/>
          </a:bodyPr>
          <a:lstStyle/>
          <a:p>
            <a:pPr indent="450215" algn="ctr">
              <a:spcBef>
                <a:spcPts val="10"/>
              </a:spcBef>
              <a:spcAft>
                <a:spcPts val="10"/>
              </a:spcAft>
            </a:pP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b="0" dirty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b="0" dirty="0" smtClean="0">
                <a:solidFill>
                  <a:schemeClr val="tx1"/>
                </a:solidFill>
                <a:effectLst/>
              </a:rPr>
            </a:br>
            <a:r>
              <a:rPr lang="ru-RU" sz="3100" i="1" dirty="0" smtClean="0">
                <a:solidFill>
                  <a:srgbClr val="002060"/>
                </a:solidFill>
                <a:effectLst/>
                <a:latin typeface="+mn-lt"/>
              </a:rPr>
              <a:t>«…</a:t>
            </a:r>
            <a:r>
              <a:rPr lang="ru-RU" sz="3100" i="1" dirty="0" smtClean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Чем </a:t>
            </a:r>
            <a:r>
              <a:rPr lang="ru-RU" sz="3100" i="1" dirty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больше ребенок видел, слышал и переживал, чем больше он знает, и усвоил, чем большим количеством элементов действительности он располагает в своем опыте, </a:t>
            </a:r>
            <a:r>
              <a:rPr lang="ru-RU" sz="3100" i="1" dirty="0" smtClean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тем значительнее </a:t>
            </a:r>
            <a:r>
              <a:rPr lang="ru-RU" sz="3100" i="1" dirty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и продуктивнее при других равных условиях будет его творческая, исследовательская деятельность»</a:t>
            </a:r>
            <a:br>
              <a:rPr lang="ru-RU" sz="3100" i="1" dirty="0">
                <a:solidFill>
                  <a:srgbClr val="002060"/>
                </a:solidFill>
                <a:effectLst/>
                <a:latin typeface="+mn-lt"/>
                <a:ea typeface="Times New Roman"/>
              </a:rPr>
            </a:br>
            <a:r>
              <a:rPr lang="ru-RU" sz="3100" i="1" dirty="0" smtClean="0">
                <a:solidFill>
                  <a:srgbClr val="002060"/>
                </a:solidFill>
                <a:effectLst/>
                <a:latin typeface="+mn-lt"/>
                <a:ea typeface="Times New Roman"/>
              </a:rPr>
              <a:t>                                     </a:t>
            </a:r>
            <a:r>
              <a:rPr lang="ru-RU" sz="2700" i="1" dirty="0" smtClean="0">
                <a:solidFill>
                  <a:srgbClr val="002060"/>
                </a:solidFill>
                <a:effectLst/>
                <a:latin typeface="+mn-lt"/>
                <a:ea typeface="Calibri"/>
                <a:cs typeface="Times New Roman"/>
              </a:rPr>
              <a:t>Выготский </a:t>
            </a:r>
            <a:r>
              <a:rPr lang="ru-RU" sz="2700" i="1" dirty="0">
                <a:solidFill>
                  <a:srgbClr val="002060"/>
                </a:solidFill>
                <a:effectLst/>
                <a:latin typeface="+mn-lt"/>
                <a:ea typeface="Calibri"/>
                <a:cs typeface="Times New Roman"/>
              </a:rPr>
              <a:t>Л. С.</a:t>
            </a:r>
            <a:endParaRPr lang="ru-RU" sz="2700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57" y="404664"/>
            <a:ext cx="88598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Малыш – природный исследователь окружающего мира. Мир открывается ребенку через опыт его личных ощущений, действий, переживаний</a:t>
            </a: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2267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32656"/>
            <a:ext cx="8964488" cy="61206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Развитие познавательной активности у детей развивает детскую любознательность</a:t>
            </a:r>
            <a:r>
              <a:rPr lang="ru-RU" sz="2400" dirty="0"/>
              <a:t>, пытливость ума и формирует на их основе устойчивые познавательные интересы через исследовательскую деятельность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 </a:t>
            </a:r>
            <a:r>
              <a:rPr lang="ru-RU" sz="2400" dirty="0"/>
              <a:t>Дети по природе своей </a:t>
            </a:r>
            <a:r>
              <a:rPr lang="ru-RU" sz="2400" dirty="0" smtClean="0"/>
              <a:t>исследователи. Ребёнок </a:t>
            </a:r>
            <a:r>
              <a:rPr lang="ru-RU" sz="2400" dirty="0"/>
              <a:t>настроен на познание мира, он хочет его познать, исследовать, открыть, изучить, а значит сделать шаг </a:t>
            </a:r>
            <a:r>
              <a:rPr lang="ru-RU" sz="2400" dirty="0" smtClean="0"/>
              <a:t>в неизведанное</a:t>
            </a:r>
            <a:r>
              <a:rPr lang="ru-RU" sz="2400" dirty="0"/>
              <a:t>.</a:t>
            </a:r>
            <a:endParaRPr lang="ru-RU" sz="2400" dirty="0" smtClean="0"/>
          </a:p>
          <a:p>
            <a:r>
              <a:rPr lang="ru-RU" sz="2400" dirty="0" smtClean="0"/>
              <a:t>  Для </a:t>
            </a:r>
            <a:r>
              <a:rPr lang="ru-RU" sz="2400" dirty="0"/>
              <a:t>младшего дошкольника характерен повышенный интерес ко всему, что происходит вокруг</a:t>
            </a:r>
            <a:r>
              <a:rPr lang="ru-RU" sz="2400" dirty="0" smtClean="0"/>
              <a:t>.</a:t>
            </a:r>
            <a:r>
              <a:rPr lang="ru-RU" sz="2400" dirty="0"/>
              <a:t> Ежедневно дети познают </a:t>
            </a:r>
            <a:r>
              <a:rPr lang="ru-RU" sz="2400" dirty="0" smtClean="0"/>
              <a:t>всё новое.</a:t>
            </a:r>
          </a:p>
          <a:p>
            <a:pPr marL="109728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9323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363272" cy="626469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3000" b="1" i="1" dirty="0" smtClean="0">
              <a:solidFill>
                <a:srgbClr val="002060"/>
              </a:solidFill>
              <a:latin typeface="+mj-lt"/>
            </a:endParaRPr>
          </a:p>
          <a:p>
            <a:pPr marL="109728" indent="0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«</a:t>
            </a:r>
            <a:r>
              <a:rPr lang="ru-RU" sz="2800" b="1" i="1" dirty="0" smtClean="0">
                <a:solidFill>
                  <a:srgbClr val="002060"/>
                </a:solidFill>
              </a:rPr>
              <a:t>...деятельность экспериментирования </a:t>
            </a:r>
            <a:r>
              <a:rPr lang="ru-RU" sz="2800" b="1" i="1" dirty="0">
                <a:solidFill>
                  <a:srgbClr val="002060"/>
                </a:solidFill>
              </a:rPr>
              <a:t>пронизывает все сферы детской жизни, все детские деятельности, в том числе и </a:t>
            </a:r>
            <a:r>
              <a:rPr lang="ru-RU" sz="2800" b="1" i="1" u="sng" dirty="0" smtClean="0">
                <a:solidFill>
                  <a:srgbClr val="002060"/>
                </a:solidFill>
              </a:rPr>
              <a:t>игровую</a:t>
            </a:r>
            <a:r>
              <a:rPr lang="ru-RU" sz="2800" b="1" i="1" dirty="0" smtClean="0">
                <a:solidFill>
                  <a:srgbClr val="002060"/>
                </a:solidFill>
              </a:rPr>
              <a:t>...»</a:t>
            </a:r>
            <a:endParaRPr lang="ru-RU" sz="2800" b="1" i="1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                  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Академик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Н.Н. </a:t>
            </a:r>
            <a:r>
              <a:rPr lang="ru-RU" sz="2400" b="1" i="1" dirty="0" err="1" smtClean="0">
                <a:solidFill>
                  <a:schemeClr val="bg2">
                    <a:lumMod val="25000"/>
                  </a:schemeClr>
                </a:solidFill>
              </a:rPr>
              <a:t>Поддъяков</a:t>
            </a:r>
            <a:endParaRPr lang="ru-RU" sz="2400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109728" indent="0">
              <a:buNone/>
            </a:pPr>
            <a:r>
              <a:rPr lang="ru-RU" sz="2800" dirty="0" smtClean="0"/>
              <a:t>  </a:t>
            </a:r>
            <a:r>
              <a:rPr lang="ru-RU" sz="2800" dirty="0"/>
              <a:t>И</a:t>
            </a:r>
            <a:r>
              <a:rPr lang="ru-RU" sz="2800" dirty="0" smtClean="0"/>
              <a:t>менно </a:t>
            </a:r>
            <a:r>
              <a:rPr lang="ru-RU" sz="2800" dirty="0"/>
              <a:t>экспериментирование является ведущим видом деятельности у маленьких детей и пронизывает все сферы детской жизни, все детские деятельности: приём пищи, занятие, </a:t>
            </a:r>
            <a:r>
              <a:rPr lang="ru-RU" sz="2800" dirty="0" smtClean="0"/>
              <a:t>игру, прогулку, </a:t>
            </a:r>
            <a:r>
              <a:rPr lang="ru-RU" sz="2800" dirty="0"/>
              <a:t>сон, </a:t>
            </a:r>
            <a:endParaRPr lang="ru-RU" sz="2800" dirty="0" smtClean="0"/>
          </a:p>
          <a:p>
            <a:pPr marL="109728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умывание</a:t>
            </a:r>
            <a:r>
              <a:rPr lang="ru-RU" sz="2800" dirty="0"/>
              <a:t>.</a:t>
            </a:r>
          </a:p>
          <a:p>
            <a:pPr marL="109728" indent="0">
              <a:buNone/>
            </a:pP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93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0465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800" dirty="0" smtClean="0"/>
              <a:t>Китайская </a:t>
            </a:r>
            <a:r>
              <a:rPr lang="ru-RU" sz="2800" dirty="0"/>
              <a:t>пословица гласит: </a:t>
            </a:r>
            <a:endParaRPr lang="ru-RU" sz="2800" dirty="0" smtClean="0"/>
          </a:p>
          <a:p>
            <a:pPr marL="109728" indent="0">
              <a:buNone/>
            </a:pP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      «Расскажи — и я забуду, </a:t>
            </a:r>
          </a:p>
          <a:p>
            <a:pPr marL="109728" indent="0">
              <a:buNone/>
            </a:pP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      по­кажи — и я запомню, </a:t>
            </a:r>
          </a:p>
          <a:p>
            <a:pPr marL="109728" indent="0">
              <a:buNone/>
            </a:pP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  дай попробовать — и я пойму». </a:t>
            </a:r>
          </a:p>
          <a:p>
            <a:pPr marL="109728" indent="0" algn="ctr">
              <a:buNone/>
            </a:pPr>
            <a:r>
              <a:rPr lang="ru-RU" sz="2800" dirty="0" smtClean="0"/>
              <a:t>Усваи­вается </a:t>
            </a:r>
            <a:r>
              <a:rPr lang="ru-RU" sz="2800" dirty="0"/>
              <a:t>все прочно и надолго, когда ребенок слышит, видит и делает сам. </a:t>
            </a:r>
            <a:endParaRPr lang="ru-RU" sz="2800" dirty="0" smtClean="0"/>
          </a:p>
          <a:p>
            <a:pPr marL="109728" indent="0" algn="ctr">
              <a:buNone/>
            </a:pPr>
            <a:r>
              <a:rPr lang="ru-RU" sz="2800" dirty="0"/>
              <a:t>Н</a:t>
            </a:r>
            <a:r>
              <a:rPr lang="ru-RU" sz="2800" dirty="0" smtClean="0"/>
              <a:t>а </a:t>
            </a:r>
            <a:r>
              <a:rPr lang="ru-RU" sz="2800" dirty="0"/>
              <a:t>этом и основано активное внедрение детс­кого экспериментирования</a:t>
            </a:r>
            <a:r>
              <a:rPr lang="ru-RU" sz="2800" dirty="0" smtClean="0"/>
              <a:t>, </a:t>
            </a:r>
            <a:r>
              <a:rPr lang="ru-RU" sz="2800" dirty="0"/>
              <a:t>взрослым необходимо лишь создать условия для экспериментальной деятельности.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347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116727"/>
            <a:ext cx="3644578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96" y="1988840"/>
            <a:ext cx="3744416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623" y="1556792"/>
            <a:ext cx="3888432" cy="23364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  <a:effectLst/>
              </a:rPr>
              <a:t>Наш мобильный уголок экспериментирования</a:t>
            </a:r>
            <a:endParaRPr lang="ru-RU" sz="320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3016"/>
            <a:ext cx="65690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07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</a:rPr>
              <a:t>Мы экспериментируем</a:t>
            </a:r>
            <a:endParaRPr lang="ru-RU" sz="360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387" y="1052737"/>
            <a:ext cx="403542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835" y="1063994"/>
            <a:ext cx="3503037" cy="24370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644" y="4077072"/>
            <a:ext cx="3650228" cy="22717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3575045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0808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789040"/>
            <a:ext cx="2880320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</a:rPr>
              <a:t>Мы экспериментируем</a:t>
            </a:r>
            <a:endParaRPr lang="ru-RU" sz="360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2808312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196752"/>
            <a:ext cx="2808312" cy="28079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322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pPr marL="109728" indent="0" algn="ctr">
              <a:buNone/>
            </a:pP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Таким </a:t>
            </a: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</a:rPr>
              <a:t>образом</a:t>
            </a:r>
            <a:r>
              <a:rPr lang="ru-RU" sz="3200" i="1" dirty="0" smtClean="0"/>
              <a:t>,</a:t>
            </a:r>
          </a:p>
          <a:p>
            <a:pPr marL="109728" indent="0" algn="ctr">
              <a:buNone/>
            </a:pPr>
            <a:r>
              <a:rPr lang="ru-RU" dirty="0" smtClean="0"/>
              <a:t> </a:t>
            </a:r>
            <a:r>
              <a:rPr lang="ru-RU" dirty="0"/>
              <a:t>в ходе детского </a:t>
            </a:r>
            <a:r>
              <a:rPr lang="ru-RU" dirty="0" smtClean="0"/>
              <a:t>экспериментирования, поощряя </a:t>
            </a:r>
            <a:r>
              <a:rPr lang="ru-RU" dirty="0"/>
              <a:t>детскую любознательность, утоляя жажду познания маленьких «почемучек» и направляя их </a:t>
            </a:r>
            <a:r>
              <a:rPr lang="ru-RU" dirty="0" smtClean="0"/>
              <a:t>деятельность, </a:t>
            </a:r>
            <a:r>
              <a:rPr lang="ru-RU" dirty="0"/>
              <a:t>мы способствуем развитию познавательной активности и исследовательских умений </a:t>
            </a:r>
            <a:r>
              <a:rPr lang="ru-RU" dirty="0" smtClean="0"/>
              <a:t>детей.</a:t>
            </a:r>
          </a:p>
          <a:p>
            <a:pPr marL="109728" indent="0" algn="ctr">
              <a:buNone/>
            </a:pPr>
            <a:endParaRPr lang="ru-RU" dirty="0"/>
          </a:p>
          <a:p>
            <a:pPr marL="109728" indent="0" algn="ctr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359" y="3356992"/>
            <a:ext cx="6768752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785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448</TotalTime>
  <Words>283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     Формирование познавательно - исследовательской активности детей через экспериментальную деятельность в младшем дошкольном возрасте</vt:lpstr>
      <vt:lpstr>                          «…Чем больше ребенок видел, слышал и переживал, чем больше он знает, и усвоил, чем большим количеством элементов действительности он располагает в своем опыте, тем значительнее и продуктивнее при других равных условиях будет его творческая, исследовательская деятельность»                                      Выготский Л. С.</vt:lpstr>
      <vt:lpstr>Презентация PowerPoint</vt:lpstr>
      <vt:lpstr>Презентация PowerPoint</vt:lpstr>
      <vt:lpstr>Презентация PowerPoint</vt:lpstr>
      <vt:lpstr>Наш мобильный уголок экспериментирования</vt:lpstr>
      <vt:lpstr>Мы экспериментируем</vt:lpstr>
      <vt:lpstr>Мы экспериментируем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экспериментально-исследовательской деятельности в развитии детей младшего дошкольного возраста</dc:title>
  <dc:creator>Vika</dc:creator>
  <cp:lastModifiedBy>Vika</cp:lastModifiedBy>
  <cp:revision>32</cp:revision>
  <dcterms:created xsi:type="dcterms:W3CDTF">2017-02-08T11:28:56Z</dcterms:created>
  <dcterms:modified xsi:type="dcterms:W3CDTF">2018-03-27T10:03:14Z</dcterms:modified>
</cp:coreProperties>
</file>