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7" r:id="rId10"/>
    <p:sldId id="269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100"/>
      <c:depthPercent val="100"/>
      <c:perspective val="30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993959019631632"/>
          <c:y val="4.6235166550127167E-2"/>
          <c:w val="0.7492168811494655"/>
          <c:h val="0.60236220472440949"/>
        </c:manualLayout>
      </c:layout>
      <c:bar3DChart>
        <c:barDir val="col"/>
        <c:grouping val="standard"/>
        <c:ser>
          <c:idx val="0"/>
          <c:order val="0"/>
          <c:spPr>
            <a:solidFill>
              <a:srgbClr val="9999FF"/>
            </a:solidFill>
            <a:ln w="12649">
              <a:solidFill>
                <a:srgbClr val="000000"/>
              </a:solidFill>
              <a:prstDash val="solid"/>
            </a:ln>
          </c:spPr>
          <c:cat>
            <c:strRef>
              <c:f>Лист1!$A$1:$C$1</c:f>
              <c:strCache>
                <c:ptCount val="3"/>
                <c:pt idx="0">
                  <c:v>Приобретение материалов</c:v>
                </c:pt>
                <c:pt idx="1">
                  <c:v>Качество работ</c:v>
                </c:pt>
                <c:pt idx="2">
                  <c:v>Смета расходов</c:v>
                </c:pt>
              </c:strCache>
            </c:strRef>
          </c:cat>
          <c:val>
            <c:numRef>
              <c:f>Лист1!$A$2:$C$2</c:f>
              <c:numCache>
                <c:formatCode>0%</c:formatCode>
                <c:ptCount val="3"/>
                <c:pt idx="0">
                  <c:v>0.1</c:v>
                </c:pt>
                <c:pt idx="1">
                  <c:v>0.60000000000000064</c:v>
                </c:pt>
                <c:pt idx="2">
                  <c:v>0.30000000000000032</c:v>
                </c:pt>
              </c:numCache>
            </c:numRef>
          </c:val>
        </c:ser>
        <c:shape val="cone"/>
        <c:axId val="74088832"/>
        <c:axId val="74090368"/>
        <c:axId val="74085696"/>
      </c:bar3DChart>
      <c:catAx>
        <c:axId val="74088832"/>
        <c:scaling>
          <c:orientation val="minMax"/>
        </c:scaling>
        <c:axPos val="b"/>
        <c:numFmt formatCode="General" sourceLinked="1"/>
        <c:tickLblPos val="low"/>
        <c:spPr>
          <a:ln w="3162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797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4090368"/>
        <c:crosses val="autoZero"/>
        <c:auto val="1"/>
        <c:lblAlgn val="ctr"/>
        <c:lblOffset val="100"/>
        <c:tickLblSkip val="1"/>
        <c:tickMarkSkip val="1"/>
        <c:noMultiLvlLbl val="1"/>
      </c:catAx>
      <c:valAx>
        <c:axId val="74090368"/>
        <c:scaling>
          <c:orientation val="minMax"/>
        </c:scaling>
        <c:axPos val="l"/>
        <c:majorGridlines>
          <c:spPr>
            <a:ln w="3162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316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7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4088832"/>
        <c:crosses val="autoZero"/>
        <c:crossBetween val="between"/>
      </c:valAx>
      <c:serAx>
        <c:axId val="74085696"/>
        <c:scaling>
          <c:orientation val="minMax"/>
        </c:scaling>
        <c:delete val="1"/>
        <c:axPos val="b"/>
        <c:numFmt formatCode="General" sourceLinked="1"/>
        <c:tickLblPos val="low"/>
        <c:crossAx val="74090368"/>
        <c:crosses val="autoZero"/>
        <c:tickLblSkip val="1"/>
        <c:tickMarkSkip val="1"/>
      </c:serAx>
      <c:spPr>
        <a:noFill/>
        <a:ln w="25298">
          <a:noFill/>
        </a:ln>
      </c:spPr>
    </c:plotArea>
    <c:plotVisOnly val="1"/>
    <c:dispBlanksAs val="gap"/>
  </c:chart>
  <c:spPr>
    <a:solidFill>
      <a:srgbClr val="FFFFFF"/>
    </a:solidFill>
    <a:ln w="3162">
      <a:noFill/>
      <a:prstDash val="solid"/>
    </a:ln>
  </c:spPr>
  <c:txPr>
    <a:bodyPr/>
    <a:lstStyle/>
    <a:p>
      <a:pPr>
        <a:defRPr sz="797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8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5189737880867181E-2"/>
          <c:y val="2.0010534069577191E-2"/>
          <c:w val="0.77053140096618566"/>
          <c:h val="0.81504702194357825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9999FF"/>
            </a:solidFill>
            <a:ln w="12693">
              <a:solidFill>
                <a:srgbClr val="000000"/>
              </a:solidFill>
              <a:prstDash val="solid"/>
            </a:ln>
          </c:spPr>
          <c:cat>
            <c:strRef>
              <c:f>Лист1!$A$1:$C$1</c:f>
              <c:strCache>
                <c:ptCount val="3"/>
                <c:pt idx="0">
                  <c:v>Профессионалы</c:v>
                </c:pt>
                <c:pt idx="1">
                  <c:v>Знакомые и друзья</c:v>
                </c:pt>
                <c:pt idx="2">
                  <c:v>«своими руками»</c:v>
                </c:pt>
              </c:strCache>
            </c:strRef>
          </c:cat>
          <c:val>
            <c:numRef>
              <c:f>Лист1!$A$2:$C$2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spPr>
            <a:solidFill>
              <a:srgbClr val="993366"/>
            </a:solidFill>
            <a:ln w="12693">
              <a:solidFill>
                <a:srgbClr val="000000"/>
              </a:solidFill>
              <a:prstDash val="solid"/>
            </a:ln>
          </c:spPr>
          <c:cat>
            <c:strRef>
              <c:f>Лист1!$A$1:$C$1</c:f>
              <c:strCache>
                <c:ptCount val="3"/>
                <c:pt idx="0">
                  <c:v>Профессионалы</c:v>
                </c:pt>
                <c:pt idx="1">
                  <c:v>Знакомые и друзья</c:v>
                </c:pt>
                <c:pt idx="2">
                  <c:v>«своими руками»</c:v>
                </c:pt>
              </c:strCache>
            </c:strRef>
          </c:cat>
          <c:val>
            <c:numRef>
              <c:f>Лист1!$A$3:$C$3</c:f>
              <c:numCache>
                <c:formatCode>0%</c:formatCode>
                <c:ptCount val="3"/>
                <c:pt idx="0">
                  <c:v>0.35000000000000031</c:v>
                </c:pt>
                <c:pt idx="1">
                  <c:v>0.2</c:v>
                </c:pt>
                <c:pt idx="2">
                  <c:v>0.45</c:v>
                </c:pt>
              </c:numCache>
            </c:numRef>
          </c:val>
        </c:ser>
        <c:ser>
          <c:idx val="2"/>
          <c:order val="2"/>
          <c:spPr>
            <a:solidFill>
              <a:srgbClr val="FFFFCC"/>
            </a:solidFill>
            <a:ln w="12693">
              <a:solidFill>
                <a:srgbClr val="000000"/>
              </a:solidFill>
              <a:prstDash val="solid"/>
            </a:ln>
          </c:spPr>
          <c:cat>
            <c:strRef>
              <c:f>Лист1!$A$1:$C$1</c:f>
              <c:strCache>
                <c:ptCount val="3"/>
                <c:pt idx="0">
                  <c:v>Профессионалы</c:v>
                </c:pt>
                <c:pt idx="1">
                  <c:v>Знакомые и друзья</c:v>
                </c:pt>
                <c:pt idx="2">
                  <c:v>«своими руками»</c:v>
                </c:pt>
              </c:strCache>
            </c:strRef>
          </c:cat>
          <c:val>
            <c:numRef>
              <c:f>Лист1!$A$4:$C$4</c:f>
              <c:numCache>
                <c:formatCode>General</c:formatCode>
                <c:ptCount val="3"/>
              </c:numCache>
            </c:numRef>
          </c:val>
        </c:ser>
        <c:shape val="box"/>
        <c:axId val="76733056"/>
        <c:axId val="76738944"/>
        <c:axId val="0"/>
      </c:bar3DChart>
      <c:catAx>
        <c:axId val="76733056"/>
        <c:scaling>
          <c:orientation val="minMax"/>
        </c:scaling>
        <c:delete val="1"/>
        <c:axPos val="b"/>
        <c:numFmt formatCode="General" sourceLinked="1"/>
        <c:tickLblPos val="low"/>
        <c:crossAx val="76738944"/>
        <c:crosses val="min"/>
        <c:auto val="1"/>
        <c:lblAlgn val="ctr"/>
        <c:lblOffset val="100"/>
        <c:tickLblSkip val="1"/>
        <c:tickMarkSkip val="1"/>
      </c:catAx>
      <c:valAx>
        <c:axId val="76738944"/>
        <c:scaling>
          <c:orientation val="minMax"/>
        </c:scaling>
        <c:axPos val="l"/>
        <c:majorGridlines>
          <c:spPr>
            <a:ln w="317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6733056"/>
        <c:crosses val="autoZero"/>
        <c:crossBetween val="between"/>
      </c:valAx>
      <c:spPr>
        <a:noFill/>
        <a:ln w="25385">
          <a:noFill/>
        </a:ln>
      </c:spPr>
    </c:plotArea>
    <c:plotVisOnly val="1"/>
    <c:dispBlanksAs val="gap"/>
  </c:chart>
  <c:spPr>
    <a:solidFill>
      <a:srgbClr val="FFFFFF"/>
    </a:solidFill>
    <a:ln w="3173">
      <a:noFill/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0"/>
    </c:view3D>
    <c:plotArea>
      <c:layout>
        <c:manualLayout>
          <c:layoutTarget val="inner"/>
          <c:xMode val="edge"/>
          <c:yMode val="edge"/>
          <c:x val="0.1475409836065574"/>
          <c:y val="0.38934426229508629"/>
          <c:w val="0.36612021857923532"/>
          <c:h val="0.21721311475409993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5"/>
          <c:dPt>
            <c:idx val="1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Лист1!$A$1:$C$1</c:f>
              <c:strCache>
                <c:ptCount val="3"/>
                <c:pt idx="0">
                  <c:v>Хороший результат</c:v>
                </c:pt>
                <c:pt idx="1">
                  <c:v>Чтобы не подвели</c:v>
                </c:pt>
                <c:pt idx="2">
                  <c:v>Экономия</c:v>
                </c:pt>
              </c:strCache>
            </c:strRef>
          </c:cat>
          <c:val>
            <c:numRef>
              <c:f>Лист1!$A$2:$C$2</c:f>
              <c:numCache>
                <c:formatCode>0%</c:formatCode>
                <c:ptCount val="3"/>
                <c:pt idx="0">
                  <c:v>0.35000000000000031</c:v>
                </c:pt>
                <c:pt idx="1">
                  <c:v>0.2</c:v>
                </c:pt>
                <c:pt idx="2">
                  <c:v>0.45</c:v>
                </c:pt>
              </c:numCache>
            </c:numRef>
          </c:val>
        </c:ser>
        <c:ser>
          <c:idx val="1"/>
          <c:order val="1"/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explosion val="5"/>
          <c:dPt>
            <c:idx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cat>
            <c:strRef>
              <c:f>Лист1!$A$1:$C$1</c:f>
              <c:strCache>
                <c:ptCount val="3"/>
                <c:pt idx="0">
                  <c:v>Хороший результат</c:v>
                </c:pt>
                <c:pt idx="1">
                  <c:v>Чтобы не подвели</c:v>
                </c:pt>
                <c:pt idx="2">
                  <c:v>Экономия</c:v>
                </c:pt>
              </c:strCache>
            </c:strRef>
          </c:cat>
          <c:val>
            <c:numRef>
              <c:f>Лист1!$A$3:$C$3</c:f>
              <c:numCache>
                <c:formatCode>General</c:formatCode>
                <c:ptCount val="3"/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393442622951715"/>
          <c:y val="0.38114754098360681"/>
          <c:w val="0.32513661202186006"/>
          <c:h val="0.2377049180327869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B4C83-3B90-4996-8978-4329764F223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FF252-A58A-4077-B6A7-21809C1F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gif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14311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Роль математики в ремонте моей комнаты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886200"/>
            <a:ext cx="5000628" cy="1752600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Выполнила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Григорьева Светлана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е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 algn="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Евграшина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Н.В.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2290" name="Picture 2" descr="http://muz-na-chas.okis.ru/img/muz-na-chas/remont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92867"/>
            <a:ext cx="2357454" cy="4065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22"/>
          <p:cNvGraphicFramePr/>
          <p:nvPr/>
        </p:nvGraphicFramePr>
        <p:xfrm>
          <a:off x="5715008" y="4286256"/>
          <a:ext cx="3214710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86050" y="214290"/>
            <a:ext cx="4000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Анкетирование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857232"/>
            <a:ext cx="9144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1.Если Вы собираетесь делать ремонт квартиры (комнаты), то …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обратитесь за помощью к профессионалам – 35%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воспользуетесь услугами ваших знакомых или друзей – 20%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выполните ремонт своими руками – 45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714620"/>
            <a:ext cx="90011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Почему выбрали такой вариант?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хотите получить хороший результат –  35%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хотите быть уверены в том, что вас не подведут – 20%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хотите сэкономить на ремонте – 45%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572008"/>
            <a:ext cx="892971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Будете ли контролировать работу специалистов? 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 приобретение строительных и расходных материалов – 10%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 качество работ – 60%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 смету расходов – 30%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21"/>
          <p:cNvGraphicFramePr/>
          <p:nvPr/>
        </p:nvGraphicFramePr>
        <p:xfrm>
          <a:off x="6786578" y="714356"/>
          <a:ext cx="2214578" cy="1214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Объект 20"/>
          <p:cNvGraphicFramePr/>
          <p:nvPr/>
        </p:nvGraphicFramePr>
        <p:xfrm>
          <a:off x="6000760" y="2214554"/>
          <a:ext cx="2928958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074" name="Picture 2" descr="http://www.lookingforbuyers.com/solutions/site_samples/tanner/bk/mix_paint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0"/>
            <a:ext cx="823913" cy="876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142852"/>
            <a:ext cx="885831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Закончив свой проект, я убедилась 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математика-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наука не только для ученых. Она нужна всем. В ходе этой работы я выяснила насколько простой и увлекательной может быть математика. Работа над проектом показала мне, что без знания формул ремонт не сделать.</a:t>
            </a: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довольна! Надеюсь увидеть свою комнату скоро отремонтированной и красивой! Мы решили проблему своего продукта, так как родители уже закупили строительные материалы для ремонта.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img0.liveinternet.ru/images/attach/c/3/128/819/128819620_458155a0fd6cafc2dabc8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785128"/>
            <a:ext cx="2857520" cy="2787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/>
          </a:p>
        </p:txBody>
      </p:sp>
      <p:sp>
        <p:nvSpPr>
          <p:cNvPr id="1026" name="AutoShape 2" descr="https://uld13.mycdn.me/image?t=3&amp;bid=804776838346&amp;id=804776838346&amp;plc=WEB&amp;tkn=*-DHZHyHmuycbsq1fObIu1cbB4d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uld13.mycdn.me/image?t=3&amp;bid=804776838346&amp;id=804776838346&amp;plc=WEB&amp;tkn=*-DHZHyHmuycbsq1fObIu1cbB4d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uld13.mycdn.me/image?t=3&amp;bid=804776838346&amp;id=804776838346&amp;plc=WEB&amp;tkn=*-DHZHyHmuycbsq1fObIu1cbB4d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uld13.mycdn.me/image?t=3&amp;bid=804776838346&amp;id=804776838346&amp;plc=WEB&amp;tkn=*-DHZHyHmuycbsq1fObIu1cbB4d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uld13.mycdn.me/image?t=3&amp;bid=804776838346&amp;id=804776838346&amp;plc=WEB&amp;tkn=*-DHZHyHmuycbsq1fObIu1cbB4d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uld13.mycdn.me/image?t=3&amp;bid=804776838346&amp;id=804776838346&amp;plc=WEB&amp;tkn=*-DHZHyHmuycbsq1fObIu1cbB4d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itd3.mycdn.me/image?t=13&amp;bid=804776838346&amp;id=804776838346&amp;plc=WEB&amp;tkn=*vrpCoGCtTZu1rmlIfk8wFTBvX8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s://itd3.mycdn.me/image?t=13&amp;bid=804776838346&amp;id=804776838346&amp;plc=WEB&amp;tkn=*vrpCoGCtTZu1rmlIfk8wFTBvX8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https://uld13.mycdn.me/image?t=3&amp;bid=804776838858&amp;id=804776838858&amp;plc=WEB&amp;tkn=*d3vMPubVfwCMw9idXquF2iq9Dq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https://uld13.mycdn.me/image?t=3&amp;bid=804776838858&amp;id=804776838858&amp;plc=WEB&amp;tkn=*d3vMPubVfwCMw9idXquF2iq9Dq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00108"/>
            <a:ext cx="6715172" cy="503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ybestsite.narod.ru/gif/50/0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7773" y="2357430"/>
            <a:ext cx="3226227" cy="20002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85727"/>
            <a:ext cx="742955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определить, как знание формул математики может помочь при ремонте моей комнаты.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какие единицы измерения длины и площади использовали наши предки;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закрепить понятия периметра и площади;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провести анкетирование с целью изучения значимости данной темы;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определить какие расчеты необходимо выполнить, чтобы закупить достаточно строительных материалов для ремонта своей комнаты;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произвести расчеты необходимого количества строительного материала для косметического ремонта комнаты.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математика помогает находить нужные решения при расчётах, развивает мышление и логику, определяет связи между действиями.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роблемный вопрос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для чего при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планировании  косметического ремонта комнаты может пригодиться знание математики?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9001156" cy="384017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Объектом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является моя комната.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площадь комнаты, расчёты количества и стоимости строительных материалов. 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знания по математике помогут сделать расчёт необходимого материала, вычислить стоимость материалов и сэкономить на ремонте. </a:t>
            </a:r>
            <a:endParaRPr lang="ru-RU" sz="2400" dirty="0"/>
          </a:p>
        </p:txBody>
      </p:sp>
      <p:pic>
        <p:nvPicPr>
          <p:cNvPr id="4" name="Picture 2" descr="http://ag-kovrov.ru/images/dizajn-detskoj-komnaty-dlya-devochki-8-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9" y="4857761"/>
            <a:ext cx="2424575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rushkolnik.ru/tw_files/4487/d-4486690/7z-docs/2_html_5cd89bb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4817" y="1785926"/>
            <a:ext cx="3239183" cy="2041334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1731962"/>
          <a:ext cx="5857916" cy="4440622"/>
        </p:xfrm>
        <a:graphic>
          <a:graphicData uri="http://schemas.openxmlformats.org/drawingml/2006/table">
            <a:tbl>
              <a:tblPr/>
              <a:tblGrid>
                <a:gridCol w="2929570"/>
                <a:gridCol w="2928346"/>
              </a:tblGrid>
              <a:tr h="347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СТЕНА 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560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лина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3,6 м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ысота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2,4 м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3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СТЕНА 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47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smtClean="0">
                          <a:latin typeface="Times New Roman"/>
                          <a:ea typeface="Times New Roman"/>
                          <a:cs typeface="Times New Roman"/>
                        </a:rPr>
                        <a:t>длина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3,6 м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ысота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2,4 м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ОКНО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47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лина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1,9 м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ирина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1,7 м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ДВЕРЬ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47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ирина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0,9 м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282" y="57148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Таблица измерений комнаты для закупки строительных материалов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oboi-229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2308" y="0"/>
            <a:ext cx="1791692" cy="189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357165"/>
            <a:ext cx="885828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Стены в комнате выровнены, решено переклеить обои.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Размер рулона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52 * 10 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Цена: 2500 руб.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Расчет необходимого количества рулонов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Произвели измерения оклеиваемой поверхности. Оконные и дверные проемы не включаются в расчеты.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Расчет: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узнаем, сколько полотнищ требуемой длины содержится в одном рулоне  10: 2,4=4,16 (высота потолка в комнате 2,4 м, из одного рулона, выбранных нами обоев получится 4 полотнища);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после определения необходимого количества полотнищ  узнаем, сколько метров стены можно оклеить четырьмя полотнищами. Для этого нужно умножить число полотнищ на ширину рулона, т. е. 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0,52 =2,1 м. Четырьмя полотнищами, полученными из одного рулона, можно оклеить стену на 2,1 метра по периметру помещения.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необходимое количество рулонов. Для этого разделим периметр комнаты (без учета окон и дверей = ((3,6 + 3,6) ∙ 2) – (1,9 + 0,9) = 11,6 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12м  на 2,1 метров,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12: 2,1= 5,71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6  (для нас необходимо 6 рулонов. Оставшиеся обои – на ремонт коридора)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стоимость обоев 6∙ 2500 = 15000 (руб.)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img3.proshkolu.ru/content/media/pic/std/3000000/2554000/2553447-e153979a945f2a2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6771" y="6072206"/>
            <a:ext cx="4727229" cy="785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irmabis.ru/images/bis/otd_mat/unics/big/vesna-3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57488" cy="28574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43174" y="285728"/>
            <a:ext cx="6357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Потолок: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обновить потолочную плитку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928670"/>
            <a:ext cx="5214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цена: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упаковки 2 м</a:t>
            </a:r>
            <a:r>
              <a:rPr lang="ru-RU" sz="2400" baseline="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= 320 руб.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857496"/>
            <a:ext cx="842968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Расчеты: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площадь потолка = площади пола  = 3,6*3,6 = 12,96 м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13 м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13 : 2 = 6,5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7 упаковок плитки необходимо закупить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стоимость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7 ∙ 320  = 2240 руб.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://www.firmabis.ru/images/bis/otd_mat/unics/big/vesna-3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1300" y="4305300"/>
            <a:ext cx="2552700" cy="255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rtcoll.ru/wp-content/uploads/2014/07/179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857232"/>
            <a:ext cx="4476750" cy="2857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71604" y="428604"/>
            <a:ext cx="55007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Потолочный плинтус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714620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</a:pPr>
            <a:r>
              <a:rPr lang="ru-RU" sz="2400" b="1" dirty="0" smtClean="0">
                <a:solidFill>
                  <a:srgbClr val="0D0D0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размер: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30*30*2м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цена: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45 руб. за штуку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Расчеты: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5276850" algn="l"/>
              </a:tabLs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периметр потолка = (3,6+3,6) ∙ 2  = 14,4м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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15м</a:t>
            </a:r>
            <a:endParaRPr lang="ru-RU" sz="2400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5276850" algn="l"/>
              </a:tabLs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15:2=7,5 необходимо купить 8 шт.</a:t>
            </a:r>
            <a:endParaRPr lang="ru-RU" sz="2400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27685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стоимость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45 ∙ 8 = 360 руб.</a:t>
            </a: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3108" y="428604"/>
            <a:ext cx="49292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Плинтус для пола</a:t>
            </a:r>
            <a:endParaRPr lang="ru-RU" sz="3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285860"/>
            <a:ext cx="60722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размер: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60*22*2500мм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цена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180 руб./штука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Расчеты: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периметр пола 15 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 : 2,5 = 6 штук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стоимость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180 ∙ 6 = 1080 руб.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domsklad.ru/linkpics/kak-vybrat-kachestvennyj-plint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00438"/>
            <a:ext cx="4476749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9" y="571481"/>
          <a:ext cx="8072493" cy="5889336"/>
        </p:xfrm>
        <a:graphic>
          <a:graphicData uri="http://schemas.openxmlformats.org/drawingml/2006/table">
            <a:tbl>
              <a:tblPr/>
              <a:tblGrid>
                <a:gridCol w="4165226"/>
                <a:gridCol w="1838714"/>
                <a:gridCol w="2068553"/>
              </a:tblGrid>
              <a:tr h="772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товара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Стоимость в рублях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литка </a:t>
                      </a: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потолка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упаковок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2240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рулонов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15000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линтус </a:t>
                      </a: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потолка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 штук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360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линтус </a:t>
                      </a: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пола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штук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1 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080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дополнительные расходы: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клей для обоев, потолочной плитки, крепеж для потолочных и напольных плинтусов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3000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95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Итого:</a:t>
                      </a:r>
                      <a:endParaRPr lang="ru-RU" sz="24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21680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0"/>
            <a:ext cx="8929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Итоговая таблица для покупки материалов</a:t>
            </a:r>
            <a:endParaRPr lang="ru-RU" sz="3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http://124mastera.ru/uploads/projects/file-cd55be7555e27856e4956c9f277081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5582186"/>
            <a:ext cx="1941785" cy="1275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310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Роль математики в ремонте моей комнаты</vt:lpstr>
      <vt:lpstr>Слайд 2</vt:lpstr>
      <vt:lpstr>  Актуальность:  математика помогает находить нужные решения при расчётах, развивает мышление и логику, определяет связи между действиями.  Проблемный вопрос: для чего при планировании  косметического ремонта комнаты может пригодиться знание математики?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математики в ремонте моей комнаты</dc:title>
  <dc:creator>User</dc:creator>
  <cp:lastModifiedBy>User</cp:lastModifiedBy>
  <cp:revision>19</cp:revision>
  <dcterms:created xsi:type="dcterms:W3CDTF">2016-05-19T12:46:19Z</dcterms:created>
  <dcterms:modified xsi:type="dcterms:W3CDTF">2016-11-29T10:23:18Z</dcterms:modified>
</cp:coreProperties>
</file>