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62" r:id="rId4"/>
    <p:sldId id="263" r:id="rId5"/>
    <p:sldId id="264" r:id="rId6"/>
    <p:sldId id="266" r:id="rId7"/>
    <p:sldId id="265" r:id="rId8"/>
    <p:sldId id="267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698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5303553-771F-486D-A26E-C53F9B093ED7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9E27021-6B10-4F8E-9B92-D25AFB0061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E5B1CB0-E1C6-43F4-A409-6396F4C71120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E759FB6-D287-415E-91F0-EBC789085E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5CB56-8145-4028-9C9A-3D3BEAAB83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98568-4974-4056-B7BB-59048BA625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D34A0-CEBC-42E7-B594-14BA255920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DA752-2FF3-4065-9DBD-F5F49A03AB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0B049-EECF-4B72-B61C-47C778C633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4936682-2905-4521-ADA8-AD7521F65B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270FE-3E75-4A6A-9B69-73F1723BBE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0A7C5-401B-44F1-8C99-E295865017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825B6-9CA8-47FE-9409-AF63FAEB7D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1B555-2D99-4CF2-89E2-BEE15F4636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21D1273-1778-4DE6-9E44-28FDB3FE95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71" r:id="rId2"/>
    <p:sldLayoutId id="2147483872" r:id="rId3"/>
    <p:sldLayoutId id="2147483873" r:id="rId4"/>
    <p:sldLayoutId id="2147483880" r:id="rId5"/>
    <p:sldLayoutId id="2147483881" r:id="rId6"/>
    <p:sldLayoutId id="2147483874" r:id="rId7"/>
    <p:sldLayoutId id="2147483875" r:id="rId8"/>
    <p:sldLayoutId id="2147483876" r:id="rId9"/>
    <p:sldLayoutId id="2147483877" r:id="rId10"/>
    <p:sldLayoutId id="214748387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miles.rc-mir.com/smile.24067.html" TargetMode="Externa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4.png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hyperlink" Target="http://mobilka.su/anim/arch/?info=22727" TargetMode="External"/><Relationship Id="rId7" Type="http://schemas.openxmlformats.org/officeDocument/2006/relationships/image" Target="../media/image8.gif"/><Relationship Id="rId12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6" Type="http://schemas.openxmlformats.org/officeDocument/2006/relationships/image" Target="../media/image7.gif"/><Relationship Id="rId11" Type="http://schemas.openxmlformats.org/officeDocument/2006/relationships/image" Target="../media/image12.gif"/><Relationship Id="rId5" Type="http://schemas.openxmlformats.org/officeDocument/2006/relationships/image" Target="../media/image6.gif"/><Relationship Id="rId10" Type="http://schemas.openxmlformats.org/officeDocument/2006/relationships/image" Target="../media/image11.gif"/><Relationship Id="rId4" Type="http://schemas.openxmlformats.org/officeDocument/2006/relationships/image" Target="../media/image5.gif"/><Relationship Id="rId9" Type="http://schemas.openxmlformats.org/officeDocument/2006/relationships/image" Target="../media/image10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image" Target="../media/image20.png"/><Relationship Id="rId3" Type="http://schemas.openxmlformats.org/officeDocument/2006/relationships/audio" Target="../media/audio5.wav"/><Relationship Id="rId7" Type="http://schemas.openxmlformats.org/officeDocument/2006/relationships/image" Target="../media/image15.wmf"/><Relationship Id="rId12" Type="http://schemas.openxmlformats.org/officeDocument/2006/relationships/image" Target="../media/image19.png"/><Relationship Id="rId2" Type="http://schemas.openxmlformats.org/officeDocument/2006/relationships/audio" Target="../media/audio4.wav"/><Relationship Id="rId1" Type="http://schemas.openxmlformats.org/officeDocument/2006/relationships/audio" Target="../media/audio3.wav"/><Relationship Id="rId6" Type="http://schemas.openxmlformats.org/officeDocument/2006/relationships/image" Target="../media/image14.wmf"/><Relationship Id="rId11" Type="http://schemas.openxmlformats.org/officeDocument/2006/relationships/image" Target="../media/image18.wmf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2.gif"/><Relationship Id="rId4" Type="http://schemas.openxmlformats.org/officeDocument/2006/relationships/audio" Target="../media/audio6.wav"/><Relationship Id="rId9" Type="http://schemas.openxmlformats.org/officeDocument/2006/relationships/image" Target="../media/image17.gif"/><Relationship Id="rId1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gif"/><Relationship Id="rId13" Type="http://schemas.openxmlformats.org/officeDocument/2006/relationships/image" Target="../media/image26.gif"/><Relationship Id="rId3" Type="http://schemas.openxmlformats.org/officeDocument/2006/relationships/audio" Target="../media/audio9.wav"/><Relationship Id="rId7" Type="http://schemas.openxmlformats.org/officeDocument/2006/relationships/image" Target="../media/image22.gif"/><Relationship Id="rId12" Type="http://schemas.openxmlformats.org/officeDocument/2006/relationships/hyperlink" Target="http://smiles.rc-mir.com/smile.99882.html" TargetMode="External"/><Relationship Id="rId2" Type="http://schemas.openxmlformats.org/officeDocument/2006/relationships/audio" Target="../media/audio8.wav"/><Relationship Id="rId1" Type="http://schemas.openxmlformats.org/officeDocument/2006/relationships/audio" Target="../media/audio7.wav"/><Relationship Id="rId6" Type="http://schemas.openxmlformats.org/officeDocument/2006/relationships/hyperlink" Target="http://smiles.33b.ru/smile.82372.html" TargetMode="External"/><Relationship Id="rId11" Type="http://schemas.openxmlformats.org/officeDocument/2006/relationships/image" Target="../media/image25.gif"/><Relationship Id="rId5" Type="http://schemas.openxmlformats.org/officeDocument/2006/relationships/image" Target="../media/image12.gif"/><Relationship Id="rId15" Type="http://schemas.openxmlformats.org/officeDocument/2006/relationships/image" Target="../media/image28.png"/><Relationship Id="rId10" Type="http://schemas.openxmlformats.org/officeDocument/2006/relationships/image" Target="../media/image24.gif"/><Relationship Id="rId4" Type="http://schemas.openxmlformats.org/officeDocument/2006/relationships/slideLayout" Target="../slideLayouts/slideLayout2.xml"/><Relationship Id="rId9" Type="http://schemas.openxmlformats.org/officeDocument/2006/relationships/hyperlink" Target="http://smiles.rc-mir.com/smile.82079.html" TargetMode="External"/><Relationship Id="rId1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image" Target="../media/image36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2" Type="http://schemas.openxmlformats.org/officeDocument/2006/relationships/audio" Target="../media/audio11.wav"/><Relationship Id="rId1" Type="http://schemas.openxmlformats.org/officeDocument/2006/relationships/audio" Target="../media/audio10.wav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hyperlink" Target="&#1082;&#1091;&#1096;&#1072;&#1081;&#1090;&#1077;%202.ppt" TargetMode="External"/><Relationship Id="rId15" Type="http://schemas.openxmlformats.org/officeDocument/2006/relationships/image" Target="../media/image28.png"/><Relationship Id="rId10" Type="http://schemas.openxmlformats.org/officeDocument/2006/relationships/image" Target="../media/image33.jpeg"/><Relationship Id="rId4" Type="http://schemas.openxmlformats.org/officeDocument/2006/relationships/image" Target="../media/image12.gif"/><Relationship Id="rId9" Type="http://schemas.openxmlformats.org/officeDocument/2006/relationships/image" Target="../media/image32.jpeg"/><Relationship Id="rId14" Type="http://schemas.openxmlformats.org/officeDocument/2006/relationships/image" Target="../media/image37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audio19.wav"/><Relationship Id="rId13" Type="http://schemas.openxmlformats.org/officeDocument/2006/relationships/image" Target="../media/image39.gif"/><Relationship Id="rId18" Type="http://schemas.openxmlformats.org/officeDocument/2006/relationships/image" Target="../media/image42.gif"/><Relationship Id="rId3" Type="http://schemas.openxmlformats.org/officeDocument/2006/relationships/audio" Target="../media/audio14.wav"/><Relationship Id="rId7" Type="http://schemas.openxmlformats.org/officeDocument/2006/relationships/audio" Target="../media/audio18.wav"/><Relationship Id="rId12" Type="http://schemas.openxmlformats.org/officeDocument/2006/relationships/hyperlink" Target="http://smiles.rc-mir.com/smile.82231.html" TargetMode="External"/><Relationship Id="rId17" Type="http://schemas.openxmlformats.org/officeDocument/2006/relationships/image" Target="../media/image21.png"/><Relationship Id="rId2" Type="http://schemas.openxmlformats.org/officeDocument/2006/relationships/audio" Target="../media/audio13.wav"/><Relationship Id="rId16" Type="http://schemas.openxmlformats.org/officeDocument/2006/relationships/image" Target="../media/image41.png"/><Relationship Id="rId1" Type="http://schemas.openxmlformats.org/officeDocument/2006/relationships/audio" Target="../media/audio12.wav"/><Relationship Id="rId6" Type="http://schemas.openxmlformats.org/officeDocument/2006/relationships/audio" Target="../media/audio17.wav"/><Relationship Id="rId11" Type="http://schemas.openxmlformats.org/officeDocument/2006/relationships/image" Target="../media/image38.gif"/><Relationship Id="rId5" Type="http://schemas.openxmlformats.org/officeDocument/2006/relationships/audio" Target="../media/audio16.wav"/><Relationship Id="rId15" Type="http://schemas.openxmlformats.org/officeDocument/2006/relationships/image" Target="../media/image40.png"/><Relationship Id="rId10" Type="http://schemas.openxmlformats.org/officeDocument/2006/relationships/slideLayout" Target="../slideLayouts/slideLayout7.xml"/><Relationship Id="rId19" Type="http://schemas.openxmlformats.org/officeDocument/2006/relationships/image" Target="../media/image43.png"/><Relationship Id="rId4" Type="http://schemas.openxmlformats.org/officeDocument/2006/relationships/audio" Target="../media/audio15.wav"/><Relationship Id="rId9" Type="http://schemas.openxmlformats.org/officeDocument/2006/relationships/audio" Target="../media/audio20.wav"/><Relationship Id="rId1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9.wav"/><Relationship Id="rId6" Type="http://schemas.openxmlformats.org/officeDocument/2006/relationships/image" Target="../media/image43.png"/><Relationship Id="rId5" Type="http://schemas.openxmlformats.org/officeDocument/2006/relationships/image" Target="../media/image42.gif"/><Relationship Id="rId4" Type="http://schemas.openxmlformats.org/officeDocument/2006/relationships/hyperlink" Target="&#1082;&#1091;&#1096;&#1072;&#1081;&#1090;&#1077;%202.ppt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44.gif"/><Relationship Id="rId7" Type="http://schemas.openxmlformats.org/officeDocument/2006/relationships/image" Target="../media/image46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1.wav"/><Relationship Id="rId6" Type="http://schemas.openxmlformats.org/officeDocument/2006/relationships/hyperlink" Target="http://mobilka.su/anim/komp/?info=22788" TargetMode="External"/><Relationship Id="rId5" Type="http://schemas.openxmlformats.org/officeDocument/2006/relationships/image" Target="../media/image45.gif"/><Relationship Id="rId4" Type="http://schemas.openxmlformats.org/officeDocument/2006/relationships/hyperlink" Target="http://smiles.33b.ru/smile.64064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7315200" cy="14700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КУШАЙТЕ НА ЗДОРОВЬЕ!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3962400"/>
            <a:ext cx="5562600" cy="1828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Пособие по правильному питанию для ребят, которые хотят вырасти сильными, красивыми и здоровыми.</a:t>
            </a: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4" name="Picture 62" descr="http://s2.rimg.info/b51696b574087b94d3a82f93959e2625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5200" y="609600"/>
            <a:ext cx="1752600" cy="214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28" descr="http://fatiniyacollection.by.ru/anima/smili/ete23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7400" y="5029200"/>
            <a:ext cx="26543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5344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59552">
            <a:hlinkClick r:id="rId3" tooltip="59552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228600" y="-228600"/>
            <a:ext cx="6172200" cy="690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5" descr="E:\Мои рисунки\анимация\118b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90600" y="4953000"/>
            <a:ext cx="981075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9" descr="бабочки да цветочки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62200" y="449580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E:\Мои рисунки\анимация\118b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33600" y="4953000"/>
            <a:ext cx="9810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419600" cy="1066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3C698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Знаете ли вы?..</a:t>
            </a:r>
            <a:endParaRPr lang="ru-RU" b="1" dirty="0">
              <a:solidFill>
                <a:srgbClr val="3C698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3962400"/>
          </a:xfrm>
        </p:spPr>
        <p:txBody>
          <a:bodyPr/>
          <a:lstStyle/>
          <a:p>
            <a:pPr eaLnBrk="1" hangingPunct="1"/>
            <a:r>
              <a:rPr lang="ru-RU" smtClean="0"/>
              <a:t>Что значит правильное питание?</a:t>
            </a:r>
          </a:p>
          <a:p>
            <a:pPr eaLnBrk="1" hangingPunct="1"/>
            <a:r>
              <a:rPr lang="ru-RU" smtClean="0"/>
              <a:t>Для чего нужны белки, жиры и углеводы?</a:t>
            </a:r>
          </a:p>
          <a:p>
            <a:pPr eaLnBrk="1" hangingPunct="1"/>
            <a:r>
              <a:rPr lang="ru-RU" smtClean="0"/>
              <a:t>Какие витамины содержатся в овощах и фруктах?</a:t>
            </a:r>
          </a:p>
          <a:p>
            <a:pPr eaLnBrk="1" hangingPunct="1"/>
            <a:r>
              <a:rPr lang="ru-RU" smtClean="0"/>
              <a:t>Что такое меню?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mtClean="0"/>
              <a:t>  Я помогу вам узнать ответы на эти и многие другие вопросы. 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mtClean="0"/>
              <a:t>   </a:t>
            </a:r>
          </a:p>
        </p:txBody>
      </p:sp>
      <p:pic>
        <p:nvPicPr>
          <p:cNvPr id="6152" name="Picture 8" descr="sw054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43800" y="685800"/>
            <a:ext cx="103822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56" descr="http://www.webman.ru/animation/flower/2f1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-1664926">
            <a:off x="727075" y="5527675"/>
            <a:ext cx="6667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60" descr="http://www.webman.ru/animation/flower/2f4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21113079" flipH="1">
            <a:off x="1595438" y="5484813"/>
            <a:ext cx="619125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Picture 62" descr="http://www.webman.ru/animation/flower/2f3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1264315">
            <a:off x="2057400" y="5562600"/>
            <a:ext cx="6667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6" name="Picture 5" descr="E:\Мои рисунки\анимация\118b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5029200"/>
            <a:ext cx="981075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7" name="Picture 5" descr="E:\Мои рисунки\анимация\118b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38600" y="4724400"/>
            <a:ext cx="981075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8" name="Picture 5" descr="E:\Мои рисунки\анимация\118b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6600" y="5029200"/>
            <a:ext cx="981075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9" name="Picture 56" descr="http://www.webman.ru/animation/flower/2f1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14800" y="5638800"/>
            <a:ext cx="6667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0" name="Picture 56" descr="http://www.webman.ru/animation/flower/2f1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1111926">
            <a:off x="8242300" y="5727700"/>
            <a:ext cx="6667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1" name="Picture 60" descr="http://www.webman.ru/animation/flower/2f4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21113079" flipH="1">
            <a:off x="7896225" y="5297488"/>
            <a:ext cx="619125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http://www.webman.ru/animation/faces/5f4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019800" y="4495800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7848600" y="6172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928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18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grpId="0" nodeType="withEffect">
                                  <p:stCondLst>
                                    <p:cond delay="18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9" presetClass="entr" presetSubtype="0" fill="hold" grpId="0" nodeType="withEffect">
                                  <p:stCondLst>
                                    <p:cond delay="18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grpId="0" nodeType="withEffect">
                                  <p:stCondLst>
                                    <p:cond delay="18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grpId="0" nodeType="withEffect">
                                  <p:stCondLst>
                                    <p:cond delay="18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grpId="0" nodeType="withEffect">
                                  <p:stCondLst>
                                    <p:cond delay="18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9" presetClass="entr" presetSubtype="0" fill="hold" grpId="0" nodeType="withEffect">
                                  <p:stCondLst>
                                    <p:cond delay="18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  <p:bldLst>
      <p:bldP spid="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105400" cy="762000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Правильное (здоровое) питание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914400"/>
            <a:ext cx="6858000" cy="1371600"/>
          </a:xfrm>
        </p:spPr>
        <p:txBody>
          <a:bodyPr/>
          <a:lstStyle/>
          <a:p>
            <a:pPr>
              <a:buFont typeface="Georgia" pitchFamily="18" charset="0"/>
              <a:buNone/>
            </a:pPr>
            <a:r>
              <a:rPr lang="ru-RU" sz="2000" smtClean="0">
                <a:latin typeface="Arial" charset="0"/>
                <a:cs typeface="Arial" charset="0"/>
              </a:rPr>
              <a:t>    </a:t>
            </a:r>
            <a:r>
              <a:rPr lang="ru-RU" sz="2000" smtClean="0">
                <a:cs typeface="Arial" charset="0"/>
              </a:rPr>
              <a:t>Питание  должно быть </a:t>
            </a:r>
            <a:r>
              <a:rPr lang="ru-RU" sz="2000" b="1" smtClean="0">
                <a:cs typeface="Arial" charset="0"/>
              </a:rPr>
              <a:t>сбалансированным, </a:t>
            </a:r>
            <a:r>
              <a:rPr lang="ru-RU" sz="2000" smtClean="0">
                <a:cs typeface="Arial" charset="0"/>
              </a:rPr>
              <a:t>другими словами важное значение имеет правильное соотношение питательных веществ. </a:t>
            </a:r>
          </a:p>
          <a:p>
            <a:endParaRPr lang="ru-RU" sz="2000" smtClean="0"/>
          </a:p>
          <a:p>
            <a:endParaRPr lang="ru-RU" sz="2000" b="1" smtClean="0"/>
          </a:p>
          <a:p>
            <a:pPr>
              <a:buFont typeface="Georgia" pitchFamily="18" charset="0"/>
              <a:buNone/>
            </a:pPr>
            <a:endParaRPr lang="ru-RU" sz="2000" smtClean="0"/>
          </a:p>
        </p:txBody>
      </p:sp>
      <p:pic>
        <p:nvPicPr>
          <p:cNvPr id="7172" name="Picture 3" descr="E:\Мои рисунки\рисунки Майкрософт\FD00419_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67600" y="1600200"/>
            <a:ext cx="1447800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 descr="E:\Мои рисунки\рисунки Майкрософт\FD01074_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10000" y="3581400"/>
            <a:ext cx="1905000" cy="141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5" descr="E:\Мои рисунки\рисунки Майкрософт\FD01657_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755559" flipH="1">
            <a:off x="7432675" y="3598863"/>
            <a:ext cx="1066800" cy="188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7" descr="03hgd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20692041" flipH="1">
            <a:off x="736600" y="2057400"/>
            <a:ext cx="2592388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4" descr="http://www.webman.ru/animation/faces/5f4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248400" y="838200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381000" y="2057400"/>
            <a:ext cx="6781800" cy="1200150"/>
          </a:xfrm>
          <a:prstGeom prst="rect">
            <a:avLst/>
          </a:prstGeom>
          <a:noFill/>
        </p:spPr>
        <p:txBody>
          <a:bodyPr anchor="ctr"/>
          <a:lstStyle/>
          <a:p>
            <a:pPr>
              <a:defRPr/>
            </a:pPr>
            <a:r>
              <a:rPr lang="ru-RU" sz="2000" dirty="0">
                <a:latin typeface="+mn-lt"/>
              </a:rPr>
              <a:t>В меню обязательно должны входить  продукты, содержащие белки, жиры, углеводы, а так же витамины и некоторые минералы.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981200" y="5486400"/>
            <a:ext cx="71628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latin typeface="+mn-lt"/>
              </a:rPr>
              <a:t>Питание должно быть оптимальным. </a:t>
            </a:r>
            <a:r>
              <a:rPr lang="ru-RU" sz="2000" b="1" dirty="0">
                <a:latin typeface="+mn-lt"/>
              </a:rPr>
              <a:t>Калорийность </a:t>
            </a:r>
            <a:r>
              <a:rPr lang="ru-RU" sz="2000" dirty="0">
                <a:latin typeface="+mn-lt"/>
              </a:rPr>
              <a:t>детского рациона в возрасте 7 – 11 лет должна составлять                             </a:t>
            </a:r>
            <a:r>
              <a:rPr lang="ru-RU" sz="2000" b="1" dirty="0">
                <a:latin typeface="+mn-lt"/>
              </a:rPr>
              <a:t>2 400 ккал.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04800" y="3352800"/>
            <a:ext cx="6934200" cy="2209800"/>
          </a:xfrm>
          <a:prstGeom prst="rect">
            <a:avLst/>
          </a:prstGeom>
          <a:noFill/>
        </p:spPr>
        <p:txBody>
          <a:bodyPr/>
          <a:lstStyle/>
          <a:p>
            <a:pPr>
              <a:defRPr/>
            </a:pPr>
            <a:r>
              <a:rPr lang="ru-RU" sz="2000" dirty="0">
                <a:latin typeface="+mn-lt"/>
              </a:rPr>
              <a:t>Продукты питания предоставляют нам энергию, необходимую для роста, физической деятельности. Пищевые продукты также снабжают нас материалами для «строительства» и поддержания жизнедеятельности организма, а также для выработки устойчивости к различным заболеваниям</a:t>
            </a:r>
          </a:p>
        </p:txBody>
      </p:sp>
      <p:pic>
        <p:nvPicPr>
          <p:cNvPr id="7180" name="Picture 8" descr="E:\Мои рисунки\рисунки Майкрософт\FD00403_.WM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flipH="1">
            <a:off x="304800" y="5334000"/>
            <a:ext cx="14097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8458200" y="762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8534400" y="3124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3" name="Записанный звук"/>
          </p:nvPr>
        </p:nvPicPr>
        <p:blipFill>
          <a:blip r:embed="rId14"/>
          <a:srcRect/>
          <a:stretch>
            <a:fillRect/>
          </a:stretch>
        </p:blipFill>
        <p:spPr bwMode="auto">
          <a:xfrm>
            <a:off x="8610600" y="3810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4" name="Записанный звук"/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8534400" y="4876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69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129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grpId="0" nodeType="withEffect">
                                  <p:stCondLst>
                                    <p:cond delay="11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2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9746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8" presetID="1" presetClass="mediacall" presetSubtype="0" fill="hold" nodeType="withEffect">
                                  <p:stCondLst>
                                    <p:cond delay="197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12362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197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vol="100000" showWhenStopped="0"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100000" showWhenStopped="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vol="100000" showWhenStopped="0"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15" grpId="0"/>
      <p:bldP spid="19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4648200" cy="609600"/>
          </a:xfrm>
        </p:spPr>
        <p:txBody>
          <a:bodyPr/>
          <a:lstStyle/>
          <a:p>
            <a:pPr>
              <a:defRPr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чего нужны белки, жиры и углеводы?  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76200" y="1219200"/>
            <a:ext cx="4495800" cy="5410200"/>
          </a:xfrm>
        </p:spPr>
        <p:txBody>
          <a:bodyPr/>
          <a:lstStyle/>
          <a:p>
            <a:r>
              <a:rPr lang="ru-RU" sz="2000" smtClean="0">
                <a:cs typeface="Arial" charset="0"/>
              </a:rPr>
              <a:t>Белки, жиры и углеводы необходимы для строительства и жизнедеятельности мышц, крови, кожи, костей, а также других тканей и органов человеческого тела. </a:t>
            </a:r>
          </a:p>
          <a:p>
            <a:pPr>
              <a:buFont typeface="Georgia" pitchFamily="18" charset="0"/>
              <a:buNone/>
            </a:pPr>
            <a:endParaRPr lang="ru-RU" sz="2000" smtClean="0">
              <a:cs typeface="Arial" charset="0"/>
            </a:endParaRPr>
          </a:p>
          <a:p>
            <a:r>
              <a:rPr lang="ru-RU" sz="2000" smtClean="0">
                <a:cs typeface="Arial" charset="0"/>
              </a:rPr>
              <a:t>Кроме того, белки, жиры и углеводы  могут использоваться как источник энергии. </a:t>
            </a:r>
          </a:p>
          <a:p>
            <a:pPr>
              <a:buFont typeface="Georgia" pitchFamily="18" charset="0"/>
              <a:buNone/>
            </a:pPr>
            <a:endParaRPr lang="ru-RU" smtClean="0"/>
          </a:p>
          <a:p>
            <a:r>
              <a:rPr lang="ru-RU" sz="2000" smtClean="0"/>
              <a:t>Хорошим источником белков, жиров и углеводов  являются все виды мяса, домашняя птица, рыба, фасоль, горох, соя, крупы, молоко, сыр, йогурт и яйца и т.д.</a:t>
            </a:r>
          </a:p>
        </p:txBody>
      </p:sp>
      <p:pic>
        <p:nvPicPr>
          <p:cNvPr id="8196" name="Picture 4" descr="http://www.webman.ru/animation/faces/5f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48400" y="838200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1" descr="3ee646b7125af3e481d3c5ec7b131c0c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24400" y="1447800"/>
            <a:ext cx="14922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29" descr="eda748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2190733" flipH="1">
            <a:off x="4124325" y="5049838"/>
            <a:ext cx="1908175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44" descr="http://s7.rimg.info/e52d3e0a37231a3227c85379e6a49408.gif">
            <a:hlinkClick r:id="rId9"/>
          </p:cNvPr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flipH="1">
            <a:off x="5257800" y="3276600"/>
            <a:ext cx="1219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27" descr="a7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239000" y="2667000"/>
            <a:ext cx="1524000" cy="108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14" descr="http://s10.rimg.info/006889a2a777b55df8080b6490a57873.gif">
            <a:hlinkClick r:id="rId12"/>
          </p:cNvPr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553200" y="3962400"/>
            <a:ext cx="23622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14"/>
          <a:srcRect/>
          <a:stretch>
            <a:fillRect/>
          </a:stretch>
        </p:blipFill>
        <p:spPr bwMode="auto">
          <a:xfrm>
            <a:off x="8610600" y="838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15"/>
          <a:srcRect/>
          <a:stretch>
            <a:fillRect/>
          </a:stretch>
        </p:blipFill>
        <p:spPr bwMode="auto">
          <a:xfrm>
            <a:off x="8534400" y="1447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3" name="Записанный звук"/>
          </p:nvPr>
        </p:nvPicPr>
        <p:blipFill>
          <a:blip r:embed="rId15"/>
          <a:srcRect/>
          <a:stretch>
            <a:fillRect/>
          </a:stretch>
        </p:blipFill>
        <p:spPr bwMode="auto">
          <a:xfrm>
            <a:off x="8534400" y="2057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1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791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14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686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100000" showWhenStopped="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vol="100000" showWhenStopped="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4191000" cy="609600"/>
          </a:xfrm>
        </p:spPr>
        <p:txBody>
          <a:bodyPr/>
          <a:lstStyle/>
          <a:p>
            <a:pPr>
              <a:defRPr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чего нужны витамины и минералы?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0" y="1295400"/>
            <a:ext cx="6553200" cy="2819400"/>
          </a:xfrm>
        </p:spPr>
        <p:txBody>
          <a:bodyPr/>
          <a:lstStyle/>
          <a:p>
            <a:r>
              <a:rPr lang="ru-RU" sz="2000" smtClean="0"/>
              <a:t>Витамины и минералы называются </a:t>
            </a:r>
            <a:r>
              <a:rPr lang="ru-RU" sz="2000" b="1" smtClean="0"/>
              <a:t>микроэлементами</a:t>
            </a:r>
            <a:r>
              <a:rPr lang="ru-RU" sz="2000" smtClean="0"/>
              <a:t>. </a:t>
            </a:r>
          </a:p>
          <a:p>
            <a:endParaRPr lang="ru-RU" sz="2000" smtClean="0"/>
          </a:p>
          <a:p>
            <a:r>
              <a:rPr lang="ru-RU" sz="2000" smtClean="0"/>
              <a:t>Микроэлементы нужны в гораздо  меньших количествах, чем белки, жиры и углеводы, но необходимы для качественного питания. Они помогают организму правильно функционировать и оставаться здоровым.</a:t>
            </a:r>
          </a:p>
          <a:p>
            <a:endParaRPr lang="ru-RU" sz="2000" smtClean="0"/>
          </a:p>
          <a:p>
            <a:endParaRPr lang="ru-RU" sz="2000" smtClean="0"/>
          </a:p>
          <a:p>
            <a:endParaRPr lang="ru-RU" sz="2000" smtClean="0"/>
          </a:p>
          <a:p>
            <a:endParaRPr lang="ru-RU" sz="2000" smtClean="0"/>
          </a:p>
        </p:txBody>
      </p:sp>
      <p:pic>
        <p:nvPicPr>
          <p:cNvPr id="9220" name="Picture 4" descr="http://www.webman.ru/animation/faces/5f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914400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Рисунок 4" descr="Photo">
            <a:hlinkClick r:id="rId5" action="ppaction://hlinkpres?slideindex=1&amp;slidetitle=Витамин А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000" y="4114800"/>
            <a:ext cx="1295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Рисунок 5" descr="Photo">
            <a:hlinkClick r:id="rId5" action="ppaction://hlinkpres?slideindex=2&amp;slidetitle=Бета - каротин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81200" y="4114800"/>
            <a:ext cx="1295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Рисунок 6" descr="Photo">
            <a:hlinkClick r:id="rId5" action="ppaction://hlinkpres?slideindex=3&amp;slidetitle=Витамин С аскорбиновая кислота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57600" y="4114800"/>
            <a:ext cx="1295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Рисунок 7" descr="Photo">
            <a:hlinkClick r:id="rId5" action="ppaction://hlinkpres?slideindex=4&amp;slidetitle=Витамин D (железо)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34000" y="4114800"/>
            <a:ext cx="1371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Рисунок 8" descr="Photo">
            <a:hlinkClick r:id="rId5" action="ppaction://hlinkpres?slideindex=5&amp;slidetitle=Витамин Е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086600" y="4114800"/>
            <a:ext cx="1295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6" name="Рисунок 9" descr="Photo">
            <a:hlinkClick r:id="rId5" action="ppaction://hlinkpres?slideindex=6&amp;slidetitle=Кальций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981200" y="5410200"/>
            <a:ext cx="1295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7" name="Рисунок 10" descr="Photo">
            <a:hlinkClick r:id="rId5" action="ppaction://hlinkpres?slideindex=4&amp;slidetitle=Витамин D (железо)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657600" y="5410200"/>
            <a:ext cx="1371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8" name="Рисунок 11" descr="Photo">
            <a:hlinkClick r:id="rId5" action="ppaction://hlinkpres?slideindex=7&amp;slidetitle=Фтор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334000" y="5410200"/>
            <a:ext cx="1371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9" name="Picture 9" descr="19"/>
          <p:cNvPicPr>
            <a:picLocks noChangeAspect="1" noChangeArrowheads="1" noCrop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-5400000">
            <a:off x="7066756" y="2915444"/>
            <a:ext cx="8016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15"/>
          <a:srcRect/>
          <a:stretch>
            <a:fillRect/>
          </a:stretch>
        </p:blipFill>
        <p:spPr bwMode="auto">
          <a:xfrm>
            <a:off x="8610600" y="914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15"/>
          <a:srcRect/>
          <a:stretch>
            <a:fillRect/>
          </a:stretch>
        </p:blipFill>
        <p:spPr bwMode="auto">
          <a:xfrm>
            <a:off x="8686800" y="1905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2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19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6935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100000"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5" y="457200"/>
            <a:ext cx="52863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3C698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Меню для детского питания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1000" y="1066800"/>
            <a:ext cx="2743200" cy="2986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u="sng" dirty="0">
                <a:solidFill>
                  <a:schemeClr val="accent3">
                    <a:lumMod val="75000"/>
                  </a:schemeClr>
                </a:solidFill>
              </a:rPr>
              <a:t>Завтрак </a:t>
            </a:r>
          </a:p>
          <a:p>
            <a:pPr>
              <a:defRPr/>
            </a:pPr>
            <a:r>
              <a:rPr lang="ru-RU" sz="1600" b="1" dirty="0"/>
              <a:t>1. Каша</a:t>
            </a:r>
          </a:p>
          <a:p>
            <a:pPr>
              <a:defRPr/>
            </a:pPr>
            <a:r>
              <a:rPr lang="ru-RU" sz="1600" dirty="0"/>
              <a:t>Буду кашу есть весь день,</a:t>
            </a:r>
          </a:p>
          <a:p>
            <a:pPr>
              <a:defRPr/>
            </a:pPr>
            <a:r>
              <a:rPr lang="ru-RU" sz="1600" dirty="0"/>
              <a:t>Ой! Куда-то делась лень.</a:t>
            </a:r>
          </a:p>
          <a:p>
            <a:pPr>
              <a:defRPr/>
            </a:pPr>
            <a:r>
              <a:rPr lang="ru-RU" sz="1600" b="1" dirty="0"/>
              <a:t>2. Кисель</a:t>
            </a:r>
          </a:p>
          <a:p>
            <a:pPr>
              <a:defRPr/>
            </a:pPr>
            <a:r>
              <a:rPr lang="ru-RU" sz="1600" dirty="0"/>
              <a:t>Я на завтрак съем кисель,</a:t>
            </a:r>
          </a:p>
          <a:p>
            <a:pPr>
              <a:defRPr/>
            </a:pPr>
            <a:r>
              <a:rPr lang="ru-RU" sz="1600" dirty="0"/>
              <a:t>А потом - на карусель</a:t>
            </a:r>
            <a:r>
              <a:rPr lang="ru-RU" dirty="0"/>
              <a:t>.</a:t>
            </a:r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048000" y="914400"/>
            <a:ext cx="2819400" cy="6432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u="sng" dirty="0">
                <a:solidFill>
                  <a:schemeClr val="accent3">
                    <a:lumMod val="75000"/>
                  </a:schemeClr>
                </a:solidFill>
              </a:rPr>
              <a:t>Обед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1600" b="1" dirty="0"/>
              <a:t>Салат</a:t>
            </a:r>
          </a:p>
          <a:p>
            <a:pPr marL="342900" indent="-342900">
              <a:defRPr/>
            </a:pPr>
            <a:r>
              <a:rPr lang="ru-RU" sz="1600" dirty="0"/>
              <a:t>Майонез кладут в салат,</a:t>
            </a:r>
          </a:p>
          <a:p>
            <a:pPr>
              <a:defRPr/>
            </a:pPr>
            <a:r>
              <a:rPr lang="ru-RU" sz="1600" dirty="0"/>
              <a:t>А потом его едят.</a:t>
            </a:r>
          </a:p>
          <a:p>
            <a:pPr>
              <a:defRPr/>
            </a:pPr>
            <a:r>
              <a:rPr lang="ru-RU" sz="1600" dirty="0"/>
              <a:t>Огурцы и помидоры</a:t>
            </a:r>
          </a:p>
          <a:p>
            <a:pPr>
              <a:defRPr/>
            </a:pPr>
            <a:r>
              <a:rPr lang="ru-RU" sz="1600" dirty="0" err="1"/>
              <a:t>Малоежкам</a:t>
            </a:r>
            <a:r>
              <a:rPr lang="ru-RU" sz="1600" dirty="0"/>
              <a:t> и </a:t>
            </a:r>
            <a:r>
              <a:rPr lang="ru-RU" sz="1600" dirty="0" err="1"/>
              <a:t>обжорам</a:t>
            </a:r>
            <a:r>
              <a:rPr lang="ru-RU" sz="1600" dirty="0"/>
              <a:t>.</a:t>
            </a:r>
          </a:p>
          <a:p>
            <a:pPr>
              <a:defRPr/>
            </a:pPr>
            <a:endParaRPr lang="ru-RU" sz="1600" dirty="0"/>
          </a:p>
          <a:p>
            <a:pPr>
              <a:defRPr/>
            </a:pPr>
            <a:r>
              <a:rPr lang="ru-RU" sz="1600" b="1" dirty="0"/>
              <a:t>2. Борщ</a:t>
            </a:r>
            <a:endParaRPr lang="ru-RU" sz="1600" dirty="0"/>
          </a:p>
          <a:p>
            <a:pPr>
              <a:defRPr/>
            </a:pPr>
            <a:r>
              <a:rPr lang="ru-RU" sz="1600" dirty="0"/>
              <a:t>Я сегодня борщ сварю.</a:t>
            </a:r>
          </a:p>
          <a:p>
            <a:pPr>
              <a:defRPr/>
            </a:pPr>
            <a:r>
              <a:rPr lang="ru-RU" sz="1600" dirty="0"/>
              <a:t>Вот как маму удивлю!</a:t>
            </a:r>
          </a:p>
          <a:p>
            <a:pPr>
              <a:defRPr/>
            </a:pPr>
            <a:endParaRPr lang="ru-RU" sz="1600" dirty="0"/>
          </a:p>
          <a:p>
            <a:pPr>
              <a:defRPr/>
            </a:pPr>
            <a:r>
              <a:rPr lang="ru-RU" sz="1600" b="1" dirty="0"/>
              <a:t>3. Макароны с котлетой</a:t>
            </a:r>
          </a:p>
          <a:p>
            <a:pPr>
              <a:defRPr/>
            </a:pPr>
            <a:r>
              <a:rPr lang="ru-RU" sz="1600" dirty="0"/>
              <a:t>Съем тарелку макарон,</a:t>
            </a:r>
          </a:p>
          <a:p>
            <a:pPr>
              <a:defRPr/>
            </a:pPr>
            <a:r>
              <a:rPr lang="ru-RU" sz="1600" dirty="0"/>
              <a:t>В макароны я влюблен.</a:t>
            </a:r>
          </a:p>
          <a:p>
            <a:pPr>
              <a:defRPr/>
            </a:pPr>
            <a:r>
              <a:rPr lang="ru-RU" sz="1600" dirty="0"/>
              <a:t>Дайте курочки в обед</a:t>
            </a:r>
          </a:p>
          <a:p>
            <a:pPr>
              <a:defRPr/>
            </a:pPr>
            <a:r>
              <a:rPr lang="ru-RU" sz="1600" dirty="0"/>
              <a:t>И из курочки котлет.</a:t>
            </a:r>
          </a:p>
          <a:p>
            <a:pPr>
              <a:defRPr/>
            </a:pPr>
            <a:endParaRPr lang="ru-RU" sz="1600" dirty="0"/>
          </a:p>
          <a:p>
            <a:pPr>
              <a:defRPr/>
            </a:pPr>
            <a:r>
              <a:rPr lang="ru-RU" sz="1600" b="1" dirty="0"/>
              <a:t>4. Сок </a:t>
            </a:r>
          </a:p>
          <a:p>
            <a:pPr>
              <a:defRPr/>
            </a:pPr>
            <a:r>
              <a:rPr lang="ru-RU" sz="1600" dirty="0"/>
              <a:t>Залпом выпью сразу сок.</a:t>
            </a:r>
          </a:p>
          <a:p>
            <a:pPr>
              <a:defRPr/>
            </a:pPr>
            <a:r>
              <a:rPr lang="ru-RU" sz="1600" dirty="0"/>
              <a:t>Мам! Налей еще чуток!</a:t>
            </a:r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b="1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562600" y="838200"/>
            <a:ext cx="3352800" cy="2154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u="sng" dirty="0">
                <a:solidFill>
                  <a:schemeClr val="accent3">
                    <a:lumMod val="75000"/>
                  </a:schemeClr>
                </a:solidFill>
              </a:rPr>
              <a:t>Полдник </a:t>
            </a:r>
            <a:endParaRPr lang="ru-RU" u="sng" dirty="0">
              <a:solidFill>
                <a:schemeClr val="accent3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sz="1600" dirty="0"/>
              <a:t> </a:t>
            </a:r>
            <a:r>
              <a:rPr lang="ru-RU" sz="1600" b="1" dirty="0"/>
              <a:t>1. Молоко и пудинг</a:t>
            </a:r>
          </a:p>
          <a:p>
            <a:pPr>
              <a:defRPr/>
            </a:pPr>
            <a:r>
              <a:rPr lang="ru-RU" sz="1600" dirty="0"/>
              <a:t>Я на полдник пудинг съем,</a:t>
            </a:r>
          </a:p>
          <a:p>
            <a:pPr>
              <a:defRPr/>
            </a:pPr>
            <a:r>
              <a:rPr lang="ru-RU" sz="1600" dirty="0"/>
              <a:t>Он похож на вкусный крем!</a:t>
            </a:r>
          </a:p>
          <a:p>
            <a:pPr>
              <a:defRPr/>
            </a:pPr>
            <a:r>
              <a:rPr lang="ru-RU" sz="1600" dirty="0"/>
              <a:t>Молочка попью немножко</a:t>
            </a:r>
          </a:p>
          <a:p>
            <a:pPr>
              <a:defRPr/>
            </a:pPr>
            <a:r>
              <a:rPr lang="ru-RU" sz="1600" dirty="0"/>
              <a:t>И умоюсь, словно кошка.</a:t>
            </a:r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638800" y="2438400"/>
            <a:ext cx="2830513" cy="31702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u="sng" dirty="0">
                <a:solidFill>
                  <a:schemeClr val="accent3">
                    <a:lumMod val="75000"/>
                  </a:schemeClr>
                </a:solidFill>
              </a:rPr>
              <a:t>Ужин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1600" b="1" dirty="0"/>
              <a:t>Рис с рыбой</a:t>
            </a:r>
          </a:p>
          <a:p>
            <a:pPr marL="342900" indent="-342900">
              <a:defRPr/>
            </a:pPr>
            <a:r>
              <a:rPr lang="ru-RU" sz="1600" dirty="0"/>
              <a:t>Рыбку кушаю всегда.</a:t>
            </a:r>
          </a:p>
          <a:p>
            <a:pPr>
              <a:defRPr/>
            </a:pPr>
            <a:r>
              <a:rPr lang="ru-RU" sz="1600" dirty="0"/>
              <a:t>Ах, как вкусно! Это да!</a:t>
            </a:r>
          </a:p>
          <a:p>
            <a:pPr>
              <a:defRPr/>
            </a:pPr>
            <a:r>
              <a:rPr lang="ru-RU" sz="1600" dirty="0"/>
              <a:t>Сварят рис мне на гарнир,</a:t>
            </a:r>
          </a:p>
          <a:p>
            <a:pPr>
              <a:defRPr/>
            </a:pPr>
            <a:r>
              <a:rPr lang="ru-RU" sz="1600" dirty="0"/>
              <a:t>Съем и буду командир!</a:t>
            </a:r>
          </a:p>
          <a:p>
            <a:pPr>
              <a:defRPr/>
            </a:pPr>
            <a:r>
              <a:rPr lang="ru-RU" sz="1600" b="1" dirty="0"/>
              <a:t>2. Фрукты</a:t>
            </a:r>
          </a:p>
          <a:p>
            <a:pPr>
              <a:defRPr/>
            </a:pPr>
            <a:r>
              <a:rPr lang="ru-RU" sz="1600" dirty="0"/>
              <a:t>Я люблю покушать фрукты,</a:t>
            </a:r>
          </a:p>
          <a:p>
            <a:pPr>
              <a:defRPr/>
            </a:pPr>
            <a:r>
              <a:rPr lang="ru-RU" sz="1600" dirty="0"/>
              <a:t>Что за сладкие продукты.</a:t>
            </a:r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  <p:pic>
        <p:nvPicPr>
          <p:cNvPr id="10247" name="Picture 30" descr="http://fatiniyacollection.by.ru/anima/smili/ete45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400800" y="4724400"/>
            <a:ext cx="2201863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36" descr="http://s7.rimg.info/72f386d6172463fdc8b083ecbb5ded58.gif">
            <a:hlinkClick r:id="rId12"/>
          </p:cNvPr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600200" y="4953000"/>
            <a:ext cx="914400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14"/>
          <a:srcRect/>
          <a:stretch>
            <a:fillRect/>
          </a:stretch>
        </p:blipFill>
        <p:spPr bwMode="auto">
          <a:xfrm>
            <a:off x="8610600" y="914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15"/>
          <a:srcRect/>
          <a:stretch>
            <a:fillRect/>
          </a:stretch>
        </p:blipFill>
        <p:spPr bwMode="auto">
          <a:xfrm>
            <a:off x="8610600" y="1371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3" name="Записанный звук"/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8610600" y="1752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4" name="Записанный звук"/>
          </p:nvPr>
        </p:nvPicPr>
        <p:blipFill>
          <a:blip r:embed="rId17"/>
          <a:srcRect/>
          <a:stretch>
            <a:fillRect/>
          </a:stretch>
        </p:blipFill>
        <p:spPr bwMode="auto">
          <a:xfrm>
            <a:off x="8610600" y="2133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5" name="Записанный звук"/>
          </p:nvPr>
        </p:nvPicPr>
        <p:blipFill>
          <a:blip r:embed="rId17"/>
          <a:srcRect/>
          <a:stretch>
            <a:fillRect/>
          </a:stretch>
        </p:blipFill>
        <p:spPr bwMode="auto">
          <a:xfrm>
            <a:off x="8610600" y="2514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6" name="Записанный звук"/>
          </p:nvPr>
        </p:nvPicPr>
        <p:blipFill>
          <a:blip r:embed="rId17"/>
          <a:srcRect/>
          <a:stretch>
            <a:fillRect/>
          </a:stretch>
        </p:blipFill>
        <p:spPr bwMode="auto">
          <a:xfrm>
            <a:off x="8610600" y="2895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7" name="Записанный звук"/>
          </p:nvPr>
        </p:nvPicPr>
        <p:blipFill>
          <a:blip r:embed="rId17"/>
          <a:srcRect/>
          <a:stretch>
            <a:fillRect/>
          </a:stretch>
        </p:blipFill>
        <p:spPr bwMode="auto">
          <a:xfrm>
            <a:off x="8610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6" name="Picture 34" descr="http://fatiniyacollection.by.ru/anima/smili/ete29.gif"/>
          <p:cNvPicPr>
            <a:picLocks noChangeAspect="1" noChangeArrowheads="1" noCrop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457200" y="381000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8" name="Записанный звук"/>
          </p:nvPr>
        </p:nvPicPr>
        <p:blipFill>
          <a:blip r:embed="rId19"/>
          <a:srcRect/>
          <a:stretch>
            <a:fillRect/>
          </a:stretch>
        </p:blipFill>
        <p:spPr bwMode="auto">
          <a:xfrm>
            <a:off x="8610600" y="3733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9" name="Записанный звук"/>
          </p:nvPr>
        </p:nvPicPr>
        <p:blipFill>
          <a:blip r:embed="rId17"/>
          <a:srcRect/>
          <a:stretch>
            <a:fillRect/>
          </a:stretch>
        </p:blipFill>
        <p:spPr bwMode="auto">
          <a:xfrm>
            <a:off x="8534400" y="609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7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385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8172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476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244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890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433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4178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574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6054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734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869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vol="100000" showWhenStopped="0"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vol="56000" showWhenStopped="0"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showWhenStopped="0"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100000" showWhenStopped="0"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 showWhenStopped="0"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vol="100000" showWhenStopped="0"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vol="100000" showWhenStopped="0"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audio>
              <p:cMediaNode vol="59000" showWhenStopped="0"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3886200" cy="8382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3C698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Проверь себя!</a:t>
            </a:r>
            <a:endParaRPr lang="ru-RU" b="1" dirty="0">
              <a:solidFill>
                <a:srgbClr val="3C698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228600" y="1219200"/>
            <a:ext cx="8229600" cy="4876800"/>
          </a:xfrm>
        </p:spPr>
        <p:txBody>
          <a:bodyPr/>
          <a:lstStyle/>
          <a:p>
            <a:pPr>
              <a:buFont typeface="Georgia" pitchFamily="18" charset="0"/>
              <a:buNone/>
            </a:pPr>
            <a:r>
              <a:rPr lang="ru-RU" sz="2000" b="1" smtClean="0"/>
              <a:t>Как часто специалисты советуют есть рыбу </a:t>
            </a:r>
            <a:r>
              <a:rPr lang="ru-RU" sz="2000" b="1" smtClean="0">
                <a:solidFill>
                  <a:srgbClr val="FF0000"/>
                </a:solidFill>
                <a:hlinkClick r:id="rId4" action="ppaction://hlinkpres?slideindex=8&amp;slidetitle=Слайд 8"/>
              </a:rPr>
              <a:t>?</a:t>
            </a:r>
            <a:endParaRPr lang="ru-RU" sz="2000" b="1" smtClean="0">
              <a:solidFill>
                <a:srgbClr val="FF0000"/>
              </a:solidFill>
            </a:endParaRPr>
          </a:p>
          <a:p>
            <a:r>
              <a:rPr lang="ru-RU" sz="2000" smtClean="0"/>
              <a:t>Один раз в неделю.</a:t>
            </a:r>
          </a:p>
          <a:p>
            <a:r>
              <a:rPr lang="ru-RU" sz="2000" smtClean="0"/>
              <a:t>Два раза в неделю</a:t>
            </a:r>
          </a:p>
          <a:p>
            <a:r>
              <a:rPr lang="ru-RU" sz="2000" smtClean="0"/>
              <a:t>Каждый день.</a:t>
            </a:r>
          </a:p>
          <a:p>
            <a:pPr>
              <a:buFont typeface="Georgia" pitchFamily="18" charset="0"/>
              <a:buNone/>
            </a:pPr>
            <a:r>
              <a:rPr lang="ru-RU" sz="2000" b="1" smtClean="0"/>
              <a:t>В каком из следующих продуктов содержится больше витамина С </a:t>
            </a:r>
            <a:r>
              <a:rPr lang="ru-RU" sz="2000" b="1" smtClean="0">
                <a:hlinkClick r:id="rId4" action="ppaction://hlinkpres?slideindex=9&amp;slidetitle=Слайд 9"/>
              </a:rPr>
              <a:t>?</a:t>
            </a:r>
            <a:endParaRPr lang="ru-RU" sz="2000" b="1" smtClean="0"/>
          </a:p>
          <a:p>
            <a:r>
              <a:rPr lang="ru-RU" sz="2000" smtClean="0"/>
              <a:t>В молоке</a:t>
            </a:r>
          </a:p>
          <a:p>
            <a:r>
              <a:rPr lang="ru-RU" sz="2000" smtClean="0"/>
              <a:t>В апельсинах</a:t>
            </a:r>
          </a:p>
          <a:p>
            <a:r>
              <a:rPr lang="ru-RU" sz="2000" smtClean="0"/>
              <a:t>В рыбе</a:t>
            </a:r>
          </a:p>
          <a:p>
            <a:pPr>
              <a:buFont typeface="Georgia" pitchFamily="18" charset="0"/>
              <a:buNone/>
            </a:pPr>
            <a:r>
              <a:rPr lang="ru-RU" sz="2000" b="1" smtClean="0"/>
              <a:t>Сколько калорий должен содержать ежедневный рацион школьника </a:t>
            </a:r>
            <a:r>
              <a:rPr lang="ru-RU" sz="2000" b="1" smtClean="0">
                <a:hlinkClick r:id="rId4" action="ppaction://hlinkpres?slideindex=10&amp;slidetitle=Слайд 10"/>
              </a:rPr>
              <a:t>?</a:t>
            </a:r>
            <a:endParaRPr lang="ru-RU" sz="2000" b="1" smtClean="0"/>
          </a:p>
          <a:p>
            <a:r>
              <a:rPr lang="ru-RU" sz="2000" smtClean="0"/>
              <a:t>1750 ккал</a:t>
            </a:r>
          </a:p>
          <a:p>
            <a:r>
              <a:rPr lang="ru-RU" sz="2000" smtClean="0"/>
              <a:t>3500 ккал</a:t>
            </a:r>
          </a:p>
          <a:p>
            <a:r>
              <a:rPr lang="ru-RU" sz="2000" smtClean="0"/>
              <a:t>2400 ккал</a:t>
            </a:r>
          </a:p>
        </p:txBody>
      </p:sp>
      <p:pic>
        <p:nvPicPr>
          <p:cNvPr id="11268" name="Picture 34" descr="http://fatiniyacollection.by.ru/anima/smili/ete29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00600" y="487680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458200" y="838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11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9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0" descr="http://img471.imageshack.us/img471/9427/x1pdxmbdrmmpwxbqegwjcs2hc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304800"/>
            <a:ext cx="9448800" cy="716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24" descr="http://s4.rimg.info/c65a638b8c1b1786eb7f913ccc1315e4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49638" y="2514600"/>
            <a:ext cx="1503362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362200" y="304800"/>
            <a:ext cx="4538663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Будьте здоровы!</a:t>
            </a:r>
          </a:p>
        </p:txBody>
      </p:sp>
      <p:sp>
        <p:nvSpPr>
          <p:cNvPr id="12293" name="TextBox 7"/>
          <p:cNvSpPr txBox="1">
            <a:spLocks noChangeArrowheads="1"/>
          </p:cNvSpPr>
          <p:nvPr/>
        </p:nvSpPr>
        <p:spPr bwMode="auto">
          <a:xfrm>
            <a:off x="1676400" y="5486400"/>
            <a:ext cx="52974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Авторы:    ученики   3   класса   МОУ  №  477</a:t>
            </a:r>
          </a:p>
          <a:p>
            <a:r>
              <a:rPr lang="ru-RU" b="1">
                <a:solidFill>
                  <a:schemeClr val="bg1"/>
                </a:solidFill>
              </a:rPr>
              <a:t>Руководитель: учитель начальных классов </a:t>
            </a:r>
          </a:p>
          <a:p>
            <a:r>
              <a:rPr lang="ru-RU" b="1">
                <a:solidFill>
                  <a:schemeClr val="bg1"/>
                </a:solidFill>
              </a:rPr>
              <a:t>Аверьянова Н. Ю.</a:t>
            </a:r>
          </a:p>
          <a:p>
            <a:endParaRPr lang="ru-RU" b="1">
              <a:solidFill>
                <a:schemeClr val="bg1"/>
              </a:solidFill>
            </a:endParaRPr>
          </a:p>
        </p:txBody>
      </p:sp>
      <p:pic>
        <p:nvPicPr>
          <p:cNvPr id="12294" name="Picture 10" descr="49625">
            <a:hlinkClick r:id="rId6" tooltip="49625"/>
          </p:cNvPr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8600" y="53340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8839200" y="228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5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937</TotalTime>
  <Words>509</Words>
  <Application>Microsoft PowerPoint</Application>
  <PresentationFormat>Экран (4:3)</PresentationFormat>
  <Paragraphs>94</Paragraphs>
  <Slides>8</Slides>
  <Notes>1</Notes>
  <HiddenSlides>0</HiddenSlides>
  <MMClips>22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Trebuchet MS</vt:lpstr>
      <vt:lpstr>Georgia</vt:lpstr>
      <vt:lpstr>Wingdings 2</vt:lpstr>
      <vt:lpstr>Calibri</vt:lpstr>
      <vt:lpstr>Городская</vt:lpstr>
      <vt:lpstr>КУШАЙТЕ НА ЗДОРОВЬЕ!</vt:lpstr>
      <vt:lpstr>Знаете ли вы?..</vt:lpstr>
      <vt:lpstr>Правильное (здоровое) питание</vt:lpstr>
      <vt:lpstr>Для чего нужны белки, жиры и углеводы?  </vt:lpstr>
      <vt:lpstr>Для чего нужны витамины и минералы?</vt:lpstr>
      <vt:lpstr>Слайд 6</vt:lpstr>
      <vt:lpstr>Проверь себя!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86</cp:revision>
  <cp:lastPrinted>1601-01-01T00:00:00Z</cp:lastPrinted>
  <dcterms:created xsi:type="dcterms:W3CDTF">1601-01-01T00:00:00Z</dcterms:created>
  <dcterms:modified xsi:type="dcterms:W3CDTF">2021-10-30T09:23:28Z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