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7" r:id="rId3"/>
    <p:sldId id="265" r:id="rId4"/>
    <p:sldId id="262" r:id="rId5"/>
    <p:sldId id="263" r:id="rId6"/>
    <p:sldId id="264" r:id="rId7"/>
    <p:sldId id="268" r:id="rId8"/>
    <p:sldId id="269" r:id="rId9"/>
    <p:sldId id="270" r:id="rId10"/>
    <p:sldId id="271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21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3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7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949" y="0"/>
            <a:ext cx="9269379" cy="692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1630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072032" y="283113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49430" y="4709338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1581667" y="4687745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815549" y="3865288"/>
            <a:ext cx="2344774" cy="9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19518" r="81892" b="60964"/>
          <a:stretch/>
        </p:blipFill>
        <p:spPr bwMode="auto">
          <a:xfrm>
            <a:off x="-1541" y="4337835"/>
            <a:ext cx="1458097" cy="13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3374836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988813" y="191709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81667" y="1268760"/>
            <a:ext cx="68067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  Согласно 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правилам народной педагогики, чтобы воспитать физически здорового, жизнерадостного, любознательного человека, в ребенке необходимо поддерживать в часы его бодрствования радостные эмоции. Это достигается с помощью </a:t>
            </a:r>
            <a:r>
              <a:rPr lang="ru-RU" sz="2000" b="1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пестушек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, загадок, поговорок, сказок, а также с помощью </a:t>
            </a:r>
            <a:r>
              <a:rPr lang="ru-RU" sz="2000" b="1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потешек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, </a:t>
            </a:r>
            <a:r>
              <a:rPr lang="ru-RU" sz="2000" b="1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закличек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 и прибауток.</a:t>
            </a:r>
          </a:p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   Что 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же называют </a:t>
            </a:r>
            <a:r>
              <a:rPr lang="ru-RU" sz="2000" b="1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потешками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 и для чего они нужны? </a:t>
            </a:r>
            <a:r>
              <a:rPr lang="ru-RU" sz="2000" b="1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Потешками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 принято называть особые </a:t>
            </a:r>
            <a:r>
              <a:rPr lang="ru-RU" sz="2000" b="1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   забавы 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взрослых с малыми детьми. </a:t>
            </a:r>
            <a:r>
              <a:rPr lang="ru-RU" sz="2000" b="1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П</a:t>
            </a:r>
            <a:r>
              <a:rPr lang="ru-RU" sz="2000" b="1" i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отешками</a:t>
            </a:r>
            <a:r>
              <a:rPr lang="ru-RU" sz="2000" b="1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и называются </a:t>
            </a:r>
            <a:r>
              <a:rPr lang="ru-RU" sz="2000" b="1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песенки-приговорки, </a:t>
            </a:r>
          </a:p>
          <a:p>
            <a:pPr algn="just"/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            организующие 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эти забавы.</a:t>
            </a:r>
          </a:p>
        </p:txBody>
      </p:sp>
    </p:spTree>
    <p:extLst>
      <p:ext uri="{BB962C8B-B14F-4D97-AF65-F5344CB8AC3E}">
        <p14:creationId xmlns:p14="http://schemas.microsoft.com/office/powerpoint/2010/main" val="172486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328" y="22699"/>
            <a:ext cx="9207328" cy="687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1630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072032" y="283113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49430" y="4709338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1581667" y="4687745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815549" y="3865288"/>
            <a:ext cx="2344774" cy="9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19518" r="81892" b="60964"/>
          <a:stretch/>
        </p:blipFill>
        <p:spPr bwMode="auto">
          <a:xfrm>
            <a:off x="-1541" y="4337835"/>
            <a:ext cx="1458097" cy="13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3374836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988813" y="191709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fsd.multiurok.ru/html/2017/01/02/s_5869737a0e3a5/517730_16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766" y="-6868144"/>
            <a:ext cx="6281440" cy="572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mam-ya-sam.ru/wp-content/uploads/soroka-voron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786" y="1428364"/>
            <a:ext cx="4594252" cy="33993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73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875592/2c3bab08-7910-4035-b339-1f197c6c8271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7" y="-1"/>
            <a:ext cx="9120163" cy="676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57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949" y="0"/>
            <a:ext cx="9269379" cy="692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1630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072032" y="283113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49430" y="4709338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1581667" y="4687745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815549" y="3865288"/>
            <a:ext cx="2344774" cy="9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19518" r="81892" b="60964"/>
          <a:stretch/>
        </p:blipFill>
        <p:spPr bwMode="auto">
          <a:xfrm>
            <a:off x="-1541" y="4337835"/>
            <a:ext cx="1458097" cy="13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3374836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988813" y="191709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87936" y="1268760"/>
            <a:ext cx="59684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Попевки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, приговорки, </a:t>
            </a:r>
            <a:r>
              <a:rPr lang="ru-RU" sz="2000" b="1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потешки</a:t>
            </a:r>
            <a:r>
              <a:rPr lang="ru-RU" sz="20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 – первые художественные произведения, которые слышит ребенок. Знакомство с ними обогащает его чувства и речь, формирует отношение к окружающему миру, играет неоценимую роль во всестороннем развитии. Их звучность, ритмичность, напевность, занимательность привлекают детей, вызывают желание повторить, запомнить, что, в свою очередь, способствует развитию разговорной речи.</a:t>
            </a:r>
          </a:p>
        </p:txBody>
      </p:sp>
    </p:spTree>
    <p:extLst>
      <p:ext uri="{BB962C8B-B14F-4D97-AF65-F5344CB8AC3E}">
        <p14:creationId xmlns:p14="http://schemas.microsoft.com/office/powerpoint/2010/main" val="119161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949" y="0"/>
            <a:ext cx="9269379" cy="692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1630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072032" y="283113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49430" y="4709338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1581667" y="4687745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815549" y="3865288"/>
            <a:ext cx="2344774" cy="9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19518" r="81892" b="60964"/>
          <a:stretch/>
        </p:blipFill>
        <p:spPr bwMode="auto">
          <a:xfrm>
            <a:off x="-1541" y="4337835"/>
            <a:ext cx="1458097" cy="13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3374836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988813" y="191709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87936" y="1268760"/>
            <a:ext cx="5176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«</a:t>
            </a:r>
            <a:r>
              <a:rPr lang="ru-RU" sz="36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Игра-драматизация по </a:t>
            </a:r>
            <a:r>
              <a:rPr lang="ru-RU" sz="3600" b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потешке</a:t>
            </a:r>
            <a:r>
              <a:rPr lang="ru-RU" sz="3600" b="1" dirty="0">
                <a:solidFill>
                  <a:srgbClr val="7030A0"/>
                </a:solidFill>
                <a:latin typeface="Comic Sans MS" panose="030F0702030302020204" pitchFamily="66" charset="0"/>
              </a:rPr>
              <a:t> «Сорока — ворона»</a:t>
            </a:r>
          </a:p>
        </p:txBody>
      </p:sp>
    </p:spTree>
    <p:extLst>
      <p:ext uri="{BB962C8B-B14F-4D97-AF65-F5344CB8AC3E}">
        <p14:creationId xmlns:p14="http://schemas.microsoft.com/office/powerpoint/2010/main" val="344527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46352"/>
            <a:ext cx="9207328" cy="687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1630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072032" y="283113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49430" y="4709338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1581667" y="4687745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815549" y="3865288"/>
            <a:ext cx="2344774" cy="9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19518" r="81892" b="60964"/>
          <a:stretch/>
        </p:blipFill>
        <p:spPr bwMode="auto">
          <a:xfrm>
            <a:off x="-1541" y="4337835"/>
            <a:ext cx="1458097" cy="13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3374836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988813" y="191709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87936" y="1628800"/>
            <a:ext cx="56804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Цель: о</a:t>
            </a:r>
            <a:r>
              <a:rPr lang="ru-RU" sz="2800" b="1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богатить </a:t>
            </a:r>
            <a:r>
              <a:rPr lang="ru-RU" sz="28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эмоциональное, речевое и умственное развитие детей новыми впечатлениями, прибегая к элементам драматизации.</a:t>
            </a:r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34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46352"/>
            <a:ext cx="9207328" cy="687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1630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072032" y="283113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49430" y="4709338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1581667" y="4687745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815549" y="3865288"/>
            <a:ext cx="2344774" cy="9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19518" r="81892" b="60964"/>
          <a:stretch/>
        </p:blipFill>
        <p:spPr bwMode="auto">
          <a:xfrm>
            <a:off x="-1541" y="4337835"/>
            <a:ext cx="1458097" cy="13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3374836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988813" y="191709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785" y="1301630"/>
            <a:ext cx="5760252" cy="43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190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46352"/>
            <a:ext cx="9207328" cy="687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1630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072032" y="283113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49430" y="4709338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1581667" y="4687745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815549" y="3865288"/>
            <a:ext cx="2344774" cy="9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19518" r="81892" b="60964"/>
          <a:stretch/>
        </p:blipFill>
        <p:spPr bwMode="auto">
          <a:xfrm>
            <a:off x="-1541" y="4337835"/>
            <a:ext cx="1458097" cy="13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3374836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988813" y="191709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213" y="1214836"/>
            <a:ext cx="5760250" cy="43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16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46352"/>
            <a:ext cx="9207328" cy="687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1630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072032" y="283113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49430" y="4709338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1581667" y="4687745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815549" y="3865288"/>
            <a:ext cx="2344774" cy="9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19518" r="81892" b="60964"/>
          <a:stretch/>
        </p:blipFill>
        <p:spPr bwMode="auto">
          <a:xfrm>
            <a:off x="-1541" y="4337835"/>
            <a:ext cx="1458097" cy="13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3374836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988813" y="191709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281" y="1301630"/>
            <a:ext cx="5760250" cy="43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171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46352"/>
            <a:ext cx="9207328" cy="687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1630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072032" y="283113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49430" y="4709338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1581667" y="4687745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815549" y="3865288"/>
            <a:ext cx="2344774" cy="9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19518" r="81892" b="60964"/>
          <a:stretch/>
        </p:blipFill>
        <p:spPr bwMode="auto">
          <a:xfrm>
            <a:off x="-1541" y="4337835"/>
            <a:ext cx="1458097" cy="13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3374836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988813" y="191709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434" y="1193005"/>
            <a:ext cx="5760250" cy="43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8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46352"/>
            <a:ext cx="9207328" cy="687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1630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072032" y="283113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49430" y="4709338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68703" r="42432" b="-3798"/>
          <a:stretch/>
        </p:blipFill>
        <p:spPr bwMode="auto">
          <a:xfrm>
            <a:off x="1581667" y="4687745"/>
            <a:ext cx="1532237" cy="23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815549" y="3865288"/>
            <a:ext cx="2344774" cy="9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19518" r="81892" b="60964"/>
          <a:stretch/>
        </p:blipFill>
        <p:spPr bwMode="auto">
          <a:xfrm>
            <a:off x="-1541" y="4337835"/>
            <a:ext cx="1458097" cy="13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e1/d7/e6/e1d7e6fab481edc45b4685fe87aa215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8" y="3374836"/>
            <a:ext cx="2913112" cy="34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honoteka.org/uploads/posts/2021-05/1620894728_7-phonoteka_org-p-fon-dlya-prezentatsii-gnomi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23317" r="34595" b="53366"/>
          <a:stretch/>
        </p:blipFill>
        <p:spPr bwMode="auto">
          <a:xfrm>
            <a:off x="1988813" y="1917099"/>
            <a:ext cx="3880021" cy="15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2" y="1214836"/>
            <a:ext cx="5760250" cy="432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32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152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10</cp:revision>
  <dcterms:created xsi:type="dcterms:W3CDTF">2021-10-30T06:41:49Z</dcterms:created>
  <dcterms:modified xsi:type="dcterms:W3CDTF">2021-10-30T08:57:36Z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861411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