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 /><Relationship Id="rId2" Type="http://schemas.openxmlformats.org/package/2006/relationships/metadata/core-properties" Target="docProps/core.xml" /><Relationship Id="rId1" Type="http://schemas.openxmlformats.org/officeDocument/2006/relationships/officeDocument" Target="ppt/presentation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4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</p:sldIdLst>
  <p:sldSz cx="9144000" cy="5143500" type="screen16x9"/>
  <p:notesSz cx="6858000" cy="9144000"/>
  <p:embeddedFontLst>
    <p:embeddedFont>
      <p:font typeface="Roboto" panose="02000000000000000000" pitchFamily="2" charset="0"/>
      <p:regular r:id="rId10"/>
      <p:bold r:id="rId11"/>
      <p:italic r:id="rId12"/>
      <p:boldItalic r:id="rId1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162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font" Target="fonts/font4.fntdata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font" Target="fonts/font3.fntdata" /><Relationship Id="rId17" Type="http://schemas.openxmlformats.org/officeDocument/2006/relationships/tableStyles" Target="tableStyles.xml" /><Relationship Id="rId2" Type="http://schemas.openxmlformats.org/officeDocument/2006/relationships/slide" Target="slides/slide1.xml" /><Relationship Id="rId16" Type="http://schemas.openxmlformats.org/officeDocument/2006/relationships/theme" Target="theme/them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font" Target="fonts/font2.fntdata" /><Relationship Id="rId5" Type="http://schemas.openxmlformats.org/officeDocument/2006/relationships/slide" Target="slides/slide4.xml" /><Relationship Id="rId15" Type="http://schemas.openxmlformats.org/officeDocument/2006/relationships/viewProps" Target="viewProps.xml" /><Relationship Id="rId10" Type="http://schemas.openxmlformats.org/officeDocument/2006/relationships/font" Target="fonts/font1.fntdata" /><Relationship Id="rId4" Type="http://schemas.openxmlformats.org/officeDocument/2006/relationships/slide" Target="slides/slide3.xml" /><Relationship Id="rId9" Type="http://schemas.openxmlformats.org/officeDocument/2006/relationships/notesMaster" Target="notesMasters/notesMaster1.xml" /><Relationship Id="rId14" Type="http://schemas.openxmlformats.org/officeDocument/2006/relationships/presProps" Target="pres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 /><Relationship Id="rId1" Type="http://schemas.openxmlformats.org/officeDocument/2006/relationships/notesMaster" Target="../notesMasters/notesMaster1.xml" 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 /><Relationship Id="rId1" Type="http://schemas.openxmlformats.org/officeDocument/2006/relationships/notesMaster" Target="../notesMasters/notesMaster1.xml" 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75404bf1a891e604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75404bf1a891e604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594dd9cb2c471513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594dd9cb2c471513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594c806397a28cf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3594c806397a28cf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3594c806397a28cf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3594c806397a28cf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5fe392ac15188cf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5fe392ac15188cf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271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4423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8703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132583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6023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85848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7726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98320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5170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bg>
      <p:bgPr>
        <a:solidFill>
          <a:schemeClr val="accent4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oogle Shape;51;p8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52" name="Google Shape;52;p8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8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8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8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8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7" name="Google Shape;57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8" name="Google Shape;58;p8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171082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oogle Shape;29;p4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Google Shape;30;p4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4"/>
            <p:cNvSpPr/>
            <p:nvPr/>
          </p:nvSpPr>
          <p:spPr>
            <a:xfrm flipH="1">
              <a:off x="6181163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4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4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" name="Google Shape;35;p4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97259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368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121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060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510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680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872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806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371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18" Type="http://schemas.openxmlformats.org/officeDocument/2006/relationships/slideLayout" Target="../slideLayouts/slideLayout18.xml" /><Relationship Id="rId3" Type="http://schemas.openxmlformats.org/officeDocument/2006/relationships/slideLayout" Target="../slideLayouts/slideLayout3.xml" /><Relationship Id="rId21" Type="http://schemas.openxmlformats.org/officeDocument/2006/relationships/image" Target="../media/image1.png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slideLayout" Target="../slideLayouts/slideLayout17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20" Type="http://schemas.openxmlformats.org/officeDocument/2006/relationships/theme" Target="../theme/theme1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19" Type="http://schemas.openxmlformats.org/officeDocument/2006/relationships/slideLayout" Target="../slideLayouts/slideLayout19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1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8/26/2021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289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  <p:sldLayoutId id="2147483692" r:id="rId18"/>
    <p:sldLayoutId id="2147483693" r:id="rId19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18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 /><Relationship Id="rId1" Type="http://schemas.openxmlformats.org/officeDocument/2006/relationships/slideLayout" Target="../slideLayouts/slideLayout19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 /><Relationship Id="rId1" Type="http://schemas.openxmlformats.org/officeDocument/2006/relationships/slideLayout" Target="../slideLayouts/slideLayout19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 /><Relationship Id="rId1" Type="http://schemas.openxmlformats.org/officeDocument/2006/relationships/slideLayout" Target="../slideLayouts/slideLayout19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 /><Relationship Id="rId2" Type="http://schemas.openxmlformats.org/officeDocument/2006/relationships/notesSlide" Target="../notesSlides/notesSlide6.xml" /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61BC63A3-7BF2-2F45-9F43-5361D1DF8F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963508" cy="6695360"/>
          </a:xfrm>
          <a:prstGeom prst="rect">
            <a:avLst/>
          </a:prstGeom>
        </p:spPr>
      </p:pic>
      <p:sp>
        <p:nvSpPr>
          <p:cNvPr id="85" name="Google Shape;85;p13"/>
          <p:cNvSpPr txBox="1">
            <a:spLocks noGrp="1"/>
          </p:cNvSpPr>
          <p:nvPr>
            <p:ph type="ctrTitle"/>
          </p:nvPr>
        </p:nvSpPr>
        <p:spPr>
          <a:xfrm>
            <a:off x="596348" y="252192"/>
            <a:ext cx="8296137" cy="2676632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Памятка для родителей 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subTitle" idx="1"/>
          </p:nvPr>
        </p:nvSpPr>
        <p:spPr>
          <a:xfrm>
            <a:off x="596348" y="3728100"/>
            <a:ext cx="8222100" cy="141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 b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Возрастные особенности детей 6—7 лет</a:t>
            </a:r>
            <a:r>
              <a:rPr lang="ru" sz="3600" b="1">
                <a:solidFill>
                  <a:srgbClr val="002060"/>
                </a:solidFill>
              </a:rPr>
              <a:t>. </a:t>
            </a:r>
            <a:endParaRPr sz="3600" b="1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>
            <a:spLocks noGrp="1"/>
          </p:cNvSpPr>
          <p:nvPr>
            <p:ph type="title"/>
          </p:nvPr>
        </p:nvSpPr>
        <p:spPr>
          <a:xfrm>
            <a:off x="0" y="272125"/>
            <a:ext cx="8813400" cy="452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b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Старший дошкольный возраст —</a:t>
            </a:r>
            <a:r>
              <a:rPr lang="ru" sz="14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период познания мира человеческих отношений, творчества и подготовки к следующему, совершенно новому этапу в его жизни — обучению в школе. </a:t>
            </a:r>
            <a:endParaRPr sz="1400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	В подготовительной к школе группе завершается дошкольный возраст. </a:t>
            </a:r>
            <a:endParaRPr sz="1400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	Его основные достижения связаны с освоением мира вещей как предметов человеческой культуры; освоением форм позитивного общения с людьми; развитием половой идентификации, формированием позиции школьника. </a:t>
            </a:r>
            <a:endParaRPr sz="1400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	К концу дошкольного возраста ребенок обладает высоким уровнем познавательного и личностного развития, что позволяет ему в дальнейшем успешно учиться в школе.  </a:t>
            </a:r>
            <a:endParaRPr sz="1400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	Ребенок может и делает не то, что ему хочется, а то, что нужно, что просит взрослый или определено правилами: воспринимает, запоминает, мыслит, оценивает свою деятельность; </a:t>
            </a:r>
            <a:endParaRPr sz="1400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	Возникает первая реальная картина мира, о которой у ребенка формируется собственное мнение; </a:t>
            </a:r>
            <a:endParaRPr sz="1400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	Ребенок начинает понимать свои чувства и переживания в полной мере и сообщает об этом взрослым; </a:t>
            </a:r>
            <a:endParaRPr sz="1400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	Детям очень важно, как к ним относятся окружающие люди; </a:t>
            </a:r>
            <a:endParaRPr sz="1400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	Происходит полное доверие взрослому, принятие его точки зрения. Отношение взрослому как к единственному источнику достоверного знания. </a:t>
            </a:r>
            <a:endParaRPr sz="1400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5"/>
          <p:cNvSpPr txBox="1">
            <a:spLocks noGrp="1"/>
          </p:cNvSpPr>
          <p:nvPr>
            <p:ph type="title"/>
          </p:nvPr>
        </p:nvSpPr>
        <p:spPr>
          <a:xfrm>
            <a:off x="819150" y="0"/>
            <a:ext cx="7505700" cy="118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К 6-7 лет должны уметь: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15"/>
          <p:cNvSpPr txBox="1">
            <a:spLocks noGrp="1"/>
          </p:cNvSpPr>
          <p:nvPr>
            <p:ph type="body" idx="1"/>
          </p:nvPr>
        </p:nvSpPr>
        <p:spPr>
          <a:xfrm>
            <a:off x="819150" y="1189500"/>
            <a:ext cx="7505700" cy="39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latin typeface="Times New Roman"/>
                <a:ea typeface="Times New Roman"/>
                <a:cs typeface="Times New Roman"/>
                <a:sym typeface="Times New Roman"/>
              </a:rPr>
              <a:t>•	</a:t>
            </a:r>
            <a:r>
              <a:rPr lang="ru" sz="1600">
                <a:latin typeface="Times New Roman"/>
                <a:ea typeface="Times New Roman"/>
                <a:cs typeface="Times New Roman"/>
                <a:sym typeface="Times New Roman"/>
              </a:rPr>
              <a:t>Различать геометрические фигуры, выделять их в предметах окружающего мира 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600">
                <a:latin typeface="Times New Roman"/>
                <a:ea typeface="Times New Roman"/>
                <a:cs typeface="Times New Roman"/>
                <a:sym typeface="Times New Roman"/>
              </a:rPr>
              <a:t>•	Характеризовать пространственные взаимоотношения предметов (справаслева, над-под, на-за, сверху-снизу и др.) 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600">
                <a:latin typeface="Times New Roman"/>
                <a:ea typeface="Times New Roman"/>
                <a:cs typeface="Times New Roman"/>
                <a:sym typeface="Times New Roman"/>
              </a:rPr>
              <a:t>•	Различать пространственное расположение фигур, деталей на плоскости 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600">
                <a:latin typeface="Times New Roman"/>
                <a:ea typeface="Times New Roman"/>
                <a:cs typeface="Times New Roman"/>
                <a:sym typeface="Times New Roman"/>
              </a:rPr>
              <a:t>•	Классифицировать фигуры по форме, размеру, цвету 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600">
                <a:latin typeface="Times New Roman"/>
                <a:ea typeface="Times New Roman"/>
                <a:cs typeface="Times New Roman"/>
                <a:sym typeface="Times New Roman"/>
              </a:rPr>
              <a:t>•	Различать и выделять буквы и цифры по форме, размеру, цвету 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600">
                <a:latin typeface="Times New Roman"/>
                <a:ea typeface="Times New Roman"/>
                <a:cs typeface="Times New Roman"/>
                <a:sym typeface="Times New Roman"/>
              </a:rPr>
              <a:t>•	Мысленно находить часть целого 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600">
                <a:latin typeface="Times New Roman"/>
                <a:ea typeface="Times New Roman"/>
                <a:cs typeface="Times New Roman"/>
                <a:sym typeface="Times New Roman"/>
              </a:rPr>
              <a:t>•	Достраивать фигуры по схеме, конструировать их из деталей 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6"/>
          <p:cNvSpPr txBox="1">
            <a:spLocks noGrp="1"/>
          </p:cNvSpPr>
          <p:nvPr>
            <p:ph type="title"/>
          </p:nvPr>
        </p:nvSpPr>
        <p:spPr>
          <a:xfrm>
            <a:off x="819150" y="0"/>
            <a:ext cx="7505700" cy="90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ru" sz="5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Речь</a:t>
            </a:r>
            <a:endParaRPr/>
          </a:p>
        </p:txBody>
      </p:sp>
      <p:sp>
        <p:nvSpPr>
          <p:cNvPr id="103" name="Google Shape;103;p16"/>
          <p:cNvSpPr txBox="1">
            <a:spLocks noGrp="1"/>
          </p:cNvSpPr>
          <p:nvPr>
            <p:ph type="body" idx="1"/>
          </p:nvPr>
        </p:nvSpPr>
        <p:spPr>
          <a:xfrm>
            <a:off x="819150" y="909000"/>
            <a:ext cx="7505700" cy="352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250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5600"/>
              <a:t>	Правильно произносить все звуки родного языка </a:t>
            </a:r>
            <a:endParaRPr sz="56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5600"/>
              <a:t>•	Уметь различать и называть слова с определенным звуком </a:t>
            </a:r>
            <a:endParaRPr sz="56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5600"/>
              <a:t>•	Уметь определять место звука в слове (начало–середина–конец) </a:t>
            </a:r>
            <a:endParaRPr sz="56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5600"/>
              <a:t>•	Делить слова на слоги </a:t>
            </a:r>
            <a:endParaRPr sz="56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5600"/>
              <a:t>•	Составлять слова из слогов </a:t>
            </a:r>
            <a:endParaRPr sz="56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5600"/>
              <a:t>•	Иметь представление о предложении </a:t>
            </a:r>
            <a:endParaRPr sz="56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5600"/>
              <a:t>•	Уметь согласовывать слова в роде, числе и падеже </a:t>
            </a:r>
            <a:endParaRPr sz="56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5600"/>
              <a:t>•	Подбирать синонимы, антонимы </a:t>
            </a:r>
            <a:endParaRPr sz="56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5600"/>
              <a:t>•	Использовать разные способы образования слов </a:t>
            </a:r>
            <a:endParaRPr sz="56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5600"/>
              <a:t>•	Пересказывать знакомые сказки и рассказы </a:t>
            </a:r>
            <a:endParaRPr sz="56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5600"/>
              <a:t>•	Составлять рассказы и сказки по картинке </a:t>
            </a:r>
            <a:endParaRPr sz="56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7"/>
          <p:cNvSpPr txBox="1">
            <a:spLocks noGrp="1"/>
          </p:cNvSpPr>
          <p:nvPr>
            <p:ph type="title"/>
          </p:nvPr>
        </p:nvSpPr>
        <p:spPr>
          <a:xfrm>
            <a:off x="819150" y="192800"/>
            <a:ext cx="7505700" cy="201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/>
              <a:t>•	</a:t>
            </a:r>
            <a:r>
              <a:rPr lang="ru" sz="1600" b="1">
                <a:latin typeface="Times New Roman"/>
                <a:ea typeface="Times New Roman"/>
                <a:cs typeface="Times New Roman"/>
                <a:sym typeface="Times New Roman"/>
              </a:rPr>
              <a:t>Крупная моторика</a:t>
            </a:r>
            <a:r>
              <a:rPr lang="ru" sz="16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latin typeface="Times New Roman"/>
                <a:ea typeface="Times New Roman"/>
                <a:cs typeface="Times New Roman"/>
                <a:sym typeface="Times New Roman"/>
              </a:rPr>
              <a:t>•	Прямо и твердо ходить, бегать, прыгать 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latin typeface="Times New Roman"/>
                <a:ea typeface="Times New Roman"/>
                <a:cs typeface="Times New Roman"/>
                <a:sym typeface="Times New Roman"/>
              </a:rPr>
              <a:t>•	Точно ловить и кидать мяч 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latin typeface="Times New Roman"/>
                <a:ea typeface="Times New Roman"/>
                <a:cs typeface="Times New Roman"/>
                <a:sym typeface="Times New Roman"/>
              </a:rPr>
              <a:t>•	На протяжении некоторого времени носить не очень легкие вещи, большие предметы 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latin typeface="Times New Roman"/>
                <a:ea typeface="Times New Roman"/>
                <a:cs typeface="Times New Roman"/>
                <a:sym typeface="Times New Roman"/>
              </a:rPr>
              <a:t>•	Застегивать пуговицы, завязывать шнурки и т.п. 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17"/>
          <p:cNvSpPr txBox="1">
            <a:spLocks noGrp="1"/>
          </p:cNvSpPr>
          <p:nvPr>
            <p:ph type="body" idx="1"/>
          </p:nvPr>
        </p:nvSpPr>
        <p:spPr>
          <a:xfrm>
            <a:off x="819150" y="2428125"/>
            <a:ext cx="7505700" cy="201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•	</a:t>
            </a:r>
            <a:r>
              <a:rPr lang="ru" sz="1400" b="1">
                <a:latin typeface="Times New Roman"/>
                <a:ea typeface="Times New Roman"/>
                <a:cs typeface="Times New Roman"/>
                <a:sym typeface="Times New Roman"/>
              </a:rPr>
              <a:t>Мелкая моторика </a:t>
            </a:r>
            <a:endParaRPr sz="1400"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400">
                <a:latin typeface="Times New Roman"/>
                <a:ea typeface="Times New Roman"/>
                <a:cs typeface="Times New Roman"/>
                <a:sym typeface="Times New Roman"/>
              </a:rPr>
              <a:t>•	Проводить прямые, а не дрожащие линии </a:t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400">
                <a:latin typeface="Times New Roman"/>
                <a:ea typeface="Times New Roman"/>
                <a:cs typeface="Times New Roman"/>
                <a:sym typeface="Times New Roman"/>
              </a:rPr>
              <a:t>•	«Видеть строку» и писать в ней </a:t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400">
                <a:latin typeface="Times New Roman"/>
                <a:ea typeface="Times New Roman"/>
                <a:cs typeface="Times New Roman"/>
                <a:sym typeface="Times New Roman"/>
              </a:rPr>
              <a:t>•	Видеть клеточки и точно вести по ним рисунок </a:t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BE557D-47C7-5D48-BAAB-9F4C0468C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ориентиры образования на этапе завершения дошкольного возраста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1AD8B74-B5B1-6F49-A2E1-FA8575D970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400" y="1324804"/>
            <a:ext cx="8520600" cy="3339000"/>
          </a:xfrm>
        </p:spPr>
        <p:txBody>
          <a:bodyPr/>
          <a:lstStyle/>
          <a:p>
            <a:pPr marL="114300" indent="0">
              <a:buNone/>
            </a:pPr>
            <a:r>
              <a:rPr lang="ru-RU"/>
              <a:t>Это социально-нормативные возрастные характеристики возможных достижений ребенка на этапе завершения уровня дошкольного образования. </a:t>
            </a:r>
          </a:p>
          <a:p>
            <a:r>
              <a:rPr lang="ru-RU"/>
              <a:t>•	Предполагают формирование у детей дошкольного возраста предпосылок к учебной деятельности на этапе завершения ими дошкольного образования. 
•	Выступают основаниями преемственности дошкольного и начального общего образования. </a:t>
            </a:r>
          </a:p>
        </p:txBody>
      </p:sp>
    </p:spTree>
    <p:extLst>
      <p:ext uri="{BB962C8B-B14F-4D97-AF65-F5344CB8AC3E}">
        <p14:creationId xmlns:p14="http://schemas.microsoft.com/office/powerpoint/2010/main" val="16778797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D5435E8B-9DA0-2844-9492-441C6839EF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76137" cy="6804721"/>
          </a:xfrm>
          <a:prstGeom prst="rect">
            <a:avLst/>
          </a:prstGeom>
        </p:spPr>
      </p:pic>
      <p:sp>
        <p:nvSpPr>
          <p:cNvPr id="120" name="Google Shape;120;p19"/>
          <p:cNvSpPr txBox="1">
            <a:spLocks noGrp="1"/>
          </p:cNvSpPr>
          <p:nvPr>
            <p:ph type="ctrTitle"/>
          </p:nvPr>
        </p:nvSpPr>
        <p:spPr>
          <a:xfrm>
            <a:off x="749953" y="-81319"/>
            <a:ext cx="8220342" cy="143665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b="1"/>
              <a:t>Главный совет родителям</a:t>
            </a:r>
            <a:r>
              <a:rPr lang="ru" b="1"/>
              <a:t> </a:t>
            </a:r>
            <a:endParaRPr b="1"/>
          </a:p>
        </p:txBody>
      </p:sp>
      <p:sp>
        <p:nvSpPr>
          <p:cNvPr id="121" name="Google Shape;121;p19"/>
          <p:cNvSpPr txBox="1">
            <a:spLocks noGrp="1"/>
          </p:cNvSpPr>
          <p:nvPr>
            <p:ph type="subTitle" idx="1"/>
          </p:nvPr>
        </p:nvSpPr>
        <p:spPr>
          <a:xfrm>
            <a:off x="361423" y="1436656"/>
            <a:ext cx="9435573" cy="408859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1.	</a:t>
            </a:r>
            <a:r>
              <a:rPr lang="ru" sz="17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Будьте внимательны к ребенку, любите его, но не «привязывайте» к </a:t>
            </a:r>
            <a:r>
              <a:rPr lang="ru-RU" sz="17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</a:t>
            </a:r>
            <a:r>
              <a:rPr lang="ru" sz="17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себе, пусть у него будут друзья, свой круг общения. Будьте готовы поддержать ребенка, выслушать и ободрить его. Залог успеха – доброжелательные и открытые отношения в семье. Справиться с проблемой легче, когда она только возникла и не привела еще к негативным последствиям. </a:t>
            </a:r>
            <a:endParaRPr sz="1700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7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	Поощряйте общение со сверстниками </a:t>
            </a:r>
            <a:endParaRPr sz="1700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7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	Учите ребенка управлять эмоциями (на примере своего поведения) 4. Нужно заранее готовить ребенка к школе (развивающие игры, стихи). </a:t>
            </a:r>
            <a:endParaRPr sz="1700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7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5.	Не надо перегружать дополнительными занятиями. </a:t>
            </a:r>
            <a:endParaRPr sz="1700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7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6.	Больше хвалить. </a:t>
            </a:r>
            <a:endParaRPr sz="1700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Экран (16:9)</PresentationFormat>
  <Slides>7</Slides>
  <Notes>6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Капля</vt:lpstr>
      <vt:lpstr>Памятка для родителей  </vt:lpstr>
      <vt:lpstr>Старший дошкольный возраст — период познания мира человеческих отношений, творчества и подготовки к следующему, совершенно новому этапу в его жизни — обучению в школе.  • В подготовительной к школе группе завершается дошкольный возраст.  • Его основные достижения связаны с освоением мира вещей как предметов человеческой культуры; освоением форм позитивного общения с людьми; развитием половой идентификации, формированием позиции школьника.  • К концу дошкольного возраста ребенок обладает высоким уровнем познавательного и личностного развития, что позволяет ему в дальнейшем успешно учиться в школе.   • Ребенок может и делает не то, что ему хочется, а то, что нужно, что просит взрослый или определено правилами: воспринимает, запоминает, мыслит, оценивает свою деятельность;  • Возникает первая реальная картина мира, о которой у ребенка формируется собственное мнение;  • Ребенок начинает понимать свои чувства и переживания в полной мере и сообщает об этом взрослым;  • Детям очень важно, как к ним относятся окружающие люди;  • Происходит полное доверие взрослому, принятие его точки зрения. Отношение взрослому как к единственному источнику достоверного знания. </vt:lpstr>
      <vt:lpstr> К 6-7 лет должны уметь: </vt:lpstr>
      <vt:lpstr>Речь</vt:lpstr>
      <vt:lpstr>• Крупная моторика   • Прямо и твердо ходить, бегать, прыгать  • Точно ловить и кидать мяч  • На протяжении некоторого времени носить не очень легкие вещи, большие предметы  • Застегивать пуговицы, завязывать шнурки и т.п.  </vt:lpstr>
      <vt:lpstr>Целевые ориентиры образования на этапе завершения дошкольного возраста</vt:lpstr>
      <vt:lpstr>Главный совет родителям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Памятка для родителей  </dc:title>
  <cp:lastModifiedBy>Елена Гончарова</cp:lastModifiedBy>
  <cp:revision>7</cp:revision>
  <dcterms:modified xsi:type="dcterms:W3CDTF">2021-08-26T03:06:56Z</dcterms:modified>
</cp:coreProperties>
</file>