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76" r:id="rId13"/>
    <p:sldId id="281" r:id="rId14"/>
    <p:sldId id="267" r:id="rId15"/>
    <p:sldId id="278" r:id="rId16"/>
    <p:sldId id="268" r:id="rId17"/>
    <p:sldId id="282" r:id="rId18"/>
    <p:sldId id="270" r:id="rId19"/>
    <p:sldId id="280" r:id="rId20"/>
    <p:sldId id="271" r:id="rId21"/>
    <p:sldId id="272" r:id="rId22"/>
    <p:sldId id="273" r:id="rId23"/>
    <p:sldId id="279" r:id="rId24"/>
    <p:sldId id="274" r:id="rId25"/>
    <p:sldId id="26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6C31"/>
    <a:srgbClr val="00421E"/>
    <a:srgbClr val="161B0B"/>
    <a:srgbClr val="182A40"/>
    <a:srgbClr val="4D1C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174" autoAdjust="0"/>
  </p:normalViewPr>
  <p:slideViewPr>
    <p:cSldViewPr>
      <p:cViewPr varScale="1">
        <p:scale>
          <a:sx n="60" d="100"/>
          <a:sy n="60" d="100"/>
        </p:scale>
        <p:origin x="18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CD49B-2404-49DD-818B-1CEC38EED6A6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6F4A1-A318-4C6B-8730-942A53444D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40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6F4A1-A318-4C6B-8730-942A53444DA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328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6F4A1-A318-4C6B-8730-942A53444DA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360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48680"/>
            <a:ext cx="8001056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«Детский сад общеразвивающего вида № 50»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«АИСТЕНОК»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"Быстрее, выше, сильнее!"</a:t>
            </a:r>
          </a:p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(проект)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Воспитатели   АЮПОВА  Л.А.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старшей группы:    ЗАБКОВА С.Н.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 ТОРГАШИНО  Ноябрь 2018-Март 2019 г.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454" y="3692998"/>
            <a:ext cx="3611860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80010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         </a:t>
            </a:r>
            <a:r>
              <a:rPr lang="ru-RU" sz="2000" b="1" dirty="0">
                <a:solidFill>
                  <a:srgbClr val="9A0000"/>
                </a:solidFill>
              </a:rPr>
              <a:t>Двигательная активность является важнейшим компонентом образа жизни и поведения дошкольников. Она зависит от организации физического воспитания детей, от уровня их двигательной подготовленности, от условий жизни, индивидуальных особенностей, телосложения и функциональных возможностей растущего организма.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          Дети, систематически занимающиеся физкультурой, отличаются жизнерадостностью, бодростью духа и высокой работоспособностью.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Проект должен стать мощным импульсом к активизации двигательной активности детей, формированию волевой, сильной, здоровой личности дошкольника.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43" y="4481736"/>
            <a:ext cx="2339182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481736"/>
            <a:ext cx="2520280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096" y="4509741"/>
            <a:ext cx="2987824" cy="234825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ПРАКТИЧЕСКИЙ  ЭТАП: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196752"/>
            <a:ext cx="7056784" cy="5472608"/>
          </a:xfrm>
        </p:spPr>
      </p:pic>
    </p:spTree>
    <p:extLst>
      <p:ext uri="{BB962C8B-B14F-4D97-AF65-F5344CB8AC3E}">
        <p14:creationId xmlns:p14="http://schemas.microsoft.com/office/powerpoint/2010/main" val="3852590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38" y="441124"/>
            <a:ext cx="3779912" cy="3024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624184"/>
            <a:ext cx="3024336" cy="39433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05064"/>
            <a:ext cx="2123728" cy="26232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769" y="548680"/>
            <a:ext cx="3275856" cy="19236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717032"/>
            <a:ext cx="2483768" cy="25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410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«НЕДЕЛЯ ЗДОРОВЬЯ»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96752"/>
            <a:ext cx="2780928" cy="32849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808" y="1193811"/>
            <a:ext cx="2506588" cy="3140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588" y="1196752"/>
            <a:ext cx="2746648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402" y="4749023"/>
            <a:ext cx="3725399" cy="211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70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Праздники  и досуг: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2078862" cy="19770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3072" y="4653136"/>
            <a:ext cx="2329408" cy="1988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501008"/>
            <a:ext cx="2580928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074" y="1052736"/>
            <a:ext cx="2355726" cy="32129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8560" y="2812058"/>
            <a:ext cx="2270497" cy="22048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5394080"/>
            <a:ext cx="1691680" cy="12171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748" y="1079360"/>
            <a:ext cx="3048000" cy="148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68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211960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5" y="3356992"/>
            <a:ext cx="4207090" cy="3340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00" y="4221088"/>
            <a:ext cx="2838400" cy="2141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7609" y="692696"/>
            <a:ext cx="233081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04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ПОДВИЖНЫЕ ИГРЫ НА РАЗВИТИЕ ЛОВКОСТИ,ВНИМАТЕЛЬНОСТИ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97041"/>
            <a:ext cx="2870950" cy="2697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382" y="3182219"/>
            <a:ext cx="2072829" cy="3270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16311"/>
            <a:ext cx="2072829" cy="3501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070226"/>
            <a:ext cx="2841539" cy="27877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6269" y="1052735"/>
            <a:ext cx="1619672" cy="16531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38" y="4817319"/>
            <a:ext cx="1547664" cy="184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06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Художественная гимнастика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«Упражнения с лентами под музыку»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17638"/>
            <a:ext cx="1913260" cy="22651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226" y="3933054"/>
            <a:ext cx="2232248" cy="2602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78498"/>
            <a:ext cx="2211710" cy="23042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933054"/>
            <a:ext cx="2067694" cy="26027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8" y="4293096"/>
            <a:ext cx="1830625" cy="1484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273" y="1667938"/>
            <a:ext cx="1433633" cy="176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01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ЭСТАФЕТЫ: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97619"/>
            <a:ext cx="2870950" cy="26251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523" y="1417638"/>
            <a:ext cx="2880320" cy="26251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516" y="4221088"/>
            <a:ext cx="3275856" cy="2636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196" y="3396754"/>
            <a:ext cx="48532" cy="5954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4327" y="1674572"/>
            <a:ext cx="2315346" cy="22194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886220"/>
            <a:ext cx="2536766" cy="13066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689" y="4267604"/>
            <a:ext cx="2341988" cy="250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68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НАГРАЖДЕНИЕ ПОБЕДИТЕЛЕЙ: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16" y="1196752"/>
            <a:ext cx="7884368" cy="544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5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864399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                 </a:t>
            </a:r>
            <a:r>
              <a:rPr lang="ru-RU" sz="2000" dirty="0">
                <a:solidFill>
                  <a:srgbClr val="C00000"/>
                </a:solidFill>
              </a:rPr>
              <a:t>                                                                          </a:t>
            </a:r>
            <a:r>
              <a:rPr lang="ru-RU" sz="2000" b="1" dirty="0">
                <a:solidFill>
                  <a:srgbClr val="C00000"/>
                </a:solidFill>
              </a:rPr>
              <a:t>Ходьба и движение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                                                                   способствуют игре мозга и работе мысли.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                                                                                              Жан Жак Руссо</a:t>
            </a:r>
          </a:p>
          <a:p>
            <a:endParaRPr lang="ru-RU" sz="2000" dirty="0"/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Проблема - активизация двигательной активности детей дошкольного возраста.</a:t>
            </a:r>
          </a:p>
          <a:p>
            <a:pPr algn="just"/>
            <a:r>
              <a:rPr lang="ru-RU" sz="2000" b="1" dirty="0">
                <a:solidFill>
                  <a:srgbClr val="4D1C1B"/>
                </a:solidFill>
              </a:rPr>
              <a:t>Движение - главное проявление жизни; без него немыслима творческая деятельность. Ограничение движений или их нарушение неблагоприятно сказывается на всех жизненных процессах.</a:t>
            </a:r>
          </a:p>
          <a:p>
            <a:pPr algn="just"/>
            <a:r>
              <a:rPr lang="ru-RU" sz="2000" b="1" dirty="0">
                <a:solidFill>
                  <a:srgbClr val="161B0B"/>
                </a:solidFill>
              </a:rPr>
              <a:t>Двигательная активность - это основа индивидуального развития и жизнеобеспечения организма ребенка. Она подчинена основному закону здоровья: приобретаем, расходуя.</a:t>
            </a:r>
            <a:endParaRPr lang="ru-RU" sz="2000" b="1" i="1" dirty="0">
              <a:solidFill>
                <a:srgbClr val="161B0B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001062"/>
            <a:ext cx="3717032" cy="28529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99" y="4472748"/>
            <a:ext cx="3874576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ТУРИСТИЧЕСКИЕ ПОХОДЫ В ЛЕС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7272808" cy="5661248"/>
          </a:xfrm>
        </p:spPr>
      </p:pic>
    </p:spTree>
    <p:extLst>
      <p:ext uri="{BB962C8B-B14F-4D97-AF65-F5344CB8AC3E}">
        <p14:creationId xmlns:p14="http://schemas.microsoft.com/office/powerpoint/2010/main" val="3426150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САМОМАССАЖ,ЗАКАЛИВАНИЕ,ГИМНАСТИКА: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939" y="4314713"/>
            <a:ext cx="1781335" cy="23546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1" y="4343315"/>
            <a:ext cx="2152993" cy="2326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432" y="1067442"/>
            <a:ext cx="2585864" cy="27778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3" y="1122865"/>
            <a:ext cx="2255779" cy="27077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343315"/>
            <a:ext cx="1712789" cy="23260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50" y="1122865"/>
            <a:ext cx="2259334" cy="27224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4314713"/>
            <a:ext cx="2160240" cy="235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251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БЕСЕДА О СПОРТЕ С ПРИМЕНЕНИЕМ ТЕХНОЛОГИИ «ШЕСТЬ ШЛЯП МЫШЛЕНИЯ»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75" y="1105855"/>
            <a:ext cx="1954560" cy="35010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1724" y="3312158"/>
            <a:ext cx="2072829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9065" y="3168142"/>
            <a:ext cx="2014811" cy="3501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553" y="1268760"/>
            <a:ext cx="2987824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83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ИЗОБРАЗИТЕЛЬНАЯ  ДЕЯТЕЛЬНОСТЬ ДЕТЕЙ: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61" y="1441979"/>
            <a:ext cx="1944216" cy="184513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789040"/>
            <a:ext cx="2270026" cy="24856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268760"/>
            <a:ext cx="3096344" cy="3160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997384"/>
            <a:ext cx="1905474" cy="15988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888" y="1653762"/>
            <a:ext cx="2606080" cy="1633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363" y="3980458"/>
            <a:ext cx="1365131" cy="261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27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РАБОТА С РОДИТЕЛЯМИ: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53" y="1268760"/>
            <a:ext cx="1776983" cy="30963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2272" y="2276872"/>
            <a:ext cx="1512168" cy="22837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533" y="1339796"/>
            <a:ext cx="1800200" cy="31112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642" y="4365104"/>
            <a:ext cx="1758483" cy="23151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898281"/>
            <a:ext cx="2448272" cy="17819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265" y="1268760"/>
            <a:ext cx="2047776" cy="24719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899750" y="4671963"/>
            <a:ext cx="186491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57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928670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844799"/>
            <a:ext cx="6445950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142853"/>
            <a:ext cx="864399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9A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Стратегическая цель: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9A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82A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благоприятных условий для активизации двигательной активности детей </a:t>
            </a:r>
            <a:r>
              <a:rPr lang="ru-RU" sz="2000" b="1" dirty="0">
                <a:solidFill>
                  <a:srgbClr val="182A4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82A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rgbClr val="182A4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82A4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182A4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i="1" dirty="0">
                <a:solidFill>
                  <a:srgbClr val="9A0000"/>
                </a:solidFill>
              </a:rPr>
              <a:t>Тактические цели:</a:t>
            </a:r>
            <a:endParaRPr lang="ru-RU" sz="2000" b="1" dirty="0">
              <a:solidFill>
                <a:srgbClr val="9A0000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Создание условий для активизации двигательной активности дошкольников.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Формирование осознанной потребности в двигательной активности.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Воспитание чувства патриотизма, желания добиваться побед в любых видах деятельности.</a:t>
            </a:r>
          </a:p>
          <a:p>
            <a:pPr algn="just"/>
            <a:r>
              <a:rPr lang="ru-RU" sz="2000" b="1" i="1" dirty="0">
                <a:solidFill>
                  <a:srgbClr val="9A0000"/>
                </a:solidFill>
              </a:rPr>
              <a:t>Задачи:</a:t>
            </a:r>
            <a:endParaRPr lang="ru-RU" sz="2000" b="1" dirty="0">
              <a:solidFill>
                <a:srgbClr val="9A0000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Формировать представления детей о некоторых олимпийских видах спорта.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Организовать проведение спортивных мероприятий, игр, развлечений, отражающих основные особенности некоторых олимпийских видов спорта.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Формировать  представления о связи спорта, физической культуры с развитием здоровой, успешной, сильной личности.</a:t>
            </a:r>
          </a:p>
          <a:p>
            <a:pPr algn="just"/>
            <a:r>
              <a:rPr lang="ru-RU" sz="2000" b="1" i="1" dirty="0">
                <a:solidFill>
                  <a:srgbClr val="9A0000"/>
                </a:solidFill>
              </a:rPr>
              <a:t>Ожидаемые результаты:</a:t>
            </a:r>
            <a:endParaRPr lang="ru-RU" sz="2000" b="1" dirty="0">
              <a:solidFill>
                <a:srgbClr val="9A0000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Повышение двигательной активности детей 5 - 7 лет.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Интерес детей дошкольного возраста к физической культуре и спорту.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Расширение представлений дошкольников об олимпийских видах спорта.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b="1" dirty="0">
                <a:solidFill>
                  <a:srgbClr val="182A40"/>
                </a:solidFill>
              </a:rPr>
              <a:t>Формирование здоровой, успешной личности ребенка. </a:t>
            </a:r>
          </a:p>
          <a:p>
            <a:pPr lvl="0" algn="just">
              <a:buFont typeface="Arial" pitchFamily="34" charset="0"/>
              <a:buChar char="•"/>
            </a:pP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42852"/>
            <a:ext cx="857256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solidFill>
                  <a:srgbClr val="9A0000"/>
                </a:solidFill>
              </a:rPr>
              <a:t>Тип проекта: 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Информационный, групповой.</a:t>
            </a:r>
          </a:p>
          <a:p>
            <a:pPr algn="just"/>
            <a:endParaRPr lang="ru-RU" sz="2000" b="1" dirty="0">
              <a:solidFill>
                <a:srgbClr val="9A0000"/>
              </a:solidFill>
            </a:endParaRP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 </a:t>
            </a:r>
            <a:r>
              <a:rPr lang="ru-RU" sz="2000" b="1" i="1" dirty="0">
                <a:solidFill>
                  <a:srgbClr val="9A0000"/>
                </a:solidFill>
              </a:rPr>
              <a:t>Участники: 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Воспитатели, дети, родители,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Музыкальный руководитель.</a:t>
            </a:r>
          </a:p>
          <a:p>
            <a:pPr algn="just"/>
            <a:endParaRPr lang="ru-RU" sz="2000" b="1" dirty="0">
              <a:solidFill>
                <a:srgbClr val="9A0000"/>
              </a:solidFill>
            </a:endParaRP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 </a:t>
            </a:r>
            <a:r>
              <a:rPr lang="ru-RU" sz="2000" b="1" i="1" dirty="0">
                <a:solidFill>
                  <a:srgbClr val="9A0000"/>
                </a:solidFill>
              </a:rPr>
              <a:t>Целевая группа: 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Дети 5 - 7  лет.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 </a:t>
            </a:r>
          </a:p>
          <a:p>
            <a:pPr algn="just"/>
            <a:r>
              <a:rPr lang="ru-RU" sz="2000" b="1" i="1" dirty="0">
                <a:solidFill>
                  <a:srgbClr val="9A0000"/>
                </a:solidFill>
              </a:rPr>
              <a:t>Масштаб проекта: </a:t>
            </a:r>
          </a:p>
          <a:p>
            <a:pPr algn="just"/>
            <a:r>
              <a:rPr lang="ru-RU" sz="2000" b="1" dirty="0">
                <a:solidFill>
                  <a:srgbClr val="9A0000"/>
                </a:solidFill>
              </a:rPr>
              <a:t>Краткосрочный.</a:t>
            </a:r>
          </a:p>
          <a:p>
            <a:endParaRPr lang="ru-RU" sz="2000" b="1" dirty="0">
              <a:solidFill>
                <a:srgbClr val="182A40"/>
              </a:solidFill>
            </a:endParaRPr>
          </a:p>
          <a:p>
            <a:r>
              <a:rPr lang="ru-RU" sz="2000" b="1" i="1" dirty="0">
                <a:solidFill>
                  <a:srgbClr val="182A40"/>
                </a:solidFill>
              </a:rPr>
              <a:t>Проект опирается на следующие научные принципы: </a:t>
            </a:r>
          </a:p>
          <a:p>
            <a:r>
              <a:rPr lang="ru-RU" sz="2000" b="1" dirty="0">
                <a:solidFill>
                  <a:srgbClr val="182A40"/>
                </a:solidFill>
              </a:rPr>
              <a:t>• принцип развивающего образования;</a:t>
            </a:r>
          </a:p>
          <a:p>
            <a:r>
              <a:rPr lang="ru-RU" sz="2000" b="1" dirty="0">
                <a:solidFill>
                  <a:srgbClr val="182A40"/>
                </a:solidFill>
              </a:rPr>
              <a:t>• сочетание принципа научной обоснованности и практической применимости; </a:t>
            </a:r>
          </a:p>
          <a:p>
            <a:r>
              <a:rPr lang="ru-RU" sz="2000" b="1" dirty="0">
                <a:solidFill>
                  <a:srgbClr val="182A40"/>
                </a:solidFill>
              </a:rPr>
              <a:t>• единство воспитательных, развивающих и обучающих целей и задач;</a:t>
            </a:r>
          </a:p>
          <a:p>
            <a:r>
              <a:rPr lang="ru-RU" sz="2000" b="1" dirty="0">
                <a:solidFill>
                  <a:srgbClr val="182A40"/>
                </a:solidFill>
              </a:rPr>
              <a:t>• принцип интеграции образовательных областей;</a:t>
            </a:r>
          </a:p>
          <a:p>
            <a:r>
              <a:rPr lang="ru-RU" sz="2000" b="1" dirty="0">
                <a:solidFill>
                  <a:srgbClr val="182A40"/>
                </a:solidFill>
              </a:rPr>
              <a:t>• построение образовательного процесса на адекватных возрасту формах работы с детьми.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314" y="142852"/>
            <a:ext cx="4983528" cy="35021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878687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421E"/>
                </a:solidFill>
              </a:rPr>
              <a:t>Деятельность, направленная на реализацию проекта:</a:t>
            </a:r>
          </a:p>
          <a:p>
            <a:pPr algn="ctr"/>
            <a:endParaRPr lang="ru-RU" sz="2000" b="1" i="1" dirty="0">
              <a:solidFill>
                <a:srgbClr val="00421E"/>
              </a:solidFill>
            </a:endParaRPr>
          </a:p>
          <a:p>
            <a:pPr algn="just"/>
            <a:r>
              <a:rPr lang="ru-RU" sz="2000" b="1" dirty="0">
                <a:solidFill>
                  <a:srgbClr val="00421E"/>
                </a:solidFill>
              </a:rPr>
              <a:t>   Организация просмотра и обсуждения цикла  презентаций "Быстрее, выше, сильнее", как наглядный пример разнообразия физической активности людей. </a:t>
            </a:r>
          </a:p>
          <a:p>
            <a:pPr algn="just"/>
            <a:r>
              <a:rPr lang="ru-RU" sz="2000" b="1" dirty="0">
                <a:solidFill>
                  <a:srgbClr val="00421E"/>
                </a:solidFill>
              </a:rPr>
              <a:t>   Знакомство с понятием "Олимпиада", ее символикой, участниками, целью и масштабом данного мероприятия, олимпийскими видами спорта (суть, инструменты, приспособления).</a:t>
            </a:r>
          </a:p>
          <a:p>
            <a:pPr algn="just"/>
            <a:r>
              <a:rPr lang="ru-RU" sz="2000" b="1" dirty="0">
                <a:solidFill>
                  <a:srgbClr val="00421E"/>
                </a:solidFill>
              </a:rPr>
              <a:t>   Проведение спортивных мероприятий, сюжетно - ролевых игр, отражающих основные особенности некоторых олимпийских видов спорта - непосредственно проявление  двигательной активности.</a:t>
            </a:r>
          </a:p>
          <a:p>
            <a:pPr algn="just"/>
            <a:r>
              <a:rPr lang="ru-RU" sz="2000" b="1" dirty="0">
                <a:solidFill>
                  <a:srgbClr val="00421E"/>
                </a:solidFill>
              </a:rPr>
              <a:t>   </a:t>
            </a:r>
          </a:p>
          <a:p>
            <a:pPr algn="just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20455"/>
            <a:ext cx="2627784" cy="28529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711" y="4581128"/>
            <a:ext cx="2771800" cy="21397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720455"/>
            <a:ext cx="2629526" cy="28529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445800"/>
              </p:ext>
            </p:extLst>
          </p:nvPr>
        </p:nvGraphicFramePr>
        <p:xfrm>
          <a:off x="785786" y="1967346"/>
          <a:ext cx="8072494" cy="3533355"/>
        </p:xfrm>
        <a:graphic>
          <a:graphicData uri="http://schemas.openxmlformats.org/drawingml/2006/table">
            <a:tbl>
              <a:tblPr/>
              <a:tblGrid>
                <a:gridCol w="474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7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0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77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Подготовительно-проектировочный этап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ноября 2018 </a:t>
                      </a: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 - 15</a:t>
                      </a: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декабря</a:t>
                      </a: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2019</a:t>
                      </a: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20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7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Практический этап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декабря 2018 </a:t>
                      </a: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– 28</a:t>
                      </a: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марта 2019 </a:t>
                      </a: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20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7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Обобщающе-результативный этап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 марта</a:t>
                      </a: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2019 </a:t>
                      </a: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20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 rot="10800000" flipV="1">
            <a:off x="285720" y="428604"/>
            <a:ext cx="8286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6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реализации проекта программы.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6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Реализация проекта рассчитана на  5  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месяцев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206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 «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» 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ноября 2018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г. по «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29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марта 2019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63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5430"/>
              </p:ext>
            </p:extLst>
          </p:nvPr>
        </p:nvGraphicFramePr>
        <p:xfrm>
          <a:off x="142844" y="428604"/>
          <a:ext cx="8786874" cy="6659880"/>
        </p:xfrm>
        <a:graphic>
          <a:graphicData uri="http://schemas.openxmlformats.org/drawingml/2006/table">
            <a:tbl>
              <a:tblPr/>
              <a:tblGrid>
                <a:gridCol w="750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1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1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953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1.Подготовительно - проектировочный этап</a:t>
                      </a:r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№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п/</a:t>
                      </a:r>
                      <a:r>
                        <a:rPr lang="ru-RU" sz="1800" b="1" dirty="0" err="1"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Мероприятие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Сроки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Ответственные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1.1.</a:t>
                      </a:r>
                      <a:endParaRPr lang="ru-RU" sz="1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Подборка материала, подготовка цикла презентаций по теме: "Быстрее, выше, сильнее" (символика олимпийских игр, основные понятия, олимпийские виды спорта)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1.11.2018 г. – 2.11.2018 г.</a:t>
                      </a:r>
                      <a:endParaRPr lang="ru-RU" sz="18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7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1.2.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Разработка познавательно – развлекательных</a:t>
                      </a: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  - практикумов по теме «Олимпийские виды спорта»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Неделя</a:t>
                      </a: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Здоровья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15.11.2018г.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9A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9A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19.11.18-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23.11.18</a:t>
                      </a:r>
                      <a:r>
                        <a:rPr lang="ru-RU" sz="1800" b="1" baseline="0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</a:t>
                      </a:r>
                      <a:endParaRPr lang="ru-RU" sz="18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ЗАБКОВА С.Н.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АЮПОВА</a:t>
                      </a:r>
                      <a:r>
                        <a:rPr lang="ru-RU" sz="1800" b="1" baseline="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Л.А.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Разработка спортивных мероприятий:</a:t>
                      </a:r>
                      <a:endParaRPr lang="ru-RU" sz="1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"Бобслей", "Биатлон", "Художественная гимнастика".</a:t>
                      </a:r>
                      <a:endParaRPr lang="ru-RU" sz="1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24.11.2018 г. – 3.12.2018 г.</a:t>
                      </a:r>
                      <a:endParaRPr lang="ru-RU" sz="18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Изготовление атрибутов к спортивным мероприятиям</a:t>
                      </a:r>
                      <a:endParaRPr lang="ru-RU" sz="18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17.12.2018 г. – 18.12.2018 г.</a:t>
                      </a:r>
                      <a:endParaRPr lang="ru-RU" sz="18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</a:t>
                      </a:r>
                      <a:r>
                        <a:rPr lang="ru-RU" sz="1800" b="1" baseline="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Л.А.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1.6.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Подбор материала для информационного показа</a:t>
                      </a:r>
                      <a:r>
                        <a:rPr lang="ru-RU" sz="18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"Чемпионы - земляки".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24.12.2018 г.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43306" y="0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План мероприятий: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406813"/>
              </p:ext>
            </p:extLst>
          </p:nvPr>
        </p:nvGraphicFramePr>
        <p:xfrm>
          <a:off x="214282" y="142852"/>
          <a:ext cx="8572558" cy="5868924"/>
        </p:xfrm>
        <a:graphic>
          <a:graphicData uri="http://schemas.openxmlformats.org/drawingml/2006/table">
            <a:tbl>
              <a:tblPr/>
              <a:tblGrid>
                <a:gridCol w="428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52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2. Практический этап</a:t>
                      </a:r>
                      <a:endParaRPr lang="ru-RU" sz="16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3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Просмотр и обсуждение презентаций из цикла: "Быстрее, выше, сильнее":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"Олимпиада"( основные понятие, символика);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"Олимпийские виды спорта"(виды спорта, необходимый инвентарь, приспособления) - 3 презентации.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421E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11.01.19</a:t>
                      </a:r>
                      <a:r>
                        <a:rPr lang="ru-RU" sz="18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</a:t>
                      </a:r>
                      <a:endParaRPr lang="ru-RU" sz="18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17.01.19 г. 23.01.19</a:t>
                      </a:r>
                      <a:r>
                        <a:rPr lang="ru-RU" sz="18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 01.02.19</a:t>
                      </a:r>
                      <a:r>
                        <a:rPr lang="ru-RU" sz="18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8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</a:t>
                      </a:r>
                      <a:r>
                        <a:rPr lang="ru-RU" sz="1800" b="1" baseline="0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Л.А.</a:t>
                      </a:r>
                      <a:endParaRPr lang="ru-RU" sz="18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1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познавательно – развлекательных</a:t>
                      </a:r>
                      <a:r>
                        <a:rPr lang="ru-RU" sz="1600" b="1" baseline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  - практикумов :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"Баскетбол";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"Футбол";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"Прыжки в длину";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"Бег на короткие дистанции".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421E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06.02.19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 15.02.19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20.02.19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 25.02.19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</a:t>
                      </a: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28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Спортивные мероприятия - малые олимпийские игры по следующим видам спорта: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"Бобслей" (катание с горки);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"Биатлон" (катание на лажах + попадание снежком в мишень);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"Художественная гимнастика" (упражнения с лентами под музыку).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421E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421E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26.02.19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 </a:t>
                      </a: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01.03.19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 </a:t>
                      </a: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421E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11.03.19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</a:t>
                      </a: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СПИРИДОНОВА Л.А.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5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Ручной труд: Изготовление "медалей".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14.03.19  г.</a:t>
                      </a: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Просмотр видеоролика "Награждение победителей".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18.03.19</a:t>
                      </a:r>
                      <a:r>
                        <a:rPr lang="ru-RU" sz="1600" b="1" baseline="0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421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г.</a:t>
                      </a: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5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421E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966457"/>
              </p:ext>
            </p:extLst>
          </p:nvPr>
        </p:nvGraphicFramePr>
        <p:xfrm>
          <a:off x="357156" y="428604"/>
          <a:ext cx="8429685" cy="2143140"/>
        </p:xfrm>
        <a:graphic>
          <a:graphicData uri="http://schemas.openxmlformats.org/drawingml/2006/table">
            <a:tbl>
              <a:tblPr/>
              <a:tblGrid>
                <a:gridCol w="720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2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42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31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71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3. Обобщающе-результативный этап</a:t>
                      </a:r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15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20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итогового спортивного праздника "Награждение спортсменов".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6C3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27.03.19 г.</a:t>
                      </a:r>
                      <a:endParaRPr lang="ru-RU" sz="2000" b="1" dirty="0">
                        <a:solidFill>
                          <a:srgbClr val="006C3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ЗАБКОВА С.Н.</a:t>
                      </a:r>
                      <a:endParaRPr lang="ru-RU" sz="2000" b="1" dirty="0">
                        <a:solidFill>
                          <a:srgbClr val="9A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3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3.2.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Создание фото- и видеоотчета "Быстрее, выше, сильнее"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6C3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29.03.19 г.</a:t>
                      </a:r>
                      <a:endParaRPr lang="ru-RU" sz="2000" b="1" dirty="0">
                        <a:solidFill>
                          <a:srgbClr val="006C3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9A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АЮПОВА Л.А.</a:t>
                      </a:r>
                    </a:p>
                  </a:txBody>
                  <a:tcPr marL="18932" marR="18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49" y="2780928"/>
            <a:ext cx="2699794" cy="1656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8" y="4627735"/>
            <a:ext cx="1136725" cy="2211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797152"/>
            <a:ext cx="1979712" cy="15636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940161"/>
            <a:ext cx="1263670" cy="1848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372" y="5035558"/>
            <a:ext cx="1263670" cy="17038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780928"/>
            <a:ext cx="1979712" cy="163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830" y="4522388"/>
            <a:ext cx="1392257" cy="22322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4890" y="2766224"/>
            <a:ext cx="1064716" cy="205247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191" y="5235159"/>
            <a:ext cx="1547664" cy="13046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1604" flipH="1" flipV="1">
            <a:off x="336274" y="4426448"/>
            <a:ext cx="52942" cy="457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1094</Words>
  <Application>Microsoft Office PowerPoint</Application>
  <PresentationFormat>Экран (4:3)</PresentationFormat>
  <Paragraphs>191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ПРАКТИЧЕСКИЙ  ЭТАП:</vt:lpstr>
      <vt:lpstr>Презентация PowerPoint</vt:lpstr>
      <vt:lpstr>«НЕДЕЛЯ ЗДОРОВЬЯ»</vt:lpstr>
      <vt:lpstr>Праздники  и досуг:</vt:lpstr>
      <vt:lpstr>Презентация PowerPoint</vt:lpstr>
      <vt:lpstr>ПОДВИЖНЫЕ ИГРЫ НА РАЗВИТИЕ ЛОВКОСТИ,ВНИМАТЕЛЬНОСТИ</vt:lpstr>
      <vt:lpstr>Художественная гимнастика  «Упражнения с лентами под музыку»</vt:lpstr>
      <vt:lpstr>ЭСТАФЕТЫ:</vt:lpstr>
      <vt:lpstr>НАГРАЖДЕНИЕ ПОБЕДИТЕЛЕЙ:</vt:lpstr>
      <vt:lpstr>ТУРИСТИЧЕСКИЕ ПОХОДЫ В ЛЕС</vt:lpstr>
      <vt:lpstr>САМОМАССАЖ,ЗАКАЛИВАНИЕ,ГИМНАСТИКА: </vt:lpstr>
      <vt:lpstr>БЕСЕДА О СПОРТЕ С ПРИМЕНЕНИЕМ ТЕХНОЛОГИИ «ШЕСТЬ ШЛЯП МЫШЛЕНИЯ»</vt:lpstr>
      <vt:lpstr>ИЗОБРАЗИТЕЛЬНАЯ  ДЕЯТЕЛЬНОСТЬ ДЕТЕЙ:</vt:lpstr>
      <vt:lpstr>РАБОТА С РОДИТЕЛЯМИ: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Anton</cp:lastModifiedBy>
  <cp:revision>47</cp:revision>
  <dcterms:created xsi:type="dcterms:W3CDTF">2014-11-16T11:17:24Z</dcterms:created>
  <dcterms:modified xsi:type="dcterms:W3CDTF">2021-10-31T15:45:09Z</dcterms:modified>
</cp:coreProperties>
</file>