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theme/theme6.xml" ContentType="application/vnd.openxmlformats-officedocument.theme+xml"/>
  <Override PartName="/ppt/slideLayouts/slideLayout12.xml" ContentType="application/vnd.openxmlformats-officedocument.presentationml.slideLayout+xml"/>
  <Override PartName="/ppt/theme/theme7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  <p:sldMasterId id="2147483661" r:id="rId2"/>
    <p:sldMasterId id="2147483662" r:id="rId3"/>
    <p:sldMasterId id="2147483663" r:id="rId4"/>
    <p:sldMasterId id="2147483664" r:id="rId5"/>
    <p:sldMasterId id="2147483665" r:id="rId6"/>
    <p:sldMasterId id="2147483666" r:id="rId7"/>
    <p:sldMasterId id="2147483667" r:id="rId8"/>
  </p:sldMasterIdLst>
  <p:notesMasterIdLst>
    <p:notesMasterId r:id="rId29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78" r:id="rId17"/>
    <p:sldId id="264" r:id="rId18"/>
    <p:sldId id="265" r:id="rId19"/>
    <p:sldId id="268" r:id="rId20"/>
    <p:sldId id="269" r:id="rId21"/>
    <p:sldId id="271" r:id="rId22"/>
    <p:sldId id="272" r:id="rId23"/>
    <p:sldId id="273" r:id="rId24"/>
    <p:sldId id="274" r:id="rId25"/>
    <p:sldId id="275" r:id="rId26"/>
    <p:sldId id="276" r:id="rId27"/>
    <p:sldId id="277" r:id="rId28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19665E7-6FDE-470B-B97C-1CFF817FA38B}">
  <a:tblStyle styleId="{A19665E7-6FDE-470B-B97C-1CFF817FA38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1022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" name="Google Shape;236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4" name="Google Shape;24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2" name="Google Shape;252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" name="Google Shape;265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" name="Google Shape;273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" name="Google Shape;279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6248400" y="620871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1">
                <a:solidFill>
                  <a:srgbClr val="45454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762000" y="6208712"/>
            <a:ext cx="48736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7620000" y="5688012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Титульный слайд" type="title">
  <p:cSld name="TITLE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5"/>
          <p:cNvSpPr txBox="1"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15"/>
          <p:cNvSpPr txBox="1"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560"/>
              </a:spcBef>
              <a:spcAft>
                <a:spcPts val="0"/>
              </a:spcAft>
              <a:buSzPts val="2800"/>
              <a:buNone/>
              <a:defRPr sz="2800">
                <a:solidFill>
                  <a:schemeClr val="dk2"/>
                </a:solidFill>
              </a:defRPr>
            </a:lvl1pPr>
            <a:lvl2pPr lvl="1" algn="ctr">
              <a:spcBef>
                <a:spcPts val="440"/>
              </a:spcBef>
              <a:spcAft>
                <a:spcPts val="0"/>
              </a:spcAft>
              <a:buSzPts val="22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00"/>
              </a:spcBef>
              <a:spcAft>
                <a:spcPts val="0"/>
              </a:spcAft>
              <a:buSzPts val="20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04" name="Google Shape;104;p15"/>
          <p:cNvSpPr txBox="1">
            <a:spLocks noGrp="1"/>
          </p:cNvSpPr>
          <p:nvPr>
            <p:ph type="dt" idx="10"/>
          </p:nvPr>
        </p:nvSpPr>
        <p:spPr>
          <a:xfrm>
            <a:off x="6248400" y="620871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1">
                <a:solidFill>
                  <a:srgbClr val="45454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15"/>
          <p:cNvSpPr txBox="1">
            <a:spLocks noGrp="1"/>
          </p:cNvSpPr>
          <p:nvPr>
            <p:ph type="ftr" idx="11"/>
          </p:nvPr>
        </p:nvSpPr>
        <p:spPr>
          <a:xfrm>
            <a:off x="762000" y="6208712"/>
            <a:ext cx="48736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15"/>
          <p:cNvSpPr txBox="1">
            <a:spLocks noGrp="1"/>
          </p:cNvSpPr>
          <p:nvPr>
            <p:ph type="sldNum" idx="12"/>
          </p:nvPr>
        </p:nvSpPr>
        <p:spPr>
          <a:xfrm>
            <a:off x="7620000" y="5688012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Заголовок раздела" type="secHead">
  <p:cSld name="SECTION_HEADER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 txBox="1"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5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17"/>
          <p:cNvSpPr txBox="1"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560"/>
              </a:spcBef>
              <a:spcAft>
                <a:spcPts val="0"/>
              </a:spcAft>
              <a:buSzPts val="2800"/>
              <a:buNone/>
              <a:defRPr sz="2800">
                <a:solidFill>
                  <a:schemeClr val="dk2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18" name="Google Shape;118;p17"/>
          <p:cNvSpPr txBox="1">
            <a:spLocks noGrp="1"/>
          </p:cNvSpPr>
          <p:nvPr>
            <p:ph type="dt" idx="10"/>
          </p:nvPr>
        </p:nvSpPr>
        <p:spPr>
          <a:xfrm>
            <a:off x="6248400" y="620871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1">
                <a:solidFill>
                  <a:srgbClr val="45454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17"/>
          <p:cNvSpPr txBox="1">
            <a:spLocks noGrp="1"/>
          </p:cNvSpPr>
          <p:nvPr>
            <p:ph type="ftr" idx="11"/>
          </p:nvPr>
        </p:nvSpPr>
        <p:spPr>
          <a:xfrm>
            <a:off x="762000" y="6208712"/>
            <a:ext cx="48736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17"/>
          <p:cNvSpPr txBox="1">
            <a:spLocks noGrp="1"/>
          </p:cNvSpPr>
          <p:nvPr>
            <p:ph type="sldNum" idx="12"/>
          </p:nvPr>
        </p:nvSpPr>
        <p:spPr>
          <a:xfrm>
            <a:off x="7620000" y="5688012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9"/>
          <p:cNvSpPr txBox="1"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19"/>
          <p:cNvSpPr txBox="1"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560"/>
              </a:spcBef>
              <a:spcAft>
                <a:spcPts val="0"/>
              </a:spcAft>
              <a:buSzPts val="2800"/>
              <a:buNone/>
              <a:defRPr sz="2800" b="0">
                <a:latin typeface="Impact"/>
                <a:ea typeface="Impact"/>
                <a:cs typeface="Impact"/>
                <a:sym typeface="Impact"/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34" name="Google Shape;134;p19"/>
          <p:cNvSpPr txBox="1">
            <a:spLocks noGrp="1"/>
          </p:cNvSpPr>
          <p:nvPr>
            <p:ph type="body" idx="2"/>
          </p:nvPr>
        </p:nvSpPr>
        <p:spPr>
          <a:xfrm>
            <a:off x="758952" y="1329264"/>
            <a:ext cx="3657600" cy="30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35" name="Google Shape;135;p19"/>
          <p:cNvSpPr txBox="1">
            <a:spLocks noGrp="1"/>
          </p:cNvSpPr>
          <p:nvPr>
            <p:ph type="body" idx="3"/>
          </p:nvPr>
        </p:nvSpPr>
        <p:spPr>
          <a:xfrm>
            <a:off x="4645152" y="609600"/>
            <a:ext cx="3657600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560"/>
              </a:spcBef>
              <a:spcAft>
                <a:spcPts val="0"/>
              </a:spcAft>
              <a:buSzPts val="2800"/>
              <a:buNone/>
              <a:defRPr sz="2800" b="0">
                <a:latin typeface="Impact"/>
                <a:ea typeface="Impact"/>
                <a:cs typeface="Impact"/>
                <a:sym typeface="Impact"/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36" name="Google Shape;136;p19"/>
          <p:cNvSpPr txBox="1">
            <a:spLocks noGrp="1"/>
          </p:cNvSpPr>
          <p:nvPr>
            <p:ph type="body" idx="4"/>
          </p:nvPr>
        </p:nvSpPr>
        <p:spPr>
          <a:xfrm>
            <a:off x="4645152" y="1329264"/>
            <a:ext cx="3657600" cy="30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37" name="Google Shape;137;p19"/>
          <p:cNvSpPr txBox="1">
            <a:spLocks noGrp="1"/>
          </p:cNvSpPr>
          <p:nvPr>
            <p:ph type="dt" idx="10"/>
          </p:nvPr>
        </p:nvSpPr>
        <p:spPr>
          <a:xfrm>
            <a:off x="6248400" y="620871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1">
                <a:solidFill>
                  <a:srgbClr val="45454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19"/>
          <p:cNvSpPr txBox="1">
            <a:spLocks noGrp="1"/>
          </p:cNvSpPr>
          <p:nvPr>
            <p:ph type="ftr" idx="11"/>
          </p:nvPr>
        </p:nvSpPr>
        <p:spPr>
          <a:xfrm>
            <a:off x="762000" y="6208712"/>
            <a:ext cx="48736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19"/>
          <p:cNvSpPr txBox="1">
            <a:spLocks noGrp="1"/>
          </p:cNvSpPr>
          <p:nvPr>
            <p:ph type="sldNum" idx="12"/>
          </p:nvPr>
        </p:nvSpPr>
        <p:spPr>
          <a:xfrm>
            <a:off x="7620000" y="5688012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Объект с подписью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 txBox="1"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5400"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body" idx="1"/>
          </p:nvPr>
        </p:nvSpPr>
        <p:spPr>
          <a:xfrm>
            <a:off x="3710866" y="457200"/>
            <a:ext cx="4594934" cy="411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SzPts val="2400"/>
              <a:buChar char="•"/>
              <a:defRPr sz="2400"/>
            </a:lvl1pPr>
            <a:lvl2pPr marL="914400" lvl="1" indent="-368300" algn="l">
              <a:spcBef>
                <a:spcPts val="440"/>
              </a:spcBef>
              <a:spcAft>
                <a:spcPts val="0"/>
              </a:spcAft>
              <a:buSzPts val="2200"/>
              <a:buChar char="•"/>
              <a:defRPr sz="22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body" idx="2"/>
          </p:nvPr>
        </p:nvSpPr>
        <p:spPr>
          <a:xfrm>
            <a:off x="762001" y="457200"/>
            <a:ext cx="2673657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spcBef>
                <a:spcPts val="420"/>
              </a:spcBef>
              <a:spcAft>
                <a:spcPts val="0"/>
              </a:spcAft>
              <a:buSzPts val="2100"/>
              <a:buNone/>
              <a:defRPr sz="2100">
                <a:solidFill>
                  <a:schemeClr val="dk2"/>
                </a:solidFill>
              </a:defRPr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dt" idx="10"/>
          </p:nvPr>
        </p:nvSpPr>
        <p:spPr>
          <a:xfrm>
            <a:off x="6248400" y="620871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1">
                <a:solidFill>
                  <a:srgbClr val="45454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ftr" idx="11"/>
          </p:nvPr>
        </p:nvSpPr>
        <p:spPr>
          <a:xfrm>
            <a:off x="762000" y="6208712"/>
            <a:ext cx="48736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sldNum" idx="12"/>
          </p:nvPr>
        </p:nvSpPr>
        <p:spPr>
          <a:xfrm>
            <a:off x="7620000" y="5688012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47097914"/>
      </p:ext>
    </p:extLst>
  </p:cSld>
  <p:clrMapOvr>
    <a:masterClrMapping/>
  </p:clrMapOvr>
  <p:transition spd="slow"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538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 rot="5400000">
            <a:off x="-1028700" y="2476500"/>
            <a:ext cx="5410199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 rot="5400000">
            <a:off x="3009900" y="266701"/>
            <a:ext cx="4876800" cy="57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6248400" y="620871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1">
                <a:solidFill>
                  <a:srgbClr val="45454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762000" y="6208712"/>
            <a:ext cx="48736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7620000" y="5688012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 rot="5400000">
            <a:off x="2590800" y="-990600"/>
            <a:ext cx="3886200" cy="723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6248400" y="620871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1">
                <a:solidFill>
                  <a:srgbClr val="45454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762000" y="6208712"/>
            <a:ext cx="48736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7620000" y="5688012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5400"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>
            <a:spLocks noGrp="1"/>
          </p:cNvSpPr>
          <p:nvPr>
            <p:ph type="pic" idx="2"/>
          </p:nvPr>
        </p:nvSpPr>
        <p:spPr>
          <a:xfrm>
            <a:off x="777240" y="457200"/>
            <a:ext cx="7543800" cy="28956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1"/>
          </p:nvPr>
        </p:nvSpPr>
        <p:spPr>
          <a:xfrm>
            <a:off x="850392" y="3505200"/>
            <a:ext cx="7391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dt" idx="10"/>
          </p:nvPr>
        </p:nvSpPr>
        <p:spPr>
          <a:xfrm>
            <a:off x="6248400" y="620871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1">
                <a:solidFill>
                  <a:srgbClr val="45454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ftr" idx="11"/>
          </p:nvPr>
        </p:nvSpPr>
        <p:spPr>
          <a:xfrm>
            <a:off x="762000" y="6208712"/>
            <a:ext cx="48736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7620000" y="5688012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dt" idx="10"/>
          </p:nvPr>
        </p:nvSpPr>
        <p:spPr>
          <a:xfrm>
            <a:off x="6248400" y="620871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1">
                <a:solidFill>
                  <a:srgbClr val="45454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ftr" idx="11"/>
          </p:nvPr>
        </p:nvSpPr>
        <p:spPr>
          <a:xfrm>
            <a:off x="762000" y="6208712"/>
            <a:ext cx="48736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sldNum" idx="12"/>
          </p:nvPr>
        </p:nvSpPr>
        <p:spPr>
          <a:xfrm>
            <a:off x="7620000" y="5688012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"/>
          <p:cNvSpPr txBox="1"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1"/>
          </p:nvPr>
        </p:nvSpPr>
        <p:spPr>
          <a:xfrm>
            <a:off x="762000" y="609601"/>
            <a:ext cx="3657600" cy="3767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SzPts val="2400"/>
              <a:buChar char="•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2"/>
          </p:nvPr>
        </p:nvSpPr>
        <p:spPr>
          <a:xfrm>
            <a:off x="4648200" y="609601"/>
            <a:ext cx="3657600" cy="3767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SzPts val="2400"/>
              <a:buChar char="•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dt" idx="10"/>
          </p:nvPr>
        </p:nvSpPr>
        <p:spPr>
          <a:xfrm>
            <a:off x="6248400" y="620871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1">
                <a:solidFill>
                  <a:srgbClr val="45454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ftr" idx="11"/>
          </p:nvPr>
        </p:nvSpPr>
        <p:spPr>
          <a:xfrm>
            <a:off x="762000" y="6208712"/>
            <a:ext cx="48736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sldNum" idx="12"/>
          </p:nvPr>
        </p:nvSpPr>
        <p:spPr>
          <a:xfrm>
            <a:off x="7620000" y="5688012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8"/>
          <p:cNvSpPr txBox="1"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6248400" y="620871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1">
                <a:solidFill>
                  <a:srgbClr val="45454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762000" y="6208712"/>
            <a:ext cx="48736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7620000" y="5688012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 txBox="1"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5400"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body" idx="1"/>
          </p:nvPr>
        </p:nvSpPr>
        <p:spPr>
          <a:xfrm>
            <a:off x="3710866" y="457200"/>
            <a:ext cx="4594934" cy="411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SzPts val="2400"/>
              <a:buChar char="•"/>
              <a:defRPr sz="2400"/>
            </a:lvl1pPr>
            <a:lvl2pPr marL="914400" lvl="1" indent="-368300" algn="l">
              <a:spcBef>
                <a:spcPts val="440"/>
              </a:spcBef>
              <a:spcAft>
                <a:spcPts val="0"/>
              </a:spcAft>
              <a:buSzPts val="2200"/>
              <a:buChar char="•"/>
              <a:defRPr sz="22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body" idx="2"/>
          </p:nvPr>
        </p:nvSpPr>
        <p:spPr>
          <a:xfrm>
            <a:off x="762001" y="457200"/>
            <a:ext cx="2673657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spcBef>
                <a:spcPts val="420"/>
              </a:spcBef>
              <a:spcAft>
                <a:spcPts val="0"/>
              </a:spcAft>
              <a:buSzPts val="2100"/>
              <a:buNone/>
              <a:defRPr sz="2100">
                <a:solidFill>
                  <a:schemeClr val="dk2"/>
                </a:solidFill>
              </a:defRPr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dt" idx="10"/>
          </p:nvPr>
        </p:nvSpPr>
        <p:spPr>
          <a:xfrm>
            <a:off x="6248400" y="620871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1">
                <a:solidFill>
                  <a:srgbClr val="45454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ftr" idx="11"/>
          </p:nvPr>
        </p:nvSpPr>
        <p:spPr>
          <a:xfrm>
            <a:off x="762000" y="6208712"/>
            <a:ext cx="48736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sldNum" idx="12"/>
          </p:nvPr>
        </p:nvSpPr>
        <p:spPr>
          <a:xfrm>
            <a:off x="7620000" y="5688012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 txBox="1"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18275" bIns="0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rgbClr val="A4A4A4"/>
              </a:buClr>
              <a:buSzPts val="5600"/>
              <a:buFont typeface="Arial"/>
              <a:buNone/>
              <a:defRPr sz="5600" b="1">
                <a:solidFill>
                  <a:srgbClr val="A4A4A4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3"/>
          <p:cNvSpPr txBox="1"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18275" bIns="45700" anchor="t" anchorCtr="0">
            <a:noAutofit/>
          </a:bodyPr>
          <a:lstStyle>
            <a:lvl1pPr marR="45720" lvl="0" algn="r">
              <a:spcBef>
                <a:spcPts val="520"/>
              </a:spcBef>
              <a:spcAft>
                <a:spcPts val="0"/>
              </a:spcAft>
              <a:buSzPts val="2470"/>
              <a:buNone/>
              <a:defRPr>
                <a:solidFill>
                  <a:schemeClr val="dk1"/>
                </a:solidFill>
              </a:defRPr>
            </a:lvl1pPr>
            <a:lvl2pPr lvl="1" algn="ctr">
              <a:spcBef>
                <a:spcPts val="360"/>
              </a:spcBef>
              <a:spcAft>
                <a:spcPts val="0"/>
              </a:spcAft>
              <a:buSzPts val="1530"/>
              <a:buNone/>
              <a:defRPr/>
            </a:lvl2pPr>
            <a:lvl3pPr lvl="2" algn="ctr">
              <a:spcBef>
                <a:spcPts val="360"/>
              </a:spcBef>
              <a:spcAft>
                <a:spcPts val="0"/>
              </a:spcAft>
              <a:buSzPts val="1260"/>
              <a:buNone/>
              <a:defRPr/>
            </a:lvl3pPr>
            <a:lvl4pPr lvl="3" algn="ctr">
              <a:spcBef>
                <a:spcPts val="360"/>
              </a:spcBef>
              <a:spcAft>
                <a:spcPts val="0"/>
              </a:spcAft>
              <a:buSzPts val="1170"/>
              <a:buNone/>
              <a:defRPr/>
            </a:lvl4pPr>
            <a:lvl5pPr lvl="4" algn="ctr">
              <a:spcBef>
                <a:spcPts val="360"/>
              </a:spcBef>
              <a:spcAft>
                <a:spcPts val="0"/>
              </a:spcAft>
              <a:buSzPts val="1170"/>
              <a:buNone/>
              <a:defRPr/>
            </a:lvl5pPr>
            <a:lvl6pPr lvl="5" algn="ctr">
              <a:spcBef>
                <a:spcPts val="360"/>
              </a:spcBef>
              <a:spcAft>
                <a:spcPts val="0"/>
              </a:spcAft>
              <a:buSzPts val="1440"/>
              <a:buNone/>
              <a:defRPr/>
            </a:lvl6pPr>
            <a:lvl7pPr lvl="6" algn="ctr">
              <a:spcBef>
                <a:spcPts val="360"/>
              </a:spcBef>
              <a:spcAft>
                <a:spcPts val="0"/>
              </a:spcAft>
              <a:buSzPts val="1440"/>
              <a:buNone/>
              <a:defRPr/>
            </a:lvl7pPr>
            <a:lvl8pPr lvl="7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8pPr>
            <a:lvl9pPr lvl="8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00000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3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3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0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1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2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9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400" b="0" i="0" u="none" strike="noStrike" cap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400" b="0" i="0" u="none" strike="noStrike" cap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400" b="0" i="0" u="none" strike="noStrike" cap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400" b="0" i="0" u="none" strike="noStrike" cap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400" b="0" i="0" u="none" strike="noStrike" cap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368300" algn="l" rtl="0"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6248400" y="620871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1" i="0" u="none" strike="noStrike" cap="none">
                <a:solidFill>
                  <a:srgbClr val="45454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762000" y="6208712"/>
            <a:ext cx="48736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7620000" y="5688012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 strike="noStrike" cap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 strike="noStrike" cap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 strike="noStrike" cap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 strike="noStrike" cap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 strike="noStrike" cap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 strike="noStrike" cap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 strike="noStrike" cap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 strike="noStrike" cap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 strike="noStrike" cap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1"/>
          <p:cNvSpPr txBox="1"/>
          <p:nvPr/>
        </p:nvSpPr>
        <p:spPr>
          <a:xfrm>
            <a:off x="777875" y="0"/>
            <a:ext cx="7543800" cy="381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1"/>
          <p:cNvSpPr txBox="1"/>
          <p:nvPr/>
        </p:nvSpPr>
        <p:spPr>
          <a:xfrm>
            <a:off x="777875" y="6172200"/>
            <a:ext cx="7543800" cy="269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</p:sldLayoutIdLst>
  <p:transition>
    <p:fade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/>
        </p:nvSpPr>
        <p:spPr>
          <a:xfrm>
            <a:off x="777875" y="0"/>
            <a:ext cx="7543800" cy="381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9"/>
          <p:cNvSpPr txBox="1"/>
          <p:nvPr/>
        </p:nvSpPr>
        <p:spPr>
          <a:xfrm>
            <a:off x="777875" y="6172200"/>
            <a:ext cx="7543800" cy="269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7" name="Google Shape;57;p9"/>
          <p:cNvCxnSpPr/>
          <p:nvPr/>
        </p:nvCxnSpPr>
        <p:spPr>
          <a:xfrm rot="5400000">
            <a:off x="1677193" y="2515393"/>
            <a:ext cx="3810000" cy="1587"/>
          </a:xfrm>
          <a:prstGeom prst="straightConnector1">
            <a:avLst/>
          </a:prstGeom>
          <a:noFill/>
          <a:ln w="15875" cap="flat" cmpd="sng">
            <a:solidFill>
              <a:srgbClr val="989898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58" name="Google Shape;58;p9"/>
          <p:cNvSpPr txBox="1"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400" b="0" i="0" u="none" strike="noStrike" cap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400" b="0" i="0" u="none" strike="noStrike" cap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400" b="0" i="0" u="none" strike="noStrike" cap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400" b="0" i="0" u="none" strike="noStrike" cap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400" b="0" i="0" u="none" strike="noStrike" cap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368300" algn="l" rtl="0"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dt" idx="10"/>
          </p:nvPr>
        </p:nvSpPr>
        <p:spPr>
          <a:xfrm>
            <a:off x="6248400" y="620871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1" i="0" u="none">
                <a:solidFill>
                  <a:srgbClr val="45454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ftr" idx="11"/>
          </p:nvPr>
        </p:nvSpPr>
        <p:spPr>
          <a:xfrm>
            <a:off x="762000" y="6208712"/>
            <a:ext cx="48736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sldNum" idx="12"/>
          </p:nvPr>
        </p:nvSpPr>
        <p:spPr>
          <a:xfrm>
            <a:off x="7620000" y="5688012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</p:sldLayoutIdLst>
  <p:transition>
    <p:fade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1"/>
          <p:cNvSpPr txBox="1"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body" idx="1"/>
          </p:nvPr>
        </p:nvSpPr>
        <p:spPr>
          <a:xfrm>
            <a:off x="457200" y="1935162"/>
            <a:ext cx="8229600" cy="4389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5445" algn="l" rtl="0">
              <a:spcBef>
                <a:spcPts val="520"/>
              </a:spcBef>
              <a:spcAft>
                <a:spcPts val="0"/>
              </a:spcAft>
              <a:buClr>
                <a:srgbClr val="8CADAE"/>
              </a:buClr>
              <a:buSzPts val="2470"/>
              <a:buFont typeface="Noto Sans Symbols"/>
              <a:buChar char="⚫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814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Noto Sans Symbols"/>
              <a:buChar char="⚫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1944" algn="l" rtl="0">
              <a:spcBef>
                <a:spcPts val="420"/>
              </a:spcBef>
              <a:spcAft>
                <a:spcPts val="0"/>
              </a:spcAft>
              <a:buClr>
                <a:schemeClr val="accent2"/>
              </a:buClr>
              <a:buSzPts val="1470"/>
              <a:buFont typeface="Noto Sans Symbols"/>
              <a:buChar char="⚫"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1150" algn="l" rtl="0">
              <a:spcBef>
                <a:spcPts val="400"/>
              </a:spcBef>
              <a:spcAft>
                <a:spcPts val="0"/>
              </a:spcAft>
              <a:buClr>
                <a:srgbClr val="8CADAE"/>
              </a:buClr>
              <a:buSzPts val="1300"/>
              <a:buFont typeface="Noto Sans Symbols"/>
              <a:buChar char="⚫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1150" algn="l" rtl="0">
              <a:spcBef>
                <a:spcPts val="400"/>
              </a:spcBef>
              <a:spcAft>
                <a:spcPts val="0"/>
              </a:spcAft>
              <a:buClr>
                <a:srgbClr val="8C7B70"/>
              </a:buClr>
              <a:buSzPts val="1300"/>
              <a:buFont typeface="Noto Sans Symbols"/>
              <a:buChar char="⚫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20039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40"/>
              <a:buFont typeface="Noto Sans Symbols"/>
              <a:buChar char="⚫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9879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280"/>
              <a:buFont typeface="Noto Sans Symbols"/>
              <a:buChar char="⚫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transition>
    <p:fade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2"/>
          <p:cNvSpPr/>
          <p:nvPr/>
        </p:nvSpPr>
        <p:spPr>
          <a:xfrm>
            <a:off x="-9525" y="-7937"/>
            <a:ext cx="9163050" cy="1041400"/>
          </a:xfrm>
          <a:custGeom>
            <a:avLst/>
            <a:gdLst/>
            <a:ahLst/>
            <a:cxnLst/>
            <a:rect l="l" t="t" r="r" b="b"/>
            <a:pathLst>
              <a:path w="5772" h="656" extrusionOk="0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828282">
                  <a:alpha val="44705"/>
                </a:srgbClr>
              </a:gs>
              <a:gs pos="100000">
                <a:srgbClr val="878787">
                  <a:alpha val="54901"/>
                </a:srgbClr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12"/>
          <p:cNvSpPr/>
          <p:nvPr/>
        </p:nvSpPr>
        <p:spPr>
          <a:xfrm>
            <a:off x="4381500" y="-7937"/>
            <a:ext cx="4762500" cy="638175"/>
          </a:xfrm>
          <a:custGeom>
            <a:avLst/>
            <a:gdLst/>
            <a:ahLst/>
            <a:cxnLst/>
            <a:rect l="l" t="t" r="r" b="b"/>
            <a:pathLst>
              <a:path w="3000" h="595" extrusionOk="0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6D6D6D"/>
              </a:gs>
              <a:gs pos="80000">
                <a:srgbClr val="9C9C9C"/>
              </a:gs>
              <a:gs pos="100000">
                <a:srgbClr val="9C9C9C"/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9" name="Google Shape;79;p12"/>
          <p:cNvGrpSpPr/>
          <p:nvPr/>
        </p:nvGrpSpPr>
        <p:grpSpPr>
          <a:xfrm>
            <a:off x="-29327" y="-14808"/>
            <a:ext cx="9198219" cy="1083716"/>
            <a:chOff x="-29322" y="-1971"/>
            <a:chExt cx="9198255" cy="1086266"/>
          </a:xfrm>
        </p:grpSpPr>
        <p:sp>
          <p:nvSpPr>
            <p:cNvPr id="80" name="Google Shape;80;p12"/>
            <p:cNvSpPr/>
            <p:nvPr/>
          </p:nvSpPr>
          <p:spPr>
            <a:xfrm rot="-164308">
              <a:off x="-19045" y="216550"/>
              <a:ext cx="9163050" cy="649224"/>
            </a:xfrm>
            <a:custGeom>
              <a:avLst/>
              <a:gdLst/>
              <a:ahLst/>
              <a:cxnLst/>
              <a:rect l="l" t="t" r="r" b="b"/>
              <a:pathLst>
                <a:path w="5772" h="1055" extrusionOk="0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75" cap="flat" cmpd="sng">
              <a:solidFill>
                <a:srgbClr val="83838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" name="Google Shape;81;p12"/>
            <p:cNvSpPr/>
            <p:nvPr/>
          </p:nvSpPr>
          <p:spPr>
            <a:xfrm rot="-164308">
              <a:off x="-14309" y="290003"/>
              <a:ext cx="9175812" cy="530352"/>
            </a:xfrm>
            <a:custGeom>
              <a:avLst/>
              <a:gdLst/>
              <a:ahLst/>
              <a:cxnLst/>
              <a:rect l="l" t="t" r="r" b="b"/>
              <a:pathLst>
                <a:path w="5766" h="854" extrusionOk="0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2" name="Google Shape;82;p12"/>
          <p:cNvSpPr txBox="1"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body" idx="1"/>
          </p:nvPr>
        </p:nvSpPr>
        <p:spPr>
          <a:xfrm>
            <a:off x="457200" y="1935162"/>
            <a:ext cx="8229600" cy="4389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5445" algn="l" rtl="0">
              <a:spcBef>
                <a:spcPts val="520"/>
              </a:spcBef>
              <a:spcAft>
                <a:spcPts val="0"/>
              </a:spcAft>
              <a:buClr>
                <a:srgbClr val="8CADAE"/>
              </a:buClr>
              <a:buSzPts val="2470"/>
              <a:buFont typeface="Noto Sans Symbols"/>
              <a:buChar char="⚫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814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Noto Sans Symbols"/>
              <a:buChar char="⚫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1944" algn="l" rtl="0">
              <a:spcBef>
                <a:spcPts val="420"/>
              </a:spcBef>
              <a:spcAft>
                <a:spcPts val="0"/>
              </a:spcAft>
              <a:buClr>
                <a:schemeClr val="accent2"/>
              </a:buClr>
              <a:buSzPts val="1470"/>
              <a:buFont typeface="Noto Sans Symbols"/>
              <a:buChar char="⚫"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1150" algn="l" rtl="0">
              <a:spcBef>
                <a:spcPts val="400"/>
              </a:spcBef>
              <a:spcAft>
                <a:spcPts val="0"/>
              </a:spcAft>
              <a:buClr>
                <a:srgbClr val="8CADAE"/>
              </a:buClr>
              <a:buSzPts val="1300"/>
              <a:buFont typeface="Noto Sans Symbols"/>
              <a:buChar char="⚫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1150" algn="l" rtl="0">
              <a:spcBef>
                <a:spcPts val="400"/>
              </a:spcBef>
              <a:spcAft>
                <a:spcPts val="0"/>
              </a:spcAft>
              <a:buClr>
                <a:srgbClr val="8C7B70"/>
              </a:buClr>
              <a:buSzPts val="1300"/>
              <a:buFont typeface="Noto Sans Symbols"/>
              <a:buChar char="⚫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20039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40"/>
              <a:buFont typeface="Noto Sans Symbols"/>
              <a:buChar char="⚫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9879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280"/>
              <a:buFont typeface="Noto Sans Symbols"/>
              <a:buChar char="⚫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4" name="Google Shape;84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5" name="Google Shape;85;p12"/>
          <p:cNvSpPr txBox="1">
            <a:spLocks noGrp="1"/>
          </p:cNvSpPr>
          <p:nvPr>
            <p:ph type="ft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6" name="Google Shape;86;p12"/>
          <p:cNvSpPr txBox="1">
            <a:spLocks noGrp="1"/>
          </p:cNvSpPr>
          <p:nvPr>
            <p:ph type="sldNum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6" r:id="rId1"/>
  </p:sldLayoutIdLst>
  <p:transition>
    <p:fade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4"/>
          <p:cNvSpPr txBox="1"/>
          <p:nvPr/>
        </p:nvSpPr>
        <p:spPr>
          <a:xfrm>
            <a:off x="777875" y="0"/>
            <a:ext cx="7543800" cy="30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4"/>
          <p:cNvSpPr txBox="1"/>
          <p:nvPr/>
        </p:nvSpPr>
        <p:spPr>
          <a:xfrm>
            <a:off x="777875" y="6172200"/>
            <a:ext cx="7543800" cy="269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4"/>
          <p:cNvSpPr txBox="1"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400" b="0" i="0" u="none" strike="noStrike" cap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400" b="0" i="0" u="none" strike="noStrike" cap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400" b="0" i="0" u="none" strike="noStrike" cap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400" b="0" i="0" u="none" strike="noStrike" cap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400" b="0" i="0" u="none" strike="noStrike" cap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97" name="Google Shape;97;p14"/>
          <p:cNvSpPr txBox="1"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368300" algn="l" rtl="0"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98" name="Google Shape;98;p14"/>
          <p:cNvSpPr txBox="1">
            <a:spLocks noGrp="1"/>
          </p:cNvSpPr>
          <p:nvPr>
            <p:ph type="dt" idx="10"/>
          </p:nvPr>
        </p:nvSpPr>
        <p:spPr>
          <a:xfrm>
            <a:off x="6248400" y="620871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1" i="0" u="none">
                <a:solidFill>
                  <a:srgbClr val="45454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9" name="Google Shape;99;p14"/>
          <p:cNvSpPr txBox="1">
            <a:spLocks noGrp="1"/>
          </p:cNvSpPr>
          <p:nvPr>
            <p:ph type="ftr" idx="11"/>
          </p:nvPr>
        </p:nvSpPr>
        <p:spPr>
          <a:xfrm>
            <a:off x="762000" y="6208712"/>
            <a:ext cx="48736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4"/>
          <p:cNvSpPr txBox="1">
            <a:spLocks noGrp="1"/>
          </p:cNvSpPr>
          <p:nvPr>
            <p:ph type="sldNum" idx="12"/>
          </p:nvPr>
        </p:nvSpPr>
        <p:spPr>
          <a:xfrm>
            <a:off x="7620000" y="5688012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7" r:id="rId1"/>
  </p:sldLayoutIdLst>
  <p:transition>
    <p:fade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6"/>
          <p:cNvSpPr txBox="1"/>
          <p:nvPr/>
        </p:nvSpPr>
        <p:spPr>
          <a:xfrm>
            <a:off x="777875" y="0"/>
            <a:ext cx="7543800" cy="30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16"/>
          <p:cNvSpPr txBox="1"/>
          <p:nvPr/>
        </p:nvSpPr>
        <p:spPr>
          <a:xfrm>
            <a:off x="777875" y="6172200"/>
            <a:ext cx="7543800" cy="269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16"/>
          <p:cNvSpPr txBox="1"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400" b="0" i="0" u="none" strike="noStrike" cap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400" b="0" i="0" u="none" strike="noStrike" cap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400" b="0" i="0" u="none" strike="noStrike" cap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400" b="0" i="0" u="none" strike="noStrike" cap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400" b="0" i="0" u="none" strike="noStrike" cap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1" name="Google Shape;111;p16"/>
          <p:cNvSpPr txBox="1"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368300" algn="l" rtl="0"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12" name="Google Shape;112;p16"/>
          <p:cNvSpPr txBox="1">
            <a:spLocks noGrp="1"/>
          </p:cNvSpPr>
          <p:nvPr>
            <p:ph type="dt" idx="10"/>
          </p:nvPr>
        </p:nvSpPr>
        <p:spPr>
          <a:xfrm>
            <a:off x="6248400" y="620871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1" i="0" u="none">
                <a:solidFill>
                  <a:srgbClr val="45454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3" name="Google Shape;113;p16"/>
          <p:cNvSpPr txBox="1">
            <a:spLocks noGrp="1"/>
          </p:cNvSpPr>
          <p:nvPr>
            <p:ph type="ftr" idx="11"/>
          </p:nvPr>
        </p:nvSpPr>
        <p:spPr>
          <a:xfrm>
            <a:off x="762000" y="6208712"/>
            <a:ext cx="48736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4" name="Google Shape;114;p16"/>
          <p:cNvSpPr txBox="1">
            <a:spLocks noGrp="1"/>
          </p:cNvSpPr>
          <p:nvPr>
            <p:ph type="sldNum" idx="12"/>
          </p:nvPr>
        </p:nvSpPr>
        <p:spPr>
          <a:xfrm>
            <a:off x="7620000" y="5688012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8" r:id="rId1"/>
  </p:sldLayoutIdLst>
  <p:transition>
    <p:fade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8"/>
          <p:cNvSpPr txBox="1"/>
          <p:nvPr/>
        </p:nvSpPr>
        <p:spPr>
          <a:xfrm>
            <a:off x="777875" y="0"/>
            <a:ext cx="7543800" cy="381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18"/>
          <p:cNvSpPr txBox="1"/>
          <p:nvPr/>
        </p:nvSpPr>
        <p:spPr>
          <a:xfrm>
            <a:off x="777875" y="6172200"/>
            <a:ext cx="7543800" cy="269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4" name="Google Shape;124;p18"/>
          <p:cNvCxnSpPr/>
          <p:nvPr/>
        </p:nvCxnSpPr>
        <p:spPr>
          <a:xfrm>
            <a:off x="758825" y="1249362"/>
            <a:ext cx="3657600" cy="1587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</p:spPr>
      </p:cxnSp>
      <p:cxnSp>
        <p:nvCxnSpPr>
          <p:cNvPr id="125" name="Google Shape;125;p18"/>
          <p:cNvCxnSpPr/>
          <p:nvPr/>
        </p:nvCxnSpPr>
        <p:spPr>
          <a:xfrm>
            <a:off x="4645025" y="1249362"/>
            <a:ext cx="3657600" cy="1587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126" name="Google Shape;126;p18"/>
          <p:cNvSpPr txBox="1"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400" b="0" i="0" u="none" strike="noStrike" cap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400" b="0" i="0" u="none" strike="noStrike" cap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400" b="0" i="0" u="none" strike="noStrike" cap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400" b="0" i="0" u="none" strike="noStrike" cap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400" b="0" i="0" u="none" strike="noStrike" cap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7" name="Google Shape;127;p18"/>
          <p:cNvSpPr txBox="1"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368300" algn="l" rtl="0"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28" name="Google Shape;128;p18"/>
          <p:cNvSpPr txBox="1">
            <a:spLocks noGrp="1"/>
          </p:cNvSpPr>
          <p:nvPr>
            <p:ph type="dt" idx="10"/>
          </p:nvPr>
        </p:nvSpPr>
        <p:spPr>
          <a:xfrm>
            <a:off x="6248400" y="620871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1" i="0" u="none">
                <a:solidFill>
                  <a:srgbClr val="45454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9" name="Google Shape;129;p18"/>
          <p:cNvSpPr txBox="1">
            <a:spLocks noGrp="1"/>
          </p:cNvSpPr>
          <p:nvPr>
            <p:ph type="ftr" idx="11"/>
          </p:nvPr>
        </p:nvSpPr>
        <p:spPr>
          <a:xfrm>
            <a:off x="762000" y="6208712"/>
            <a:ext cx="48736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0" name="Google Shape;130;p18"/>
          <p:cNvSpPr txBox="1">
            <a:spLocks noGrp="1"/>
          </p:cNvSpPr>
          <p:nvPr>
            <p:ph type="sldNum" idx="12"/>
          </p:nvPr>
        </p:nvSpPr>
        <p:spPr>
          <a:xfrm>
            <a:off x="7620000" y="5688012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</p:sldLayoutIdLst>
  <p:transition>
    <p:fade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>
            <a:alphaModFix/>
          </a:blip>
          <a:stretch>
            <a:fillRect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/>
        </p:nvSpPr>
        <p:spPr>
          <a:xfrm>
            <a:off x="777875" y="0"/>
            <a:ext cx="7543800" cy="381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9"/>
          <p:cNvSpPr txBox="1"/>
          <p:nvPr/>
        </p:nvSpPr>
        <p:spPr>
          <a:xfrm>
            <a:off x="777875" y="6172200"/>
            <a:ext cx="7543800" cy="269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7" name="Google Shape;57;p9"/>
          <p:cNvCxnSpPr/>
          <p:nvPr/>
        </p:nvCxnSpPr>
        <p:spPr>
          <a:xfrm rot="5400000">
            <a:off x="1677193" y="2515393"/>
            <a:ext cx="3810000" cy="1587"/>
          </a:xfrm>
          <a:prstGeom prst="straightConnector1">
            <a:avLst/>
          </a:prstGeom>
          <a:noFill/>
          <a:ln w="15875" cap="flat" cmpd="sng">
            <a:solidFill>
              <a:srgbClr val="989898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58" name="Google Shape;58;p9"/>
          <p:cNvSpPr txBox="1"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400" b="0" i="0" u="none" strike="noStrike" cap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400" b="0" i="0" u="none" strike="noStrike" cap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400" b="0" i="0" u="none" strike="noStrike" cap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400" b="0" i="0" u="none" strike="noStrike" cap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400" b="0" i="0" u="none" strike="noStrike" cap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368300" algn="l" rtl="0"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dt" idx="10"/>
          </p:nvPr>
        </p:nvSpPr>
        <p:spPr>
          <a:xfrm>
            <a:off x="6248400" y="620871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1" i="0" u="none">
                <a:solidFill>
                  <a:srgbClr val="45454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ftr" idx="11"/>
          </p:nvPr>
        </p:nvSpPr>
        <p:spPr>
          <a:xfrm>
            <a:off x="762000" y="6208712"/>
            <a:ext cx="48736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sldNum" idx="12"/>
          </p:nvPr>
        </p:nvSpPr>
        <p:spPr>
          <a:xfrm>
            <a:off x="7620000" y="5688012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Impact"/>
              <a:buNone/>
              <a:defRPr sz="2400" b="0" i="0" u="none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2950457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8" r:id="rId1"/>
    <p:sldLayoutId id="2147483669" r:id="rId2"/>
  </p:sldLayoutIdLst>
  <p:transition>
    <p:fade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.xml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0"/>
          <p:cNvSpPr/>
          <p:nvPr/>
        </p:nvSpPr>
        <p:spPr>
          <a:xfrm>
            <a:off x="395287" y="0"/>
            <a:ext cx="8353425" cy="1943100"/>
          </a:xfrm>
          <a:prstGeom prst="horizontalScroll">
            <a:avLst>
              <a:gd name="adj" fmla="val 12500"/>
            </a:avLst>
          </a:prstGeom>
          <a:solidFill>
            <a:srgbClr val="FFFFCC">
              <a:alpha val="45490"/>
            </a:srgbClr>
          </a:solidFill>
          <a:ln w="25400" cap="flat" cmpd="sng">
            <a:solidFill>
              <a:srgbClr val="A2A2A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CC"/>
              </a:buClr>
              <a:buSzPts val="3200"/>
              <a:buFont typeface="Arimo"/>
              <a:buNone/>
            </a:pPr>
            <a:r>
              <a:rPr lang="en-US" sz="3200" b="0" i="1" u="none">
                <a:solidFill>
                  <a:srgbClr val="3333CC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4000" b="1" i="1" u="none">
                <a:solidFill>
                  <a:srgbClr val="FF0000"/>
                </a:solidFill>
                <a:latin typeface="Corsiva"/>
                <a:ea typeface="Corsiva"/>
                <a:cs typeface="Corsiva"/>
                <a:sym typeface="Corsiva"/>
              </a:rPr>
              <a:t>Слова-паразиты - языковые вирусы</a:t>
            </a:r>
            <a:endParaRPr/>
          </a:p>
        </p:txBody>
      </p:sp>
      <p:sp>
        <p:nvSpPr>
          <p:cNvPr id="145" name="Google Shape;145;p20"/>
          <p:cNvSpPr txBox="1"/>
          <p:nvPr/>
        </p:nvSpPr>
        <p:spPr>
          <a:xfrm>
            <a:off x="539750" y="5229225"/>
            <a:ext cx="4968875" cy="83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rsiva"/>
              <a:buNone/>
            </a:pPr>
            <a:r>
              <a:rPr lang="en-US" sz="2400" b="1" i="0" u="none" dirty="0" err="1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Автор</a:t>
            </a:r>
            <a:r>
              <a:rPr lang="en-US" sz="2400" b="1" i="0" u="none" dirty="0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:</a:t>
            </a:r>
            <a:r>
              <a:rPr lang="ru-RU" sz="2400" b="1" i="0" u="none" dirty="0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Губайдуллин Ринат,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rsiva"/>
              <a:buNone/>
            </a:pPr>
            <a:r>
              <a:rPr lang="ru-RU" sz="2400" b="1" dirty="0" smtClean="0">
                <a:solidFill>
                  <a:schemeClr val="dk1"/>
                </a:solidFill>
                <a:latin typeface="Corsiva"/>
                <a:sym typeface="Corsiva"/>
              </a:rPr>
              <a:t>Ученик 7 А класса</a:t>
            </a:r>
            <a:endParaRPr dirty="0"/>
          </a:p>
        </p:txBody>
      </p:sp>
      <p:sp>
        <p:nvSpPr>
          <p:cNvPr id="146" name="Google Shape;146;p20"/>
          <p:cNvSpPr txBox="1"/>
          <p:nvPr/>
        </p:nvSpPr>
        <p:spPr>
          <a:xfrm>
            <a:off x="5219700" y="5229225"/>
            <a:ext cx="3744912" cy="83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rsiva"/>
              <a:buNone/>
            </a:pPr>
            <a:r>
              <a:rPr lang="en-US" sz="2400" b="1" i="0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Руководитель</a:t>
            </a:r>
            <a:r>
              <a:rPr lang="en-US" sz="2400" b="1" i="0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 </a:t>
            </a:r>
            <a:r>
              <a:rPr lang="ru-RU" sz="2400" b="1" dirty="0" err="1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Самахужина</a:t>
            </a:r>
            <a:r>
              <a:rPr lang="ru-RU" sz="2400" b="1" dirty="0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Ф</a:t>
            </a:r>
            <a:r>
              <a:rPr lang="en-US" sz="2400" b="1" i="0" u="none" dirty="0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.</a:t>
            </a:r>
            <a:r>
              <a:rPr lang="ru-RU" sz="2400" b="1" i="0" u="none" dirty="0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У.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rsiva"/>
              <a:buNone/>
            </a:pPr>
            <a:r>
              <a:rPr lang="en-US" sz="2400" b="1" i="0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учитель</a:t>
            </a:r>
            <a:r>
              <a:rPr lang="en-US" sz="2400" b="1" i="0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русского</a:t>
            </a:r>
            <a:r>
              <a:rPr lang="en-US" sz="2400" b="1" i="0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0" u="none" dirty="0" err="1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языка</a:t>
            </a:r>
            <a:r>
              <a:rPr lang="ru-RU" sz="2400" b="1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ru-RU" sz="2400" b="1" dirty="0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и литературы</a:t>
            </a:r>
            <a:endParaRPr dirty="0"/>
          </a:p>
        </p:txBody>
      </p:sp>
      <p:pic>
        <p:nvPicPr>
          <p:cNvPr id="147" name="Google Shape;147;p20" descr="в блог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63937" y="2349500"/>
            <a:ext cx="2152650" cy="1800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286000" y="1717675"/>
            <a:ext cx="4572000" cy="342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8"/>
          <p:cNvSpPr txBox="1">
            <a:spLocks noGrp="1"/>
          </p:cNvSpPr>
          <p:nvPr>
            <p:ph type="title"/>
          </p:nvPr>
        </p:nvSpPr>
        <p:spPr>
          <a:xfrm>
            <a:off x="250825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Calibri"/>
              <a:buNone/>
            </a:pPr>
            <a:r>
              <a:rPr lang="en-US" sz="5400" b="0" i="0" u="none" dirty="0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rPr>
              <a:t>          </a:t>
            </a:r>
            <a:r>
              <a:rPr lang="en-US" sz="4000" b="1" i="1" u="none" dirty="0" err="1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Причины</a:t>
            </a:r>
            <a:r>
              <a:rPr lang="en-US" sz="4000" b="1" i="1" u="none" dirty="0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4000" b="1" i="1" u="none" dirty="0" err="1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употребления</a:t>
            </a:r>
            <a:endParaRPr dirty="0"/>
          </a:p>
        </p:txBody>
      </p:sp>
      <p:sp>
        <p:nvSpPr>
          <p:cNvPr id="193" name="Google Shape;193;p28"/>
          <p:cNvSpPr txBox="1">
            <a:spLocks noGrp="1"/>
          </p:cNvSpPr>
          <p:nvPr>
            <p:ph type="body" idx="1"/>
          </p:nvPr>
        </p:nvSpPr>
        <p:spPr>
          <a:xfrm>
            <a:off x="539750" y="1341437"/>
            <a:ext cx="8229600" cy="4389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2400" b="1" i="0" u="none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  1. </a:t>
            </a:r>
            <a:r>
              <a:rPr lang="en-US" sz="2400" b="1" i="1" u="none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Слова-паразиты используются из-за бедности словарного запаса</a:t>
            </a:r>
            <a:endParaRPr/>
          </a:p>
          <a:p>
            <a:pPr marL="0" lvl="0" indent="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SzPts val="2400"/>
              <a:buNone/>
            </a:pPr>
            <a:r>
              <a:rPr lang="en-US" sz="2400" b="1" i="1" u="none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   2.Иногда «слова-паразиты» используются для того, чтобы «выиграть время», например, чтобы подумать хотя бы несколько секунд над заданным вопросом и поэтому, в отдельных случаях, могут быть использованы даже людьми с богатым словарным запасом.</a:t>
            </a:r>
            <a:endParaRPr/>
          </a:p>
          <a:p>
            <a:pPr marL="0" lvl="0" indent="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SzPts val="2400"/>
              <a:buNone/>
            </a:pPr>
            <a:r>
              <a:rPr lang="en-US" sz="2400" b="1" i="1" u="none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 3. Если человек не хочет отвечать на «неудобный» вопрос, а отвечать все-таки надо, он старается потянуть время. Пока человек произносит нараспев свои «видите ли», «понимаете какое дело», «ну как   сказать» и т.п., он лихорадочно думает над тем, что и как ответить.</a:t>
            </a:r>
            <a:endParaRPr/>
          </a:p>
          <a:p>
            <a:pPr marL="0" lvl="0" indent="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SzPts val="2400"/>
              <a:buNone/>
            </a:pPr>
            <a:r>
              <a:rPr lang="en-US" sz="2400" b="1" i="1" u="none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 4. Дань моде (среди молодёжи)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8" name="Google Shape;198;p29"/>
          <p:cNvGraphicFramePr/>
          <p:nvPr>
            <p:extLst>
              <p:ext uri="{D42A27DB-BD31-4B8C-83A1-F6EECF244321}">
                <p14:modId xmlns:p14="http://schemas.microsoft.com/office/powerpoint/2010/main" val="1644860380"/>
              </p:ext>
            </p:extLst>
          </p:nvPr>
        </p:nvGraphicFramePr>
        <p:xfrm>
          <a:off x="457200" y="908050"/>
          <a:ext cx="8229575" cy="5185420"/>
        </p:xfrm>
        <a:graphic>
          <a:graphicData uri="http://schemas.openxmlformats.org/drawingml/2006/table">
            <a:tbl>
              <a:tblPr>
                <a:noFill/>
                <a:tableStyleId>{A19665E7-6FDE-470B-B97C-1CFF817FA38B}</a:tableStyleId>
              </a:tblPr>
              <a:tblGrid>
                <a:gridCol w="3106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9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5144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Corsiva"/>
                        <a:buNone/>
                      </a:pPr>
                      <a:r>
                        <a:rPr lang="en-US" sz="2400" b="1" i="0" u="none" strike="noStrike" cap="none">
                          <a:solidFill>
                            <a:schemeClr val="dk1"/>
                          </a:solidFill>
                          <a:latin typeface="Corsiva"/>
                          <a:ea typeface="Corsiva"/>
                          <a:cs typeface="Corsiva"/>
                          <a:sym typeface="Corsiva"/>
                        </a:rPr>
                        <a:t>     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Corsiva"/>
                        <a:buNone/>
                      </a:pPr>
                      <a:r>
                        <a:rPr lang="en-US" sz="2400" b="1" i="0" u="none" strike="noStrike" cap="none">
                          <a:solidFill>
                            <a:schemeClr val="dk1"/>
                          </a:solidFill>
                          <a:latin typeface="Corsiva"/>
                          <a:ea typeface="Corsiva"/>
                          <a:cs typeface="Corsiva"/>
                          <a:sym typeface="Corsiva"/>
                        </a:rPr>
                        <a:t>    70-е годы</a:t>
                      </a:r>
                      <a:endParaRPr/>
                    </a:p>
                  </a:txBody>
                  <a:tcPr marL="91450" marR="91450" marT="45725" marB="457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Corsiva"/>
                        <a:buNone/>
                      </a:pPr>
                      <a:r>
                        <a:rPr lang="en-US" sz="2400" b="1" i="0" u="none" strike="noStrike" cap="none">
                          <a:solidFill>
                            <a:schemeClr val="dk1"/>
                          </a:solidFill>
                          <a:latin typeface="Corsiva"/>
                          <a:ea typeface="Corsiva"/>
                          <a:cs typeface="Corsiva"/>
                          <a:sym typeface="Corsiva"/>
                        </a:rPr>
                        <a:t>   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Corsiva"/>
                        <a:buNone/>
                      </a:pPr>
                      <a:r>
                        <a:rPr lang="en-US" sz="2400" b="1" i="0" u="none" strike="noStrike" cap="none">
                          <a:solidFill>
                            <a:schemeClr val="dk1"/>
                          </a:solidFill>
                          <a:latin typeface="Corsiva"/>
                          <a:ea typeface="Corsiva"/>
                          <a:cs typeface="Corsiva"/>
                          <a:sym typeface="Corsiva"/>
                        </a:rPr>
                        <a:t>80-90-е годы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b="1" i="0" u="none">
                        <a:solidFill>
                          <a:schemeClr val="dk1"/>
                        </a:solidFill>
                        <a:latin typeface="Corsiva"/>
                        <a:ea typeface="Corsiva"/>
                        <a:cs typeface="Corsiva"/>
                        <a:sym typeface="Corsiva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Times New Roman"/>
                        <a:buNone/>
                      </a:pPr>
                      <a:endParaRPr sz="2400" b="1" i="0" u="none">
                        <a:solidFill>
                          <a:schemeClr val="dk1"/>
                        </a:solidFill>
                        <a:latin typeface="Corsiva"/>
                        <a:ea typeface="Corsiva"/>
                        <a:cs typeface="Corsiva"/>
                        <a:sym typeface="Corsiva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Corsiva"/>
                        <a:buNone/>
                      </a:pPr>
                      <a:r>
                        <a:rPr lang="en-US" sz="2400" b="1" i="0" u="none">
                          <a:solidFill>
                            <a:schemeClr val="dk1"/>
                          </a:solidFill>
                          <a:latin typeface="Corsiva"/>
                          <a:ea typeface="Corsiva"/>
                          <a:cs typeface="Corsiva"/>
                          <a:sym typeface="Corsiva"/>
                        </a:rPr>
                        <a:t>   2000-е годы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89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Corsiva"/>
                        <a:buNone/>
                      </a:pPr>
                      <a:r>
                        <a:rPr lang="en-US" sz="2400" b="1" i="0" u="none">
                          <a:solidFill>
                            <a:schemeClr val="dk1"/>
                          </a:solidFill>
                          <a:latin typeface="Corsiva"/>
                          <a:ea typeface="Corsiva"/>
                          <a:cs typeface="Corsiva"/>
                          <a:sym typeface="Corsiva"/>
                        </a:rPr>
                        <a:t>На самом деле</a:t>
                      </a:r>
                      <a:endParaRPr/>
                    </a:p>
                  </a:txBody>
                  <a:tcPr marL="91450" marR="91450" marT="45725" marB="457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Corsiva"/>
                        <a:buNone/>
                      </a:pPr>
                      <a:r>
                        <a:rPr lang="en-US" sz="2400" b="1" i="0" u="none">
                          <a:solidFill>
                            <a:schemeClr val="dk1"/>
                          </a:solidFill>
                          <a:latin typeface="Corsiva"/>
                          <a:ea typeface="Corsiva"/>
                          <a:cs typeface="Corsiva"/>
                          <a:sym typeface="Corsiva"/>
                        </a:rPr>
                        <a:t>Как бы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Corsiva"/>
                        <a:buNone/>
                      </a:pPr>
                      <a:r>
                        <a:rPr lang="en-US" sz="2400" b="1" i="0" u="none">
                          <a:solidFill>
                            <a:schemeClr val="dk1"/>
                          </a:solidFill>
                          <a:latin typeface="Corsiva"/>
                          <a:ea typeface="Corsiva"/>
                          <a:cs typeface="Corsiva"/>
                          <a:sym typeface="Corsiva"/>
                        </a:rPr>
                        <a:t>Ну, ну ваще  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57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Corsiva"/>
                        <a:buNone/>
                      </a:pPr>
                      <a:r>
                        <a:rPr lang="en-US" sz="2400" b="1" i="0" u="none">
                          <a:solidFill>
                            <a:schemeClr val="dk1"/>
                          </a:solidFill>
                          <a:latin typeface="Corsiva"/>
                          <a:ea typeface="Corsiva"/>
                          <a:cs typeface="Corsiva"/>
                          <a:sym typeface="Corsiva"/>
                        </a:rPr>
                        <a:t>типа</a:t>
                      </a:r>
                      <a:endParaRPr/>
                    </a:p>
                  </a:txBody>
                  <a:tcPr marL="91450" marR="91450" marT="45725" marB="457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Corsiva"/>
                        <a:buNone/>
                      </a:pPr>
                      <a:r>
                        <a:rPr lang="en-US" sz="2400" b="1" i="0" u="none">
                          <a:solidFill>
                            <a:schemeClr val="dk1"/>
                          </a:solidFill>
                          <a:latin typeface="Corsiva"/>
                          <a:ea typeface="Corsiva"/>
                          <a:cs typeface="Corsiva"/>
                          <a:sym typeface="Corsiva"/>
                        </a:rPr>
                        <a:t> да?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Corsiva"/>
                        <a:buNone/>
                      </a:pPr>
                      <a:r>
                        <a:rPr lang="en-US" sz="2400" b="1" i="0" u="none">
                          <a:solidFill>
                            <a:schemeClr val="dk1"/>
                          </a:solidFill>
                          <a:latin typeface="Corsiva"/>
                          <a:ea typeface="Corsiva"/>
                          <a:cs typeface="Corsiva"/>
                          <a:sym typeface="Corsiva"/>
                        </a:rPr>
                        <a:t>короче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89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Corsiva"/>
                        <a:buNone/>
                      </a:pPr>
                      <a:r>
                        <a:rPr lang="en-US" sz="2400" b="1" i="0" u="none">
                          <a:solidFill>
                            <a:schemeClr val="dk1"/>
                          </a:solidFill>
                          <a:latin typeface="Corsiva"/>
                          <a:ea typeface="Corsiva"/>
                          <a:cs typeface="Corsiva"/>
                          <a:sym typeface="Corsiva"/>
                        </a:rPr>
                        <a:t>Так сказать</a:t>
                      </a:r>
                      <a:endParaRPr/>
                    </a:p>
                  </a:txBody>
                  <a:tcPr marL="91450" marR="91450" marT="45725" marB="457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Corsiva"/>
                        <a:buNone/>
                      </a:pPr>
                      <a:r>
                        <a:rPr lang="en-US" sz="2400" b="1" i="0" u="none">
                          <a:solidFill>
                            <a:schemeClr val="dk1"/>
                          </a:solidFill>
                          <a:latin typeface="Corsiva"/>
                          <a:ea typeface="Corsiva"/>
                          <a:cs typeface="Corsiva"/>
                          <a:sym typeface="Corsiva"/>
                        </a:rPr>
                        <a:t>блин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Corsiva"/>
                        <a:buNone/>
                      </a:pPr>
                      <a:r>
                        <a:rPr lang="en-US" sz="2400" b="1" i="0" u="none">
                          <a:solidFill>
                            <a:schemeClr val="dk1"/>
                          </a:solidFill>
                          <a:latin typeface="Corsiva"/>
                          <a:ea typeface="Corsiva"/>
                          <a:cs typeface="Corsiva"/>
                          <a:sym typeface="Corsiva"/>
                        </a:rPr>
                        <a:t>прикинь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73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Corsiva"/>
                        <a:buNone/>
                      </a:pPr>
                      <a:r>
                        <a:rPr lang="en-US" sz="2400" b="1" i="0" u="none">
                          <a:solidFill>
                            <a:schemeClr val="dk1"/>
                          </a:solidFill>
                          <a:latin typeface="Corsiva"/>
                          <a:ea typeface="Corsiva"/>
                          <a:cs typeface="Corsiva"/>
                          <a:sym typeface="Corsiva"/>
                        </a:rPr>
                        <a:t>Вот, вот так, ну вот</a:t>
                      </a:r>
                      <a:endParaRPr/>
                    </a:p>
                  </a:txBody>
                  <a:tcPr marL="91450" marR="91450" marT="45725" marB="457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Corsiva"/>
                        <a:buNone/>
                      </a:pPr>
                      <a:r>
                        <a:rPr lang="en-US" sz="2400" b="1" i="0" u="none">
                          <a:solidFill>
                            <a:schemeClr val="dk1"/>
                          </a:solidFill>
                          <a:latin typeface="Corsiva"/>
                          <a:ea typeface="Corsiva"/>
                          <a:cs typeface="Corsiva"/>
                          <a:sym typeface="Corsiva"/>
                        </a:rPr>
                        <a:t>Это самое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Corsiva"/>
                        <a:buNone/>
                      </a:pPr>
                      <a:r>
                        <a:rPr lang="en-US" sz="2400" b="1" i="0" u="none">
                          <a:solidFill>
                            <a:schemeClr val="dk1"/>
                          </a:solidFill>
                          <a:latin typeface="Corsiva"/>
                          <a:ea typeface="Corsiva"/>
                          <a:cs typeface="Corsiva"/>
                          <a:sym typeface="Corsiva"/>
                        </a:rPr>
                        <a:t>шикарно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89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Corsiva"/>
                        <a:buNone/>
                      </a:pPr>
                      <a:r>
                        <a:rPr lang="en-US" sz="2400" b="1" i="0" u="none">
                          <a:solidFill>
                            <a:schemeClr val="dk1"/>
                          </a:solidFill>
                          <a:latin typeface="Corsiva"/>
                          <a:ea typeface="Corsiva"/>
                          <a:cs typeface="Corsiva"/>
                          <a:sym typeface="Corsiva"/>
                        </a:rPr>
                        <a:t>практически</a:t>
                      </a:r>
                      <a:endParaRPr/>
                    </a:p>
                  </a:txBody>
                  <a:tcPr marL="91450" marR="91450" marT="45725" marB="457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Corsiva"/>
                        <a:buNone/>
                      </a:pPr>
                      <a:r>
                        <a:rPr lang="en-US" sz="2400" b="1" i="0" u="none">
                          <a:solidFill>
                            <a:schemeClr val="dk1"/>
                          </a:solidFill>
                          <a:latin typeface="Corsiva"/>
                          <a:ea typeface="Corsiva"/>
                          <a:cs typeface="Corsiva"/>
                          <a:sym typeface="Corsiva"/>
                        </a:rPr>
                        <a:t>М-м-м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Corsiva"/>
                        <a:buNone/>
                      </a:pPr>
                      <a:r>
                        <a:rPr lang="en-US" sz="2400" b="1" i="0" u="none">
                          <a:solidFill>
                            <a:schemeClr val="dk1"/>
                          </a:solidFill>
                          <a:latin typeface="Corsiva"/>
                          <a:ea typeface="Corsiva"/>
                          <a:cs typeface="Corsiva"/>
                          <a:sym typeface="Corsiva"/>
                        </a:rPr>
                        <a:t>По ходу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53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Corsiva"/>
                        <a:buNone/>
                      </a:pPr>
                      <a:r>
                        <a:rPr lang="en-US" sz="2400" b="1" i="0" u="none">
                          <a:solidFill>
                            <a:schemeClr val="dk1"/>
                          </a:solidFill>
                          <a:latin typeface="Corsiva"/>
                          <a:ea typeface="Corsiva"/>
                          <a:cs typeface="Corsiva"/>
                          <a:sym typeface="Corsiva"/>
                        </a:rPr>
                        <a:t>фактически</a:t>
                      </a:r>
                      <a:endParaRPr/>
                    </a:p>
                  </a:txBody>
                  <a:tcPr marL="91450" marR="91450" marT="45725" marB="457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Corsiva"/>
                        <a:buNone/>
                      </a:pPr>
                      <a:r>
                        <a:rPr lang="en-US" sz="2400" b="1" i="0" u="none" dirty="0" err="1">
                          <a:solidFill>
                            <a:schemeClr val="dk1"/>
                          </a:solidFill>
                          <a:latin typeface="Corsiva"/>
                          <a:ea typeface="Corsiva"/>
                          <a:cs typeface="Corsiva"/>
                          <a:sym typeface="Corsiva"/>
                        </a:rPr>
                        <a:t>Да</a:t>
                      </a:r>
                      <a:r>
                        <a:rPr lang="en-US" sz="2400" b="1" i="0" u="none" dirty="0">
                          <a:solidFill>
                            <a:schemeClr val="dk1"/>
                          </a:solidFill>
                          <a:latin typeface="Corsiva"/>
                          <a:ea typeface="Corsiva"/>
                          <a:cs typeface="Corsiva"/>
                          <a:sym typeface="Corsiva"/>
                        </a:rPr>
                        <a:t> </a:t>
                      </a:r>
                      <a:r>
                        <a:rPr lang="en-US" sz="2400" b="1" i="0" u="none" dirty="0" err="1">
                          <a:solidFill>
                            <a:schemeClr val="dk1"/>
                          </a:solidFill>
                          <a:latin typeface="Corsiva"/>
                          <a:ea typeface="Corsiva"/>
                          <a:cs typeface="Corsiva"/>
                          <a:sym typeface="Corsiva"/>
                        </a:rPr>
                        <a:t>не</a:t>
                      </a:r>
                      <a:r>
                        <a:rPr lang="en-US" sz="2400" b="1" i="0" u="none" dirty="0">
                          <a:solidFill>
                            <a:schemeClr val="dk1"/>
                          </a:solidFill>
                          <a:latin typeface="Corsiva"/>
                          <a:ea typeface="Corsiva"/>
                          <a:cs typeface="Corsiva"/>
                          <a:sym typeface="Corsiva"/>
                        </a:rPr>
                        <a:t> </a:t>
                      </a:r>
                      <a:r>
                        <a:rPr lang="en-US" sz="2400" b="1" i="0" u="none" dirty="0" err="1">
                          <a:solidFill>
                            <a:schemeClr val="dk1"/>
                          </a:solidFill>
                          <a:latin typeface="Corsiva"/>
                          <a:ea typeface="Corsiva"/>
                          <a:cs typeface="Corsiva"/>
                          <a:sym typeface="Corsiva"/>
                        </a:rPr>
                        <a:t>вопрос</a:t>
                      </a:r>
                      <a:r>
                        <a:rPr lang="en-US" sz="2400" b="1" i="0" u="none" dirty="0">
                          <a:solidFill>
                            <a:schemeClr val="dk1"/>
                          </a:solidFill>
                          <a:latin typeface="Corsiva"/>
                          <a:ea typeface="Corsiva"/>
                          <a:cs typeface="Corsiva"/>
                          <a:sym typeface="Corsiva"/>
                        </a:rPr>
                        <a:t>, </a:t>
                      </a:r>
                      <a:r>
                        <a:rPr lang="en-US" sz="2400" b="1" i="0" u="none" dirty="0" err="1" smtClean="0">
                          <a:solidFill>
                            <a:schemeClr val="dk1"/>
                          </a:solidFill>
                          <a:latin typeface="Corsiva"/>
                          <a:ea typeface="Corsiva"/>
                          <a:cs typeface="Corsiva"/>
                          <a:sym typeface="Corsiva"/>
                        </a:rPr>
                        <a:t>без</a:t>
                      </a:r>
                      <a:r>
                        <a:rPr lang="ru-RU" sz="1400" b="0" i="0" u="none" baseline="0" dirty="0" smtClean="0">
                          <a:solidFill>
                            <a:srgbClr val="000000"/>
                          </a:solidFill>
                          <a:latin typeface="Arial"/>
                          <a:ea typeface="Corsiva"/>
                          <a:cs typeface="Arial"/>
                          <a:sym typeface="Arial"/>
                        </a:rPr>
                        <a:t>   </a:t>
                      </a:r>
                      <a:r>
                        <a:rPr lang="en-US" sz="2400" b="1" i="0" u="none" dirty="0" err="1" smtClean="0">
                          <a:solidFill>
                            <a:schemeClr val="dk1"/>
                          </a:solidFill>
                          <a:latin typeface="Corsiva"/>
                          <a:ea typeface="Corsiva"/>
                          <a:cs typeface="Corsiva"/>
                          <a:sym typeface="Corsiva"/>
                        </a:rPr>
                        <a:t>базара</a:t>
                      </a:r>
                      <a:endParaRPr dirty="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2"/>
          <p:cNvSpPr txBox="1">
            <a:spLocks noGrp="1"/>
          </p:cNvSpPr>
          <p:nvPr>
            <p:ph type="title"/>
          </p:nvPr>
        </p:nvSpPr>
        <p:spPr>
          <a:xfrm>
            <a:off x="468312" y="6921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200"/>
              <a:buFont typeface="Arial"/>
              <a:buNone/>
            </a:pPr>
            <a:r>
              <a:rPr lang="en-US" sz="3200" b="1" i="1" u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       </a:t>
            </a:r>
            <a:endParaRPr/>
          </a:p>
        </p:txBody>
      </p:sp>
      <p:pic>
        <p:nvPicPr>
          <p:cNvPr id="215" name="Google Shape;215;p32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843212" y="1989137"/>
            <a:ext cx="5837237" cy="3816350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32"/>
          <p:cNvSpPr txBox="1">
            <a:spLocks noGrp="1"/>
          </p:cNvSpPr>
          <p:nvPr>
            <p:ph type="body" idx="1"/>
          </p:nvPr>
        </p:nvSpPr>
        <p:spPr>
          <a:xfrm>
            <a:off x="200416" y="1125537"/>
            <a:ext cx="2931721" cy="4679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2400" b="1" i="1" u="none" dirty="0" smtClean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В</a:t>
            </a:r>
            <a:r>
              <a:rPr lang="ru-RU" sz="2400" b="1" i="1" u="none" dirty="0" smtClean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 smtClean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анкетировании</a:t>
            </a:r>
            <a:r>
              <a:rPr lang="en-US" sz="2400" b="1" i="1" u="none" dirty="0" smtClean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и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устном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опросе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принимали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участие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43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учащихся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ru-RU" b="1" i="1" dirty="0" smtClean="0">
                <a:latin typeface="Corsiva"/>
                <a:ea typeface="Corsiva"/>
                <a:cs typeface="Corsiva"/>
                <a:sym typeface="Corsiva"/>
              </a:rPr>
              <a:t>7-8 </a:t>
            </a:r>
            <a:r>
              <a:rPr lang="en-US" sz="2400" b="1" i="1" u="none" dirty="0" err="1" smtClean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классов</a:t>
            </a:r>
            <a:r>
              <a:rPr lang="en-US" sz="2400" b="1" i="1" u="none" dirty="0" smtClean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None/>
            </a:pPr>
            <a:r>
              <a:rPr lang="ru-RU" b="1" i="1" dirty="0" err="1" smtClean="0">
                <a:latin typeface="Corsiva"/>
                <a:ea typeface="Corsiva"/>
                <a:cs typeface="Corsiva"/>
                <a:sym typeface="Corsiva"/>
              </a:rPr>
              <a:t>Метелевской</a:t>
            </a:r>
            <a:r>
              <a:rPr lang="en-US" sz="2400" b="1" i="1" u="none" dirty="0" smtClean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СШ</a:t>
            </a:r>
            <a:endParaRPr dirty="0"/>
          </a:p>
        </p:txBody>
      </p:sp>
      <p:sp>
        <p:nvSpPr>
          <p:cNvPr id="217" name="Google Shape;217;p32"/>
          <p:cNvSpPr txBox="1"/>
          <p:nvPr/>
        </p:nvSpPr>
        <p:spPr>
          <a:xfrm>
            <a:off x="755650" y="169862"/>
            <a:ext cx="7924800" cy="1446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4400"/>
              <a:buFont typeface="Corsiva"/>
              <a:buNone/>
            </a:pPr>
            <a:r>
              <a:rPr lang="en-US" sz="4400" b="1" i="0" u="none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Знаете ли Вы, что такое слова-паразиты?</a:t>
            </a:r>
            <a:endParaRPr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3"/>
          <p:cNvSpPr txBox="1">
            <a:spLocks noGrp="1"/>
          </p:cNvSpPr>
          <p:nvPr>
            <p:ph type="title"/>
          </p:nvPr>
        </p:nvSpPr>
        <p:spPr>
          <a:xfrm>
            <a:off x="827087" y="4868862"/>
            <a:ext cx="6784975" cy="1368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4000"/>
              <a:buFont typeface="Corsiva"/>
              <a:buNone/>
            </a:pPr>
            <a:r>
              <a:rPr lang="en-US" sz="4000" b="1" i="0" u="none" dirty="0" err="1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Употребляете</a:t>
            </a:r>
            <a:r>
              <a:rPr lang="en-US" sz="4000" b="1" i="0" u="none" dirty="0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4000" b="1" i="0" u="none" dirty="0" err="1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ли</a:t>
            </a:r>
            <a:r>
              <a:rPr lang="en-US" sz="4000" b="1" i="0" u="none" dirty="0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4000" b="1" i="0" u="none" dirty="0" err="1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Вы</a:t>
            </a:r>
            <a:r>
              <a:rPr lang="en-US" sz="4000" b="1" i="0" u="none" dirty="0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4000" b="1" i="0" u="none" dirty="0" err="1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слова-паразиты</a:t>
            </a:r>
            <a:r>
              <a:rPr lang="en-US" sz="4000" b="1" i="0" u="none" dirty="0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?</a:t>
            </a:r>
            <a:endParaRPr dirty="0"/>
          </a:p>
        </p:txBody>
      </p:sp>
      <p:pic>
        <p:nvPicPr>
          <p:cNvPr id="223" name="Google Shape;223;p33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28612" y="1263650"/>
            <a:ext cx="3778250" cy="3286125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33"/>
          <p:cNvSpPr txBox="1">
            <a:spLocks noGrp="1"/>
          </p:cNvSpPr>
          <p:nvPr>
            <p:ph type="body" idx="1"/>
          </p:nvPr>
        </p:nvSpPr>
        <p:spPr>
          <a:xfrm>
            <a:off x="4356100" y="765175"/>
            <a:ext cx="4325937" cy="4103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   </a:t>
            </a:r>
            <a:r>
              <a:rPr lang="ru-RU" b="1" i="1" dirty="0">
                <a:latin typeface="Corsiva"/>
                <a:ea typeface="Corsiva"/>
                <a:cs typeface="Corsiva"/>
                <a:sym typeface="Corsiva"/>
              </a:rPr>
              <a:t>Б</a:t>
            </a:r>
            <a:r>
              <a:rPr lang="en-US" sz="2400" b="1" i="1" u="none" dirty="0" err="1" smtClean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ольшинство</a:t>
            </a:r>
            <a:r>
              <a:rPr lang="en-US" sz="2400" b="1" i="1" u="none" dirty="0" smtClean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учащихся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smtClean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ru-RU" b="1" i="1" dirty="0" smtClean="0">
                <a:latin typeface="Corsiva"/>
                <a:ea typeface="Corsiva"/>
                <a:cs typeface="Corsiva"/>
                <a:sym typeface="Corsiva"/>
              </a:rPr>
              <a:t>написали</a:t>
            </a:r>
            <a:r>
              <a:rPr lang="ru-RU" sz="2400" b="1" i="1" u="none" dirty="0" smtClean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, что употребляет</a:t>
            </a:r>
            <a:r>
              <a:rPr lang="en-US" sz="2400" b="1" i="1" u="none" dirty="0" smtClean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слова-паразиты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, </a:t>
            </a:r>
            <a:r>
              <a:rPr lang="ru-RU" sz="2400" b="1" i="1" u="none" dirty="0" smtClean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значит,</a:t>
            </a:r>
            <a:r>
              <a:rPr lang="en-US" sz="2400" b="1" i="1" u="none" dirty="0" smtClean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замечают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их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smtClean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в</a:t>
            </a:r>
            <a:r>
              <a:rPr lang="ru-RU" sz="2400" b="1" i="1" u="none" dirty="0" smtClean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своей</a:t>
            </a:r>
            <a:r>
              <a:rPr lang="en-US" sz="2400" b="1" i="1" u="none" dirty="0" smtClean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 smtClean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речи</a:t>
            </a:r>
            <a:r>
              <a:rPr lang="ru-RU" b="1" i="1" dirty="0" smtClean="0">
                <a:latin typeface="Corsiva"/>
                <a:ea typeface="Corsiva"/>
                <a:cs typeface="Corsiva"/>
                <a:sym typeface="Corsiva"/>
              </a:rPr>
              <a:t>, но не знают способов борьбы.</a:t>
            </a:r>
            <a:endParaRPr dirty="0"/>
          </a:p>
        </p:txBody>
      </p:sp>
      <p:sp>
        <p:nvSpPr>
          <p:cNvPr id="225" name="Google Shape;225;p33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5"/>
          <p:cNvSpPr txBox="1">
            <a:spLocks noGrp="1"/>
          </p:cNvSpPr>
          <p:nvPr>
            <p:ph type="title"/>
          </p:nvPr>
        </p:nvSpPr>
        <p:spPr>
          <a:xfrm>
            <a:off x="468312" y="6921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200"/>
              <a:buFont typeface="Arial"/>
              <a:buNone/>
            </a:pPr>
            <a:r>
              <a:rPr lang="en-US" sz="3200" b="1" i="1" u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       </a:t>
            </a:r>
            <a:endParaRPr/>
          </a:p>
        </p:txBody>
      </p:sp>
      <p:pic>
        <p:nvPicPr>
          <p:cNvPr id="239" name="Google Shape;239;p35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4067175" y="1616075"/>
            <a:ext cx="4613275" cy="4189412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35"/>
          <p:cNvSpPr txBox="1">
            <a:spLocks noGrp="1"/>
          </p:cNvSpPr>
          <p:nvPr>
            <p:ph type="body" idx="1"/>
          </p:nvPr>
        </p:nvSpPr>
        <p:spPr>
          <a:xfrm>
            <a:off x="457200" y="1484312"/>
            <a:ext cx="3538537" cy="4840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2400" b="1" i="1" u="none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Чем объемнее доклад, тем больше слов-«паразитов» вы начинаете произносить. Сократите его, сделайте более информативным, не лейте «воду», и тогда у вас не останется места для слов-«паразитов» </a:t>
            </a:r>
            <a:endParaRPr/>
          </a:p>
          <a:p>
            <a:pPr marL="273050" lvl="0" indent="-12065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 sz="2400" b="1" i="1" u="none">
              <a:solidFill>
                <a:schemeClr val="dk2"/>
              </a:solidFill>
              <a:latin typeface="Corsiva"/>
              <a:ea typeface="Corsiva"/>
              <a:cs typeface="Corsiva"/>
              <a:sym typeface="Corsiva"/>
            </a:endParaRPr>
          </a:p>
        </p:txBody>
      </p:sp>
      <p:sp>
        <p:nvSpPr>
          <p:cNvPr id="241" name="Google Shape;241;p35"/>
          <p:cNvSpPr txBox="1"/>
          <p:nvPr/>
        </p:nvSpPr>
        <p:spPr>
          <a:xfrm>
            <a:off x="755650" y="169862"/>
            <a:ext cx="7924800" cy="1446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4400"/>
              <a:buFont typeface="Corsiva"/>
              <a:buNone/>
            </a:pPr>
            <a:r>
              <a:rPr lang="en-US" sz="4400" b="1" i="0" u="none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Часто ли Вы  выступаете публично?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36"/>
          <p:cNvSpPr txBox="1">
            <a:spLocks noGrp="1"/>
          </p:cNvSpPr>
          <p:nvPr>
            <p:ph type="title"/>
          </p:nvPr>
        </p:nvSpPr>
        <p:spPr>
          <a:xfrm>
            <a:off x="468312" y="6921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200"/>
              <a:buFont typeface="Arial"/>
              <a:buNone/>
            </a:pPr>
            <a:r>
              <a:rPr lang="en-US" sz="3200" b="1" i="1" u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       </a:t>
            </a:r>
            <a:endParaRPr/>
          </a:p>
        </p:txBody>
      </p:sp>
      <p:pic>
        <p:nvPicPr>
          <p:cNvPr id="247" name="Google Shape;247;p36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987675" y="1700212"/>
            <a:ext cx="5976937" cy="4537075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36"/>
          <p:cNvSpPr txBox="1">
            <a:spLocks noGrp="1"/>
          </p:cNvSpPr>
          <p:nvPr>
            <p:ph type="body" idx="1"/>
          </p:nvPr>
        </p:nvSpPr>
        <p:spPr>
          <a:xfrm>
            <a:off x="457200" y="1700212"/>
            <a:ext cx="2962275" cy="3816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2400" b="0" i="0" u="none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Чаще всего слова-паразиты используются учащимися из-за  скудности словарного запаса. Иногда на эти слова  возникает мода, поэтому их могут использовать и ученики, не имеющие проблем с речью</a:t>
            </a:r>
            <a:endParaRPr/>
          </a:p>
        </p:txBody>
      </p:sp>
      <p:sp>
        <p:nvSpPr>
          <p:cNvPr id="249" name="Google Shape;249;p36"/>
          <p:cNvSpPr txBox="1"/>
          <p:nvPr/>
        </p:nvSpPr>
        <p:spPr>
          <a:xfrm>
            <a:off x="755650" y="508000"/>
            <a:ext cx="7924800" cy="769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4400"/>
              <a:buFont typeface="Corsiva"/>
              <a:buNone/>
            </a:pPr>
            <a:r>
              <a:rPr lang="en-US" sz="4400" b="1" i="0" u="none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Много  ли Вы читаете ? 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37"/>
          <p:cNvSpPr txBox="1">
            <a:spLocks noGrp="1"/>
          </p:cNvSpPr>
          <p:nvPr>
            <p:ph type="title"/>
          </p:nvPr>
        </p:nvSpPr>
        <p:spPr>
          <a:xfrm>
            <a:off x="762000" y="4572000"/>
            <a:ext cx="6784975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3600"/>
              <a:buFont typeface="Corsiva"/>
              <a:buNone/>
            </a:pPr>
            <a:r>
              <a:rPr lang="en-US" sz="3600" b="1" i="0" u="none" dirty="0" err="1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Слова</a:t>
            </a:r>
            <a:r>
              <a:rPr lang="en-US" sz="3600" b="1" i="0" u="none" dirty="0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-«</a:t>
            </a:r>
            <a:r>
              <a:rPr lang="en-US" sz="3600" b="1" i="0" u="none" dirty="0" err="1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паразиты</a:t>
            </a:r>
            <a:r>
              <a:rPr lang="en-US" sz="3600" b="1" i="0" u="none" dirty="0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», </a:t>
            </a:r>
            <a:r>
              <a:rPr lang="en-US" sz="3600" b="1" i="0" u="none" dirty="0" err="1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употребляемые</a:t>
            </a:r>
            <a:r>
              <a:rPr lang="en-US" sz="3600" b="1" i="0" u="none" dirty="0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  </a:t>
            </a:r>
            <a:r>
              <a:rPr lang="en-US" sz="3600" b="1" i="0" u="none" dirty="0" err="1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учащимися</a:t>
            </a:r>
            <a:r>
              <a:rPr lang="en-US" sz="3600" b="1" i="0" u="none" dirty="0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3600" b="1" i="0" u="none" dirty="0" err="1" smtClean="0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нашей</a:t>
            </a:r>
            <a:r>
              <a:rPr lang="en-US" sz="3600" b="1" i="0" u="none" dirty="0" smtClean="0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3600" b="1" i="0" u="none" dirty="0" err="1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школы</a:t>
            </a:r>
            <a:endParaRPr dirty="0"/>
          </a:p>
        </p:txBody>
      </p:sp>
      <p:sp>
        <p:nvSpPr>
          <p:cNvPr id="255" name="Google Shape;255;p37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6" name="Google Shape;256;p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3425" y="476250"/>
            <a:ext cx="7583487" cy="4321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8"/>
          <p:cNvSpPr txBox="1">
            <a:spLocks noGrp="1"/>
          </p:cNvSpPr>
          <p:nvPr>
            <p:ph type="title"/>
          </p:nvPr>
        </p:nvSpPr>
        <p:spPr>
          <a:xfrm>
            <a:off x="762000" y="4572000"/>
            <a:ext cx="6784975" cy="20041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5400"/>
              <a:buFont typeface="Arial"/>
              <a:buNone/>
            </a:pPr>
            <a:r>
              <a:rPr lang="en-US" sz="5400" b="1" i="1" u="none" dirty="0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r>
              <a:rPr lang="en-US" sz="5400" b="1" i="1" u="none" dirty="0" err="1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Рекомендации</a:t>
            </a:r>
            <a:endParaRPr dirty="0"/>
          </a:p>
        </p:txBody>
      </p:sp>
      <p:sp>
        <p:nvSpPr>
          <p:cNvPr id="262" name="Google Shape;262;p38"/>
          <p:cNvSpPr txBox="1">
            <a:spLocks noGrp="1"/>
          </p:cNvSpPr>
          <p:nvPr>
            <p:ph type="body" idx="1"/>
          </p:nvPr>
        </p:nvSpPr>
        <p:spPr>
          <a:xfrm>
            <a:off x="762000" y="457200"/>
            <a:ext cx="7697787" cy="4700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95300" lvl="0" indent="-4953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2400" b="0" i="0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1.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Не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нужно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бояться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тишины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.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Вы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совершенно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напрасно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пытаетесь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заполнить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паузы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,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вы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просто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не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привыкли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молчать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во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время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выступления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.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Ничего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страшного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в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этом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нет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. К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тому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же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,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вы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даете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время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слушателям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осознать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сказанное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вами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. </a:t>
            </a:r>
            <a:endParaRPr dirty="0"/>
          </a:p>
          <a:p>
            <a:pPr marL="495300" lvl="0" indent="-49530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SzPts val="2400"/>
              <a:buNone/>
            </a:pP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2.Практика,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практика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и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еще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раз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практика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.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Читайте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вслух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ваш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доклад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,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можно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стоя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перед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зеркалом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.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Вы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сразу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почувствуете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те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проблемы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,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которые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возникают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в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вашей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речи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endParaRPr dirty="0"/>
          </a:p>
          <a:p>
            <a:pPr marL="495300" lvl="0" indent="-49530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SzPts val="2400"/>
              <a:buNone/>
            </a:pP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3.Зачитайте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доклад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своему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другу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, а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он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пусть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посчитает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,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сколько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раз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вы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произнесли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слова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-«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паразиты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». И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тогда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вы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поймете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,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насколько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остро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стоит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проблема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endParaRPr dirty="0"/>
          </a:p>
          <a:p>
            <a:pPr marL="495300" lvl="0" indent="-49530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SzPts val="2400"/>
              <a:buNone/>
            </a:pP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4.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Обретайте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спокойствие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.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Слова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-«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паразиты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» –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результат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волнения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.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Но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вы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просто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представьте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,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насколько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портят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речь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в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кульминационных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моментах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такие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слова</a:t>
            </a:r>
            <a:r>
              <a:rPr lang="en-US" sz="2400" b="1" i="1" u="none" dirty="0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.</a:t>
            </a:r>
            <a:endParaRPr dirty="0"/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39"/>
          <p:cNvSpPr/>
          <p:nvPr/>
        </p:nvSpPr>
        <p:spPr>
          <a:xfrm>
            <a:off x="539750" y="0"/>
            <a:ext cx="3095625" cy="6554787"/>
          </a:xfrm>
          <a:prstGeom prst="horizontalScroll">
            <a:avLst>
              <a:gd name="adj" fmla="val 12500"/>
            </a:avLst>
          </a:prstGeom>
          <a:solidFill>
            <a:srgbClr val="FFFFCC">
              <a:alpha val="45490"/>
            </a:srgbClr>
          </a:solidFill>
          <a:ln w="25400" cap="flat" cmpd="sng">
            <a:solidFill>
              <a:srgbClr val="A2A2A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rsiva"/>
              <a:buNone/>
            </a:pPr>
            <a:r>
              <a:rPr lang="en-US" sz="2400" b="1" i="0" u="non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Читайте, читайте и еще раз читайте! Ничто не развивает речь лучше,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rsiva"/>
              <a:buNone/>
            </a:pPr>
            <a:r>
              <a:rPr lang="en-US" sz="2400" b="1" i="0" u="none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чем чтение качественной литературы</a:t>
            </a:r>
            <a:r>
              <a:rPr lang="en-US" sz="18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/>
          </a:p>
        </p:txBody>
      </p:sp>
      <p:sp>
        <p:nvSpPr>
          <p:cNvPr id="268" name="Google Shape;268;p39"/>
          <p:cNvSpPr txBox="1"/>
          <p:nvPr/>
        </p:nvSpPr>
        <p:spPr>
          <a:xfrm>
            <a:off x="6588125" y="6453187"/>
            <a:ext cx="936625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400" b="0" i="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ДАЛЕЕ</a:t>
            </a:r>
            <a:endParaRPr/>
          </a:p>
        </p:txBody>
      </p:sp>
      <p:sp>
        <p:nvSpPr>
          <p:cNvPr id="269" name="Google Shape;269;p39"/>
          <p:cNvSpPr txBox="1"/>
          <p:nvPr/>
        </p:nvSpPr>
        <p:spPr>
          <a:xfrm>
            <a:off x="1116012" y="836612"/>
            <a:ext cx="338455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2400"/>
              <a:buFont typeface="Arial"/>
              <a:buNone/>
            </a:pPr>
            <a:r>
              <a:rPr lang="en-US" sz="2400" b="1" i="1" u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РЕКОМЕНДАЦИИ</a:t>
            </a:r>
            <a:endParaRPr/>
          </a:p>
        </p:txBody>
      </p:sp>
      <p:pic>
        <p:nvPicPr>
          <p:cNvPr id="270" name="Google Shape;270;p39" descr="фото00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923928" y="715963"/>
            <a:ext cx="4435847" cy="5688012"/>
          </a:xfrm>
          <a:prstGeom prst="rect">
            <a:avLst/>
          </a:prstGeom>
          <a:solidFill>
            <a:srgbClr val="ECECEC"/>
          </a:solidFill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40"/>
          <p:cNvSpPr txBox="1">
            <a:spLocks noGrp="1"/>
          </p:cNvSpPr>
          <p:nvPr>
            <p:ph type="title"/>
          </p:nvPr>
        </p:nvSpPr>
        <p:spPr>
          <a:xfrm rot="-2100000">
            <a:off x="-2111375" y="1868487"/>
            <a:ext cx="7700962" cy="1679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Calibri"/>
              <a:buNone/>
            </a:pPr>
            <a:r>
              <a:rPr lang="en-US" sz="5400" b="0" i="0" u="none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rPr>
              <a:t>              </a:t>
            </a:r>
            <a:r>
              <a:rPr lang="en-US" sz="5400" b="1" i="1" u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Вывод:</a:t>
            </a:r>
            <a:endParaRPr/>
          </a:p>
        </p:txBody>
      </p:sp>
      <p:sp>
        <p:nvSpPr>
          <p:cNvPr id="276" name="Google Shape;276;p40"/>
          <p:cNvSpPr txBox="1">
            <a:spLocks noGrp="1"/>
          </p:cNvSpPr>
          <p:nvPr>
            <p:ph type="body" idx="1"/>
          </p:nvPr>
        </p:nvSpPr>
        <p:spPr>
          <a:xfrm>
            <a:off x="3563937" y="549275"/>
            <a:ext cx="4608512" cy="4843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endParaRPr sz="2200" b="1" i="1" u="none">
              <a:solidFill>
                <a:schemeClr val="dk2"/>
              </a:solidFill>
              <a:latin typeface="Corsiva"/>
              <a:ea typeface="Corsiva"/>
              <a:cs typeface="Corsiva"/>
              <a:sym typeface="Corsiva"/>
            </a:endParaRPr>
          </a:p>
          <a:p>
            <a:pPr marL="0" lvl="0" indent="0" algn="l" rtl="0">
              <a:lnSpc>
                <a:spcPct val="70000"/>
              </a:lnSpc>
              <a:spcBef>
                <a:spcPts val="440"/>
              </a:spcBef>
              <a:spcAft>
                <a:spcPts val="0"/>
              </a:spcAft>
              <a:buSzPts val="2200"/>
              <a:buNone/>
            </a:pPr>
            <a:endParaRPr sz="2200" b="1" i="1" u="none">
              <a:solidFill>
                <a:schemeClr val="dk2"/>
              </a:solidFill>
              <a:latin typeface="Corsiva"/>
              <a:ea typeface="Corsiva"/>
              <a:cs typeface="Corsiva"/>
              <a:sym typeface="Corsiva"/>
            </a:endParaRPr>
          </a:p>
          <a:p>
            <a:pPr marL="0" lvl="0" indent="0" algn="l" rtl="0">
              <a:lnSpc>
                <a:spcPct val="70000"/>
              </a:lnSpc>
              <a:spcBef>
                <a:spcPts val="440"/>
              </a:spcBef>
              <a:spcAft>
                <a:spcPts val="0"/>
              </a:spcAft>
              <a:buSzPts val="2200"/>
              <a:buNone/>
            </a:pPr>
            <a:r>
              <a:rPr lang="en-US" sz="2200" b="1" i="1" u="none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На основании результатов данного исследования можно сделать вывод, что слова паразиты  засоряют речь говорящего, затрудняют её понимание, отвлекают внимание от содержания высказывания. </a:t>
            </a:r>
            <a:endParaRPr/>
          </a:p>
          <a:p>
            <a:pPr marL="0" lvl="0" indent="0" algn="l" rtl="0">
              <a:lnSpc>
                <a:spcPct val="70000"/>
              </a:lnSpc>
              <a:spcBef>
                <a:spcPts val="440"/>
              </a:spcBef>
              <a:spcAft>
                <a:spcPts val="0"/>
              </a:spcAft>
              <a:buSzPts val="2200"/>
              <a:buNone/>
            </a:pPr>
            <a:r>
              <a:rPr lang="en-US" sz="2200" b="1" i="1" u="none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Как компьютерные вирусы разрушают операционную систему, так и слова- </a:t>
            </a:r>
            <a:endParaRPr/>
          </a:p>
          <a:p>
            <a:pPr marL="0" lvl="0" indent="0" algn="l" rtl="0">
              <a:lnSpc>
                <a:spcPct val="70000"/>
              </a:lnSpc>
              <a:spcBef>
                <a:spcPts val="440"/>
              </a:spcBef>
              <a:spcAft>
                <a:spcPts val="0"/>
              </a:spcAft>
              <a:buSzPts val="2200"/>
              <a:buNone/>
            </a:pPr>
            <a:r>
              <a:rPr lang="en-US" sz="2200" b="1" i="1" u="none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паразиты портят наш язык.</a:t>
            </a:r>
            <a:endParaRPr/>
          </a:p>
          <a:p>
            <a:pPr marL="0" lvl="0" indent="0" algn="l" rtl="0">
              <a:lnSpc>
                <a:spcPct val="70000"/>
              </a:lnSpc>
              <a:spcBef>
                <a:spcPts val="440"/>
              </a:spcBef>
              <a:spcAft>
                <a:spcPts val="0"/>
              </a:spcAft>
              <a:buSzPts val="2200"/>
              <a:buNone/>
            </a:pPr>
            <a:r>
              <a:rPr lang="en-US" sz="2200" b="1" i="1" u="none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Чаще всего слова-паразиты используются учащимися из-за  скудности словарного запаса. </a:t>
            </a:r>
            <a:endParaRPr/>
          </a:p>
          <a:p>
            <a:pPr marL="0" lvl="0" indent="0" algn="l" rtl="0">
              <a:lnSpc>
                <a:spcPct val="70000"/>
              </a:lnSpc>
              <a:spcBef>
                <a:spcPts val="440"/>
              </a:spcBef>
              <a:spcAft>
                <a:spcPts val="0"/>
              </a:spcAft>
              <a:buSzPts val="2200"/>
              <a:buNone/>
            </a:pPr>
            <a:r>
              <a:rPr lang="en-US" sz="2200" b="1" i="1" u="none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Иногда на эти слова  возникает мода, поэтому их могут использовать и ученики, не имеющие проблем с речью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1"/>
          <p:cNvSpPr/>
          <p:nvPr/>
        </p:nvSpPr>
        <p:spPr>
          <a:xfrm>
            <a:off x="1908175" y="620712"/>
            <a:ext cx="7235825" cy="5472112"/>
          </a:xfrm>
          <a:prstGeom prst="verticalScroll">
            <a:avLst>
              <a:gd name="adj" fmla="val 2487"/>
            </a:avLst>
          </a:prstGeom>
          <a:solidFill>
            <a:srgbClr val="FF9900">
              <a:alpha val="12549"/>
            </a:srgbClr>
          </a:solidFill>
          <a:ln w="25400" cap="flat" cmpd="sng">
            <a:solidFill>
              <a:srgbClr val="A2A2A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rsiva"/>
              <a:buNone/>
            </a:pP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Часто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ли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мы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прислушиваемся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к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тому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,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как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мы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говорим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?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Или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как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говорят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одноклассники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,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друзья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,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близкие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?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Конечно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,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мы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ru-RU" sz="2400" b="1" i="1" dirty="0" err="1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замечае</a:t>
            </a:r>
            <a:r>
              <a:rPr lang="en-US" sz="2400" b="1" i="1" u="none" dirty="0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м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, </a:t>
            </a:r>
            <a:r>
              <a:rPr lang="en-US" sz="2400" b="1" i="1" u="none" dirty="0" err="1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когд</a:t>
            </a:r>
            <a:r>
              <a:rPr lang="ru-RU" sz="2400" b="1" i="1" u="none" dirty="0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а кто-то выражается </a:t>
            </a:r>
            <a:r>
              <a:rPr lang="en-US" sz="2400" b="1" i="1" u="none" dirty="0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нецензур</a:t>
            </a:r>
            <a:r>
              <a:rPr lang="ru-RU" sz="2400" b="1" i="1" u="none" dirty="0" err="1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ными</a:t>
            </a:r>
            <a:r>
              <a:rPr lang="ru-RU" sz="2400" b="1" i="1" u="none" dirty="0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словами</a:t>
            </a:r>
            <a:r>
              <a:rPr lang="en-US" sz="2400" b="1" i="1" u="none" dirty="0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.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Но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,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оказывается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, </a:t>
            </a:r>
            <a:endParaRPr lang="ru-RU" sz="2400" b="1" i="1" u="none" dirty="0" smtClean="0">
              <a:solidFill>
                <a:schemeClr val="dk1"/>
              </a:solidFill>
              <a:latin typeface="Corsiva"/>
              <a:ea typeface="Corsiva"/>
              <a:cs typeface="Corsiva"/>
              <a:sym typeface="Corsiva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rsiva"/>
              <a:buNone/>
            </a:pPr>
            <a:r>
              <a:rPr lang="ru-RU" sz="2400" b="1" i="1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ru-RU" sz="2400" b="1" i="1" dirty="0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      </a:t>
            </a:r>
            <a:r>
              <a:rPr lang="en-US" sz="2400" b="1" i="1" u="none" dirty="0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и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нормальные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слова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могут</a:t>
            </a:r>
            <a:endParaRPr lang="ru-RU" sz="2400" b="1" i="1" u="none" dirty="0" smtClean="0">
              <a:solidFill>
                <a:schemeClr val="dk1"/>
              </a:solidFill>
              <a:latin typeface="Corsiva"/>
              <a:ea typeface="Corsiva"/>
              <a:cs typeface="Corsiva"/>
              <a:sym typeface="Corsiva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rsiva"/>
              <a:buNone/>
            </a:pPr>
            <a:r>
              <a:rPr lang="ru-RU" sz="2400" b="1" i="1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ru-RU" sz="2400" b="1" i="1" dirty="0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      </a:t>
            </a:r>
            <a:r>
              <a:rPr lang="en-US" sz="2400" b="1" i="1" u="none" dirty="0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«</a:t>
            </a:r>
            <a:r>
              <a:rPr lang="en-US" sz="2400" b="1" i="1" u="none" dirty="0" err="1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загрязнять</a:t>
            </a:r>
            <a:r>
              <a:rPr lang="en-US" sz="2400" b="1" i="1" u="none" dirty="0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»</a:t>
            </a:r>
            <a:r>
              <a:rPr lang="ru-RU" sz="2400" b="1" i="1" u="none" dirty="0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язык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. «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Как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бы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», «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типа</a:t>
            </a:r>
            <a:r>
              <a:rPr lang="en-US" sz="2400" b="1" i="1" u="none" dirty="0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»,</a:t>
            </a:r>
            <a:endParaRPr lang="ru-RU" sz="2400" b="1" i="1" u="none" dirty="0" smtClean="0">
              <a:solidFill>
                <a:schemeClr val="dk1"/>
              </a:solidFill>
              <a:latin typeface="Corsiva"/>
              <a:ea typeface="Corsiva"/>
              <a:cs typeface="Corsiva"/>
              <a:sym typeface="Corsiva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rsiva"/>
              <a:buNone/>
            </a:pPr>
            <a:r>
              <a:rPr lang="ru-RU" sz="2400" b="1" i="1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ru-RU" sz="2400" b="1" i="1" dirty="0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    </a:t>
            </a:r>
            <a:r>
              <a:rPr lang="en-US" sz="2400" b="1" i="1" u="none" dirty="0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«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короче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», </a:t>
            </a:r>
            <a:r>
              <a:rPr lang="en-US" sz="2400" b="1" i="1" u="none" dirty="0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«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блин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» и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другие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прочно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endParaRPr lang="ru-RU" sz="2400" b="1" i="1" u="none" dirty="0" smtClean="0">
              <a:solidFill>
                <a:schemeClr val="dk1"/>
              </a:solidFill>
              <a:latin typeface="Corsiva"/>
              <a:ea typeface="Corsiva"/>
              <a:cs typeface="Corsiva"/>
              <a:sym typeface="Corsiva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rsiva"/>
              <a:buNone/>
            </a:pPr>
            <a:r>
              <a:rPr lang="ru-RU" sz="2400" b="1" i="1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ru-RU" sz="2400" b="1" i="1" dirty="0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    </a:t>
            </a:r>
            <a:r>
              <a:rPr lang="en-US" sz="2400" b="1" i="1" u="none" dirty="0" err="1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укоренились</a:t>
            </a:r>
            <a:r>
              <a:rPr lang="en-US" sz="2400" b="1" i="1" u="none" dirty="0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в</a:t>
            </a:r>
            <a:r>
              <a:rPr lang="ru-RU" sz="2400" b="1" i="1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нашем</a:t>
            </a:r>
            <a:r>
              <a:rPr lang="en-US" sz="2400" b="1" i="1" u="none" dirty="0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лексиконе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.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Называются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они</a:t>
            </a:r>
            <a:r>
              <a:rPr lang="en-US" sz="2400" b="1" i="1" u="none" dirty="0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слова-паразиты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. </a:t>
            </a:r>
            <a:r>
              <a:rPr lang="ru-RU" sz="2400" b="1" i="1" dirty="0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Почему мы употребляем эти слова?</a:t>
            </a:r>
            <a:r>
              <a:rPr lang="en-US" sz="2400" b="1" i="1" u="none" dirty="0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ru-RU" sz="2400" b="1" i="1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К</a:t>
            </a:r>
            <a:r>
              <a:rPr lang="en-US" sz="2400" b="1" i="1" u="none" dirty="0" err="1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ак</a:t>
            </a:r>
            <a:r>
              <a:rPr lang="en-US" sz="2400" b="1" i="1" u="none" dirty="0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от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них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избавиться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?</a:t>
            </a:r>
            <a:endParaRPr dirty="0"/>
          </a:p>
        </p:txBody>
      </p:sp>
      <p:pic>
        <p:nvPicPr>
          <p:cNvPr id="154" name="Google Shape;154;p21" descr="C:\Documents and Settings\kja\Local Settings\Temporary Internet Files\Content.IE5\PH69XBRV\MCED00319_0000[1].wmf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1187" y="2133600"/>
            <a:ext cx="2232025" cy="24241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1" name="Google Shape;281;p41" descr="i?id=13359813&amp;tov=2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1550" y="836612"/>
            <a:ext cx="2678112" cy="3546475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p41"/>
          <p:cNvSpPr txBox="1">
            <a:spLocks noGrp="1"/>
          </p:cNvSpPr>
          <p:nvPr>
            <p:ph type="body" idx="1"/>
          </p:nvPr>
        </p:nvSpPr>
        <p:spPr>
          <a:xfrm>
            <a:off x="4284662" y="692150"/>
            <a:ext cx="4181475" cy="4605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2400" b="1" i="1" u="none" dirty="0">
                <a:solidFill>
                  <a:srgbClr val="CC0000"/>
                </a:solidFill>
                <a:latin typeface="Constantia"/>
                <a:ea typeface="Constantia"/>
                <a:cs typeface="Constantia"/>
                <a:sym typeface="Constantia"/>
              </a:rPr>
              <a:t>     </a:t>
            </a:r>
            <a:r>
              <a:rPr lang="en-US" sz="2400" b="1" i="1" u="none" dirty="0" err="1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Берегите</a:t>
            </a:r>
            <a:r>
              <a:rPr lang="en-US" sz="2400" b="1" i="1" u="none" dirty="0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smtClean="0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наш</a:t>
            </a:r>
            <a:r>
              <a:rPr lang="en-US" sz="2400" b="1" i="1" u="none" dirty="0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язык</a:t>
            </a:r>
            <a:r>
              <a:rPr lang="en-US" sz="2400" b="1" i="1" u="none" dirty="0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, </a:t>
            </a:r>
            <a:r>
              <a:rPr lang="en-US" sz="2400" b="1" i="1" u="none" dirty="0" err="1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наш</a:t>
            </a:r>
            <a:r>
              <a:rPr lang="en-US" sz="2400" b="1" i="1" u="none" dirty="0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прекрасный</a:t>
            </a:r>
            <a:r>
              <a:rPr lang="en-US" sz="2400" b="1" i="1" u="none" dirty="0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русский</a:t>
            </a:r>
            <a:r>
              <a:rPr lang="en-US" sz="2400" b="1" i="1" u="none" dirty="0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язык</a:t>
            </a:r>
            <a:r>
              <a:rPr lang="en-US" sz="2400" b="1" i="1" u="none" dirty="0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, </a:t>
            </a:r>
            <a:r>
              <a:rPr lang="en-US" sz="2400" b="1" i="1" u="none" dirty="0" err="1" smtClean="0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этот</a:t>
            </a:r>
            <a:r>
              <a:rPr lang="en-US" sz="2400" b="1" i="1" u="none" dirty="0" smtClean="0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клад</a:t>
            </a:r>
            <a:r>
              <a:rPr lang="en-US" sz="2400" b="1" i="1" u="none" dirty="0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, </a:t>
            </a:r>
            <a:r>
              <a:rPr lang="en-US" sz="2400" b="1" i="1" u="none" dirty="0" err="1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это</a:t>
            </a:r>
            <a:r>
              <a:rPr lang="en-US" sz="2400" b="1" i="1" u="none" dirty="0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достояние</a:t>
            </a:r>
            <a:r>
              <a:rPr lang="en-US" sz="2400" b="1" i="1" u="none" dirty="0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, </a:t>
            </a:r>
            <a:r>
              <a:rPr lang="en-US" sz="2400" b="1" i="1" u="none" dirty="0" err="1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переданное</a:t>
            </a:r>
            <a:r>
              <a:rPr lang="en-US" sz="2400" b="1" i="1" u="none" dirty="0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нам</a:t>
            </a:r>
            <a:r>
              <a:rPr lang="en-US" sz="2400" b="1" i="1" u="none" dirty="0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нашими</a:t>
            </a:r>
            <a:r>
              <a:rPr lang="en-US" sz="2400" b="1" i="1" u="none" dirty="0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предшественниками</a:t>
            </a:r>
            <a:r>
              <a:rPr lang="en-US" sz="2400" b="1" i="1" u="none" dirty="0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… </a:t>
            </a:r>
            <a:r>
              <a:rPr lang="en-US" sz="2400" b="1" i="1" u="none" dirty="0" err="1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Обращайтесь</a:t>
            </a:r>
            <a:r>
              <a:rPr lang="en-US" sz="2400" b="1" i="1" u="none" dirty="0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почтительно</a:t>
            </a:r>
            <a:r>
              <a:rPr lang="en-US" sz="2400" b="1" i="1" u="none" dirty="0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 с </a:t>
            </a:r>
            <a:r>
              <a:rPr lang="en-US" sz="2400" b="1" i="1" u="none" dirty="0" err="1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этим</a:t>
            </a:r>
            <a:r>
              <a:rPr lang="en-US" sz="2400" b="1" i="1" u="none" dirty="0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могущественным</a:t>
            </a:r>
            <a:r>
              <a:rPr lang="en-US" sz="2400" b="1" i="1" u="none" dirty="0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орудием</a:t>
            </a:r>
            <a:r>
              <a:rPr lang="en-US" sz="2400" b="1" i="1" u="none" dirty="0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…</a:t>
            </a:r>
            <a:r>
              <a:rPr lang="en-US" sz="2400" b="0" i="0" u="none" dirty="0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endParaRPr lang="ru-RU" sz="2400" b="0" i="0" u="none" dirty="0" smtClean="0">
              <a:solidFill>
                <a:srgbClr val="CC0000"/>
              </a:solidFill>
              <a:latin typeface="Corsiva"/>
              <a:ea typeface="Corsiva"/>
              <a:cs typeface="Corsiva"/>
              <a:sym typeface="Corsiva"/>
            </a:endParaRPr>
          </a:p>
          <a:p>
            <a:pPr marL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None/>
            </a:pPr>
            <a:r>
              <a:rPr lang="ru-RU" dirty="0" smtClean="0">
                <a:solidFill>
                  <a:srgbClr val="CC0000"/>
                </a:solidFill>
                <a:latin typeface="Corsiva"/>
                <a:sym typeface="Corsiva"/>
              </a:rPr>
              <a:t>                     </a:t>
            </a:r>
            <a:r>
              <a:rPr lang="ru-RU" dirty="0" err="1" smtClean="0">
                <a:solidFill>
                  <a:srgbClr val="CC0000"/>
                </a:solidFill>
                <a:latin typeface="Corsiva"/>
                <a:sym typeface="Corsiva"/>
              </a:rPr>
              <a:t>И.С.Тургенев</a:t>
            </a:r>
            <a:endParaRPr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2"/>
          <p:cNvSpPr/>
          <p:nvPr/>
        </p:nvSpPr>
        <p:spPr>
          <a:xfrm>
            <a:off x="684212" y="549275"/>
            <a:ext cx="7632700" cy="5543550"/>
          </a:xfrm>
          <a:prstGeom prst="verticalScroll">
            <a:avLst>
              <a:gd name="adj" fmla="val 12500"/>
            </a:avLst>
          </a:prstGeom>
          <a:solidFill>
            <a:srgbClr val="FF9900">
              <a:alpha val="12549"/>
            </a:srgbClr>
          </a:solidFill>
          <a:ln w="25400" cap="flat" cmpd="sng">
            <a:solidFill>
              <a:srgbClr val="A2A2A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2800"/>
              <a:buFont typeface="Arial"/>
              <a:buNone/>
            </a:pPr>
            <a:r>
              <a:rPr lang="en-US" sz="2800" b="1" i="1" u="sng" dirty="0" err="1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Цель</a:t>
            </a:r>
            <a:r>
              <a:rPr lang="en-US" sz="2800" b="1" i="1" u="sng" dirty="0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1" i="1" u="sng" dirty="0" err="1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исследования</a:t>
            </a:r>
            <a:r>
              <a:rPr lang="en-US" sz="2800" b="1" i="1" u="sng" dirty="0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dirty="0"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1" i="1" u="sng" dirty="0">
              <a:solidFill>
                <a:srgbClr val="CC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rsiva"/>
              <a:buNone/>
            </a:pP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доказать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,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что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учащиеся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школы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достаточно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часто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употребляют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в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речи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слова-паразит</a:t>
            </a:r>
            <a:r>
              <a:rPr lang="ru-RU" sz="2400" b="1" i="1" u="none" dirty="0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ы,</a:t>
            </a:r>
            <a:r>
              <a:rPr lang="en-US" sz="2400" b="1" i="1" u="none" dirty="0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определить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причины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их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употреблени</a:t>
            </a:r>
            <a:r>
              <a:rPr lang="ru-RU" sz="2400" b="1" i="1" u="none" dirty="0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я и дать рекомендации по работе над своей речью, чтобы она соответствовала литературным нормам</a:t>
            </a:r>
            <a:endParaRPr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3"/>
          <p:cNvSpPr/>
          <p:nvPr/>
        </p:nvSpPr>
        <p:spPr>
          <a:xfrm>
            <a:off x="1619250" y="908050"/>
            <a:ext cx="6048375" cy="5327650"/>
          </a:xfrm>
          <a:prstGeom prst="flowChartDocument">
            <a:avLst/>
          </a:prstGeom>
          <a:solidFill>
            <a:srgbClr val="CC9900">
              <a:alpha val="26666"/>
            </a:srgbClr>
          </a:solidFill>
          <a:ln w="25400" cap="flat" cmpd="sng">
            <a:solidFill>
              <a:srgbClr val="A2A2A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</a:t>
            </a:r>
            <a:r>
              <a:rPr lang="en-US" sz="2400" b="1" i="1" u="sng" dirty="0" err="1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Задачи</a:t>
            </a:r>
            <a:r>
              <a:rPr lang="en-US" sz="2400" b="1" i="1" u="sng" dirty="0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 i="1" u="sng" dirty="0" err="1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исследования</a:t>
            </a:r>
            <a:r>
              <a:rPr lang="en-US" sz="2400" b="1" i="1" u="sng" dirty="0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rsiva"/>
              <a:buNone/>
            </a:pP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1.Определить,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что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такое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слова-паразиты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;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rsiva"/>
              <a:buNone/>
            </a:pP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2.Выявить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наличие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в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речи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учащихся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слов-паразитов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;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rsiva"/>
              <a:buNone/>
            </a:pP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3.Проанализировать 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наиболее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употребляемые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школьниками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слова-паразиты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;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rsiva"/>
              <a:buNone/>
            </a:pP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4.Выработать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рекомендации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по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борьбе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с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речевыми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паразитами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;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rsiva"/>
              <a:buNone/>
            </a:pP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5.Выпустить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буклет-памятку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«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Рекомендации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школьникам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.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Способы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избавления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от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слов-паразитов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»;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rsiva"/>
              <a:buNone/>
            </a:pPr>
            <a:endParaRPr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4"/>
          <p:cNvSpPr/>
          <p:nvPr/>
        </p:nvSpPr>
        <p:spPr>
          <a:xfrm>
            <a:off x="971550" y="1268412"/>
            <a:ext cx="6553200" cy="4824412"/>
          </a:xfrm>
          <a:prstGeom prst="foldedCorner">
            <a:avLst>
              <a:gd name="adj" fmla="val 16667"/>
            </a:avLst>
          </a:prstGeom>
          <a:solidFill>
            <a:srgbClr val="CC9900">
              <a:alpha val="9803"/>
            </a:srgbClr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2400"/>
              <a:buFont typeface="Arial"/>
              <a:buNone/>
            </a:pPr>
            <a:r>
              <a:rPr lang="en-US" sz="2400" b="1" i="1" u="none" dirty="0" err="1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Объект</a:t>
            </a:r>
            <a:r>
              <a:rPr lang="en-US" sz="2400" b="1" i="1" u="none" dirty="0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 i="1" u="none" dirty="0" err="1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исследования</a:t>
            </a:r>
            <a:r>
              <a:rPr lang="en-US" sz="2400" b="1" i="1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400" b="1" i="1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речь</a:t>
            </a:r>
            <a:r>
              <a:rPr lang="en-US" sz="2400" b="1" i="1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 i="1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учащихся</a:t>
            </a:r>
            <a:r>
              <a:rPr lang="en-US" sz="2400" b="1" i="1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400" b="1" i="1" dirty="0" smtClean="0">
                <a:solidFill>
                  <a:schemeClr val="dk1"/>
                </a:solidFill>
              </a:rPr>
              <a:t>7 -8 </a:t>
            </a:r>
            <a:r>
              <a:rPr lang="en-US" sz="2400" b="1" i="1" u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 i="1" u="none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класс</a:t>
            </a:r>
            <a:r>
              <a:rPr lang="ru-RU" sz="2400" b="1" i="1" u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а</a:t>
            </a:r>
            <a:r>
              <a:rPr lang="en-US" sz="2400" b="1" i="1" u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400" b="1" i="1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нашей</a:t>
            </a:r>
            <a:r>
              <a:rPr lang="en-US" sz="2400" b="1" i="1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 i="1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школы</a:t>
            </a:r>
            <a:endParaRPr dirty="0"/>
          </a:p>
        </p:txBody>
      </p:sp>
      <p:pic>
        <p:nvPicPr>
          <p:cNvPr id="170" name="Google Shape;170;p24" descr="1b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08625" y="3644900"/>
            <a:ext cx="3024187" cy="21605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5"/>
          <p:cNvSpPr/>
          <p:nvPr/>
        </p:nvSpPr>
        <p:spPr>
          <a:xfrm>
            <a:off x="323850" y="549275"/>
            <a:ext cx="8820150" cy="5616575"/>
          </a:xfrm>
          <a:prstGeom prst="verticalScroll">
            <a:avLst>
              <a:gd name="adj" fmla="val 12500"/>
            </a:avLst>
          </a:prstGeom>
          <a:solidFill>
            <a:srgbClr val="FF9900">
              <a:alpha val="12549"/>
            </a:srgbClr>
          </a:solidFill>
          <a:ln w="25400" cap="flat" cmpd="sng">
            <a:solidFill>
              <a:srgbClr val="A2A2A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2400"/>
              <a:buFont typeface="Arial"/>
              <a:buNone/>
            </a:pPr>
            <a:r>
              <a:rPr lang="en-US" sz="2400" b="1" i="1" u="none" dirty="0" err="1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Методы</a:t>
            </a:r>
            <a:r>
              <a:rPr lang="en-US" sz="2400" b="1" i="1" u="none" dirty="0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 i="1" u="none" dirty="0" err="1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исследования</a:t>
            </a:r>
            <a:r>
              <a:rPr lang="en-US" sz="2400" b="1" i="1" u="none" dirty="0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1" i="1" u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rsiva"/>
              <a:buNone/>
            </a:pP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1. 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Изучение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теоретического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материала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о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словах-паразитах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;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rsiva"/>
              <a:buNone/>
            </a:pP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2. 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Наблюдение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за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речью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учащихся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на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уроках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и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вне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уроков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;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rsiva"/>
              <a:buNone/>
            </a:pP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3. 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Анкетирование</a:t>
            </a:r>
            <a:r>
              <a:rPr lang="en-US" sz="2400" b="1" i="1" u="none" dirty="0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;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rsiva"/>
              <a:buNone/>
            </a:pPr>
            <a:r>
              <a:rPr lang="ru-RU" sz="2400" b="1" i="1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4</a:t>
            </a:r>
            <a:r>
              <a:rPr lang="en-US" sz="2400" b="1" i="1" u="none" dirty="0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. 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Анализ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полученных</a:t>
            </a:r>
            <a:r>
              <a:rPr lang="en-US" sz="2400" b="1" i="1" u="none" dirty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 dirty="0" err="1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результатов</a:t>
            </a:r>
            <a:r>
              <a:rPr lang="ru-RU" sz="2400" b="1" i="1" u="none" dirty="0" smtClean="0">
                <a:solidFill>
                  <a:schemeClr val="dk1"/>
                </a:solidFill>
                <a:latin typeface="Corsiva"/>
                <a:ea typeface="Corsiva"/>
                <a:cs typeface="Corsiva"/>
                <a:sym typeface="Corsiva"/>
              </a:rPr>
              <a:t>;</a:t>
            </a:r>
            <a:endParaRPr dirty="0"/>
          </a:p>
        </p:txBody>
      </p:sp>
      <p:sp>
        <p:nvSpPr>
          <p:cNvPr id="176" name="Google Shape;176;p25"/>
          <p:cNvSpPr txBox="1"/>
          <p:nvPr/>
        </p:nvSpPr>
        <p:spPr>
          <a:xfrm>
            <a:off x="1714500" y="714375"/>
            <a:ext cx="5761037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nstantia"/>
              <a:buNone/>
            </a:pPr>
            <a:r>
              <a:rPr lang="en-US" sz="2000" b="1" i="0" u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rPr>
              <a:t>          </a:t>
            </a:r>
            <a:endParaRPr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6"/>
          <p:cNvSpPr txBox="1">
            <a:spLocks noGrp="1"/>
          </p:cNvSpPr>
          <p:nvPr>
            <p:ph type="title"/>
          </p:nvPr>
        </p:nvSpPr>
        <p:spPr>
          <a:xfrm>
            <a:off x="250825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Calibri"/>
              <a:buNone/>
            </a:pPr>
            <a:r>
              <a:rPr lang="en-US" sz="5400" b="0" i="0" u="none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rPr>
              <a:t>          </a:t>
            </a:r>
            <a:r>
              <a:rPr lang="en-US" sz="4400" b="1" i="1" u="none">
                <a:solidFill>
                  <a:srgbClr val="CC0000"/>
                </a:solidFill>
                <a:latin typeface="Calibri"/>
                <a:ea typeface="Calibri"/>
                <a:cs typeface="Calibri"/>
                <a:sym typeface="Calibri"/>
              </a:rPr>
              <a:t>Слова-паразиты</a:t>
            </a:r>
            <a:endParaRPr/>
          </a:p>
        </p:txBody>
      </p:sp>
      <p:sp>
        <p:nvSpPr>
          <p:cNvPr id="182" name="Google Shape;182;p26"/>
          <p:cNvSpPr txBox="1">
            <a:spLocks noGrp="1"/>
          </p:cNvSpPr>
          <p:nvPr>
            <p:ph type="body" idx="1"/>
          </p:nvPr>
        </p:nvSpPr>
        <p:spPr>
          <a:xfrm>
            <a:off x="539750" y="1341437"/>
            <a:ext cx="8229600" cy="4389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US" sz="2100" b="0" i="0" u="none">
                <a:solidFill>
                  <a:schemeClr val="dk2"/>
                </a:solidFill>
                <a:latin typeface="Constantia"/>
                <a:ea typeface="Constantia"/>
                <a:cs typeface="Constantia"/>
                <a:sym typeface="Constantia"/>
              </a:rPr>
              <a:t>    </a:t>
            </a:r>
            <a:r>
              <a:rPr lang="en-US" sz="2400" b="1" i="1" u="none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Слова- паразиты - лингвистическое явление, выраженное в употреблении лишних и бессмысленных в данном тексте слов.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2400"/>
              <a:buNone/>
            </a:pPr>
            <a:r>
              <a:rPr lang="en-US" sz="2400" b="1" i="1" u="none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   Это слова, которые люди употребляют часто, но при этом не вкладывают в них никакого значения, а заполняют ими паузы.    К  словам   паразитам относятся: «как бы», «просто», «типа», «короче», «на самом деле», «практически», «так сказать», «вообще-то», «кстати», «ну», «вот», «э-э-э»</a:t>
            </a:r>
            <a:endParaRPr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7"/>
          <p:cNvSpPr txBox="1">
            <a:spLocks noGrp="1"/>
          </p:cNvSpPr>
          <p:nvPr>
            <p:ph type="body" idx="1"/>
          </p:nvPr>
        </p:nvSpPr>
        <p:spPr>
          <a:xfrm>
            <a:off x="684212" y="1052512"/>
            <a:ext cx="8229600" cy="4389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 sz="2000" b="0" i="0" u="none">
                <a:solidFill>
                  <a:schemeClr val="dk2"/>
                </a:solidFill>
                <a:latin typeface="Constantia"/>
                <a:ea typeface="Constantia"/>
                <a:cs typeface="Constantia"/>
                <a:sym typeface="Constantia"/>
              </a:rPr>
              <a:t>  </a:t>
            </a:r>
            <a:r>
              <a:rPr lang="en-US" sz="2400" b="1" i="1" u="none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В  качестве слов-паразитов чаще всего выступают: частицы (</a:t>
            </a:r>
            <a:r>
              <a:rPr lang="en-US" sz="2400" b="1" i="1" u="none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ну, пожалуй, так, да, просто и прямо, как</a:t>
            </a:r>
            <a:r>
              <a:rPr lang="en-US" sz="2400" b="1" i="1" u="none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1" i="1" u="none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бы),</a:t>
            </a:r>
            <a:r>
              <a:rPr lang="en-US" sz="2400" b="1" i="1" u="none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модальные слова </a:t>
            </a:r>
            <a:r>
              <a:rPr lang="en-US" sz="2400" b="1" i="1" u="none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(конечно, наверное, вероятно</a:t>
            </a:r>
            <a:r>
              <a:rPr lang="en-US" sz="2400" b="1" i="1" u="none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, </a:t>
            </a:r>
            <a:r>
              <a:rPr lang="en-US" sz="2400" b="1" i="1" u="none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кажется),</a:t>
            </a:r>
            <a:r>
              <a:rPr lang="en-US" sz="2400" b="1" i="1" u="none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 вводные единицы (</a:t>
            </a:r>
            <a:r>
              <a:rPr lang="en-US" sz="2400" b="1" i="1" u="none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вообще, в общем-то, в принципе, допустим, значит, короче, например, понимаешь, слушай, собственно говоря, стало быть, так сказать</a:t>
            </a:r>
            <a:r>
              <a:rPr lang="en-US" sz="2400" b="1" i="1" u="none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) и местоимения (указательное местоимение </a:t>
            </a:r>
            <a:r>
              <a:rPr lang="en-US" sz="2400" b="1" i="1" u="none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это</a:t>
            </a:r>
            <a:r>
              <a:rPr lang="en-US" sz="2400" b="1" i="1" u="none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, сочетание указательного и определительного местоимений </a:t>
            </a:r>
            <a:r>
              <a:rPr lang="en-US" sz="2400" b="1" i="1" u="none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это самое</a:t>
            </a:r>
            <a:r>
              <a:rPr lang="en-US" sz="2400" b="1" i="1" u="none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, сочетание вопросительного местоимения </a:t>
            </a:r>
            <a:r>
              <a:rPr lang="en-US" sz="2400" b="1" i="1" u="none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что </a:t>
            </a:r>
            <a:r>
              <a:rPr lang="en-US" sz="2400" b="1" i="1" u="none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и частицы</a:t>
            </a:r>
            <a:r>
              <a:rPr lang="en-US" sz="2400" b="1" i="1" u="none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 ли</a:t>
            </a:r>
            <a:r>
              <a:rPr lang="en-US" sz="2400" b="1" i="1" u="none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, сочетание наречия и личного местоимения </a:t>
            </a:r>
            <a:r>
              <a:rPr lang="en-US" sz="2400" b="1" i="1" u="none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как его</a:t>
            </a:r>
            <a:r>
              <a:rPr lang="en-US" sz="2400" b="1" i="1" u="none">
                <a:solidFill>
                  <a:schemeClr val="dk2"/>
                </a:solidFill>
                <a:latin typeface="Corsiva"/>
                <a:ea typeface="Corsiva"/>
                <a:cs typeface="Corsiva"/>
                <a:sym typeface="Corsiva"/>
              </a:rPr>
              <a:t>, местоименное наречие </a:t>
            </a:r>
            <a:r>
              <a:rPr lang="en-US" sz="2400" b="1" i="1" u="none">
                <a:solidFill>
                  <a:srgbClr val="CC0000"/>
                </a:solidFill>
                <a:latin typeface="Corsiva"/>
                <a:ea typeface="Corsiva"/>
                <a:cs typeface="Corsiva"/>
                <a:sym typeface="Corsiva"/>
              </a:rPr>
              <a:t>там</a:t>
            </a:r>
            <a:endParaRPr/>
          </a:p>
          <a:p>
            <a:pPr marL="273050" lvl="0" indent="-12065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 sz="2400" b="1" i="1" u="none">
              <a:solidFill>
                <a:srgbClr val="CC0000"/>
              </a:solidFill>
              <a:latin typeface="Corsiva"/>
              <a:ea typeface="Corsiva"/>
              <a:cs typeface="Corsiva"/>
              <a:sym typeface="Corsiv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643050"/>
            <a:ext cx="8229600" cy="7778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i="1" dirty="0" smtClean="0">
                <a:solidFill>
                  <a:schemeClr val="accent1"/>
                </a:solidFill>
                <a:latin typeface="+mj-lt"/>
              </a:rPr>
              <a:t>Примеры употребления </a:t>
            </a:r>
            <a:br>
              <a:rPr lang="ru-RU" sz="4400" b="1" i="1" dirty="0" smtClean="0">
                <a:solidFill>
                  <a:schemeClr val="accent1"/>
                </a:solidFill>
                <a:latin typeface="+mj-lt"/>
              </a:rPr>
            </a:br>
            <a:r>
              <a:rPr lang="ru-RU" sz="4400" b="1" i="1" dirty="0" smtClean="0">
                <a:solidFill>
                  <a:schemeClr val="accent1"/>
                </a:solidFill>
                <a:latin typeface="+mj-lt"/>
              </a:rPr>
              <a:t>слов-паразитов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-250521" y="1916832"/>
            <a:ext cx="5614609" cy="4941167"/>
          </a:xfrm>
        </p:spPr>
        <p:txBody>
          <a:bodyPr>
            <a:normAutofit fontScale="77500" lnSpcReduction="20000"/>
          </a:bodyPr>
          <a:lstStyle/>
          <a:p>
            <a:r>
              <a:rPr lang="ru-RU" sz="3100" b="1" dirty="0" smtClean="0"/>
              <a:t>1 Звуки:  </a:t>
            </a:r>
            <a:r>
              <a:rPr lang="ru-RU" sz="3100" b="1" dirty="0" smtClean="0">
                <a:solidFill>
                  <a:srgbClr val="C00000"/>
                </a:solidFill>
              </a:rPr>
              <a:t>э-э-э, </a:t>
            </a:r>
            <a:r>
              <a:rPr lang="ru-RU" sz="3100" b="1" dirty="0" err="1" smtClean="0">
                <a:solidFill>
                  <a:srgbClr val="C00000"/>
                </a:solidFill>
              </a:rPr>
              <a:t>мэ</a:t>
            </a:r>
            <a:r>
              <a:rPr lang="ru-RU" sz="3100" b="1" dirty="0" smtClean="0">
                <a:solidFill>
                  <a:srgbClr val="C00000"/>
                </a:solidFill>
              </a:rPr>
              <a:t>-э-э, </a:t>
            </a:r>
          </a:p>
          <a:p>
            <a:r>
              <a:rPr lang="ru-RU" sz="3100" b="1" dirty="0" smtClean="0"/>
              <a:t>2 Частицы: </a:t>
            </a:r>
            <a:r>
              <a:rPr lang="ru-RU" sz="3100" b="1" dirty="0" smtClean="0">
                <a:solidFill>
                  <a:srgbClr val="C00000"/>
                </a:solidFill>
              </a:rPr>
              <a:t>ну, вот, типа, так, просто, прямо, как бы </a:t>
            </a:r>
          </a:p>
          <a:p>
            <a:r>
              <a:rPr lang="ru-RU" sz="3100" b="1" dirty="0" smtClean="0"/>
              <a:t>3 Вводные единицы:</a:t>
            </a:r>
            <a:r>
              <a:rPr lang="ru-RU" sz="3100" b="1" dirty="0"/>
              <a:t> </a:t>
            </a:r>
            <a:r>
              <a:rPr lang="ru-RU" sz="3100" b="1" dirty="0" smtClean="0">
                <a:solidFill>
                  <a:srgbClr val="C00000"/>
                </a:solidFill>
              </a:rPr>
              <a:t>вообще, в общем-то, в принципе, допустим, значит, короче, например, понимаешь, собственно говоря, слушай, стало быть, так сказать </a:t>
            </a:r>
          </a:p>
          <a:p>
            <a:r>
              <a:rPr lang="ru-RU" sz="3100" b="1" dirty="0" smtClean="0"/>
              <a:t>4 Местоимения, местоименные наречия:</a:t>
            </a:r>
            <a:r>
              <a:rPr lang="ru-RU" sz="3100" b="1" dirty="0"/>
              <a:t> </a:t>
            </a:r>
            <a:r>
              <a:rPr lang="ru-RU" sz="3100" b="1" dirty="0" smtClean="0">
                <a:solidFill>
                  <a:srgbClr val="C00000"/>
                </a:solidFill>
              </a:rPr>
              <a:t>это, это самое, как его, там </a:t>
            </a:r>
          </a:p>
          <a:p>
            <a:r>
              <a:rPr lang="ru-RU" sz="3100" b="1" dirty="0" smtClean="0"/>
              <a:t>5 Переход из одной части речи в другую:</a:t>
            </a:r>
            <a:r>
              <a:rPr lang="ru-RU" sz="3100" b="1" dirty="0"/>
              <a:t> </a:t>
            </a:r>
            <a:r>
              <a:rPr lang="ru-RU" sz="3100" b="1" dirty="0" smtClean="0">
                <a:solidFill>
                  <a:srgbClr val="C00000"/>
                </a:solidFill>
              </a:rPr>
              <a:t>блин, черт </a:t>
            </a:r>
          </a:p>
          <a:p>
            <a:r>
              <a:rPr lang="ru-RU" sz="3100" b="1" dirty="0" smtClean="0"/>
              <a:t>6 Модальные слова: </a:t>
            </a:r>
            <a:r>
              <a:rPr lang="ru-RU" sz="3100" b="1" dirty="0" smtClean="0">
                <a:solidFill>
                  <a:srgbClr val="C00000"/>
                </a:solidFill>
              </a:rPr>
              <a:t>конечно, наверное, вероятно, кажется </a:t>
            </a:r>
          </a:p>
          <a:p>
            <a:endParaRPr lang="ru-RU" dirty="0"/>
          </a:p>
        </p:txBody>
      </p:sp>
      <p:pic>
        <p:nvPicPr>
          <p:cNvPr id="5" name="Содержимое 4" descr="картинка-схема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076056" y="2428868"/>
            <a:ext cx="3820296" cy="3028950"/>
          </a:xfrm>
        </p:spPr>
      </p:pic>
    </p:spTree>
    <p:extLst>
      <p:ext uri="{BB962C8B-B14F-4D97-AF65-F5344CB8AC3E}">
        <p14:creationId xmlns:p14="http://schemas.microsoft.com/office/powerpoint/2010/main" val="3425647605"/>
      </p:ext>
    </p:extLst>
  </p:cSld>
  <p:clrMapOvr>
    <a:masterClrMapping/>
  </p:clrMapOvr>
</p:sld>
</file>

<file path=ppt/theme/theme1.xml><?xml version="1.0" encoding="utf-8"?>
<a:theme xmlns:a="http://schemas.openxmlformats.org/drawingml/2006/main" name="NewsPrint">
  <a:themeElements>
    <a:clrScheme name="NewsPrint">
      <a:dk1>
        <a:srgbClr val="000000"/>
      </a:dk1>
      <a:lt1>
        <a:srgbClr val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NewsPrint">
  <a:themeElements>
    <a:clrScheme name="NewsPrint">
      <a:dk1>
        <a:srgbClr val="000000"/>
      </a:dk1>
      <a:lt1>
        <a:srgbClr val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5_Поток">
  <a:themeElements>
    <a:clrScheme name="Серая">
      <a:dk1>
        <a:srgbClr val="000000"/>
      </a:dk1>
      <a:lt1>
        <a:srgbClr val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6_Поток">
  <a:themeElements>
    <a:clrScheme name="Серая">
      <a:dk1>
        <a:srgbClr val="000000"/>
      </a:dk1>
      <a:lt1>
        <a:srgbClr val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NewsPrint">
  <a:themeElements>
    <a:clrScheme name="NewsPrint">
      <a:dk1>
        <a:srgbClr val="000000"/>
      </a:dk1>
      <a:lt1>
        <a:srgbClr val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2_NewsPrint">
  <a:themeElements>
    <a:clrScheme name="NewsPrint">
      <a:dk1>
        <a:srgbClr val="000000"/>
      </a:dk1>
      <a:lt1>
        <a:srgbClr val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3_NewsPrint">
  <a:themeElements>
    <a:clrScheme name="NewsPrint">
      <a:dk1>
        <a:srgbClr val="000000"/>
      </a:dk1>
      <a:lt1>
        <a:srgbClr val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5_NewsPrint">
  <a:themeElements>
    <a:clrScheme name="NewsPrint">
      <a:dk1>
        <a:srgbClr val="000000"/>
      </a:dk1>
      <a:lt1>
        <a:srgbClr val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1040</Words>
  <Application>Microsoft Office PowerPoint</Application>
  <PresentationFormat>Экран (4:3)</PresentationFormat>
  <Paragraphs>100</Paragraphs>
  <Slides>20</Slides>
  <Notes>19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8</vt:i4>
      </vt:variant>
      <vt:variant>
        <vt:lpstr>Заголовки слайдов</vt:lpstr>
      </vt:variant>
      <vt:variant>
        <vt:i4>20</vt:i4>
      </vt:variant>
    </vt:vector>
  </HeadingPairs>
  <TitlesOfParts>
    <vt:vector size="36" baseType="lpstr">
      <vt:lpstr>Arial</vt:lpstr>
      <vt:lpstr>Arimo</vt:lpstr>
      <vt:lpstr>Calibri</vt:lpstr>
      <vt:lpstr>Constantia</vt:lpstr>
      <vt:lpstr>Corsiva</vt:lpstr>
      <vt:lpstr>Impact</vt:lpstr>
      <vt:lpstr>Noto Sans Symbols</vt:lpstr>
      <vt:lpstr>Times New Roman</vt:lpstr>
      <vt:lpstr>NewsPrint</vt:lpstr>
      <vt:lpstr>4_NewsPrint</vt:lpstr>
      <vt:lpstr>15_Поток</vt:lpstr>
      <vt:lpstr>16_Поток</vt:lpstr>
      <vt:lpstr>1_NewsPrint</vt:lpstr>
      <vt:lpstr>2_NewsPrint</vt:lpstr>
      <vt:lpstr>3_NewsPrint</vt:lpstr>
      <vt:lpstr>5_NewsPrint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Слова-паразиты</vt:lpstr>
      <vt:lpstr>Презентация PowerPoint</vt:lpstr>
      <vt:lpstr>Примеры употребления  слов-паразитов </vt:lpstr>
      <vt:lpstr>          Причины употребления</vt:lpstr>
      <vt:lpstr>Презентация PowerPoint</vt:lpstr>
      <vt:lpstr>        </vt:lpstr>
      <vt:lpstr>Употребляете ли Вы слова-паразиты?</vt:lpstr>
      <vt:lpstr>        </vt:lpstr>
      <vt:lpstr>        </vt:lpstr>
      <vt:lpstr>Слова-«паразиты», употребляемые  учащимися нашей школы</vt:lpstr>
      <vt:lpstr>   Рекомендации</vt:lpstr>
      <vt:lpstr>Презентация PowerPoint</vt:lpstr>
      <vt:lpstr>              Вывод: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User</cp:lastModifiedBy>
  <cp:revision>18</cp:revision>
  <dcterms:modified xsi:type="dcterms:W3CDTF">2021-03-10T20:27:39Z</dcterms:modified>
</cp:coreProperties>
</file>