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61" r:id="rId3"/>
    <p:sldId id="351" r:id="rId4"/>
    <p:sldId id="344" r:id="rId5"/>
    <p:sldId id="365" r:id="rId6"/>
    <p:sldId id="358" r:id="rId7"/>
    <p:sldId id="311" r:id="rId8"/>
    <p:sldId id="341" r:id="rId9"/>
    <p:sldId id="324" r:id="rId10"/>
    <p:sldId id="279" r:id="rId11"/>
    <p:sldId id="329" r:id="rId12"/>
    <p:sldId id="330" r:id="rId13"/>
    <p:sldId id="331" r:id="rId14"/>
    <p:sldId id="342" r:id="rId15"/>
    <p:sldId id="332" r:id="rId16"/>
    <p:sldId id="343" r:id="rId17"/>
    <p:sldId id="334" r:id="rId18"/>
    <p:sldId id="333" r:id="rId19"/>
    <p:sldId id="349" r:id="rId20"/>
    <p:sldId id="319" r:id="rId21"/>
    <p:sldId id="359" r:id="rId22"/>
    <p:sldId id="321" r:id="rId23"/>
    <p:sldId id="353" r:id="rId24"/>
    <p:sldId id="355" r:id="rId25"/>
    <p:sldId id="356" r:id="rId26"/>
    <p:sldId id="366" r:id="rId27"/>
    <p:sldId id="368" r:id="rId28"/>
    <p:sldId id="369" r:id="rId29"/>
    <p:sldId id="322" r:id="rId30"/>
    <p:sldId id="31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1" autoAdjust="0"/>
    <p:restoredTop sz="94660"/>
  </p:normalViewPr>
  <p:slideViewPr>
    <p:cSldViewPr>
      <p:cViewPr varScale="1">
        <p:scale>
          <a:sx n="45" d="100"/>
          <a:sy n="45" d="100"/>
        </p:scale>
        <p:origin x="138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86sch6-nyagan.edusite.ru/images/fgos_logo.gif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78295" y="1907615"/>
            <a:ext cx="8172400" cy="386468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800" b="1" spc="600" dirty="0">
                <a:ln w="38100"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opaCyr" pitchFamily="50" charset="-52"/>
              </a:rPr>
              <a:t>Измерение  температуры</a:t>
            </a:r>
          </a:p>
          <a:p>
            <a:pPr algn="ctr"/>
            <a:r>
              <a:rPr lang="ru-RU" sz="2000" b="1" spc="600" dirty="0">
                <a:ln w="38100"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opaCyr" pitchFamily="50" charset="-52"/>
                <a:cs typeface="Times New Roman" pitchFamily="18" charset="0"/>
              </a:rPr>
              <a:t>Баранова Т.Н</a:t>
            </a:r>
          </a:p>
          <a:p>
            <a:pPr algn="ctr"/>
            <a:r>
              <a:rPr lang="ru-RU" sz="2000" b="1" spc="600" dirty="0">
                <a:ln w="38100"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opaCyr" pitchFamily="50" charset="-52"/>
                <a:cs typeface="Times New Roman" pitchFamily="18" charset="0"/>
              </a:rPr>
              <a:t>УЧИТЕЛЬ НАЧАЛЬНЫХ КЛАССОВ</a:t>
            </a:r>
            <a:endParaRPr lang="ru-RU" sz="2000" b="1" spc="600" dirty="0">
              <a:ln w="38100"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052736"/>
            <a:ext cx="5148064" cy="1828800"/>
          </a:xfrm>
          <a:prstGeom prst="rect">
            <a:avLst/>
          </a:prstGeo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Окружающий мир</a:t>
            </a:r>
          </a:p>
          <a:p>
            <a:pPr algn="ctr" eaLnBrk="0" hangingPunct="0">
              <a:defRPr/>
            </a:pPr>
            <a:r>
              <a:rPr lang="ru-RU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 класс</a:t>
            </a:r>
          </a:p>
          <a:p>
            <a:pPr algn="ctr" eaLnBrk="0" hangingPunct="0">
              <a:defRPr/>
            </a:pPr>
            <a:endParaRPr lang="ru-RU" sz="5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Картинка 39 из 1255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60040" cy="43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6" name="Picture 2" descr="ÐÐ°ÑÑÐ¸Ð½ÐºÐ¸ Ð¿Ð¾ Ð·Ð°Ð¿ÑÐ¾ÑÑ ÑÐµÑÐ¼Ð¾Ð¼ÐµÑÑ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836712"/>
            <a:ext cx="2848895" cy="26861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214282" y="785794"/>
            <a:ext cx="4214842" cy="5929354"/>
          </a:xfrm>
          <a:prstGeom prst="wedgeRoundRectCallout">
            <a:avLst>
              <a:gd name="adj1" fmla="val -51752"/>
              <a:gd name="adj2" fmla="val 46023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Franklin Gothic Medium Cond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В трубке медицинских термометров чаще всего находится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ртуть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. Это вредное вещество. Пока ртуть запаяна в градуснике, она приносит нам пользу. Если разбить градусник, то ртуть вытечет и от нее нашему организму будет вред. Поэтому пользуйтесь этим прибором очень осторожно и не давайте его в руки вашим младшим братьям и сестрам. 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153" name="Picture 9" descr="Картинка 10 из 2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714356"/>
            <a:ext cx="4286281" cy="6000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214818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14282" y="928670"/>
            <a:ext cx="8715436" cy="2286016"/>
          </a:xfrm>
          <a:prstGeom prst="wedgeRoundRectCallout">
            <a:avLst>
              <a:gd name="adj1" fmla="val -40874"/>
              <a:gd name="adj2" fmla="val 113758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нашем городе зимой бывает около 15-20 градусов мороза, а в городах, расположенных севернее — до - 50.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Те, кто выпускает термометры, не знают: в какой именно город попадет их изделие. Поэтому шкала делается такая, чтобы термометром можно было пользоваться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территории всей страны.</a:t>
            </a:r>
          </a:p>
        </p:txBody>
      </p:sp>
      <p:pic>
        <p:nvPicPr>
          <p:cNvPr id="5" name="Picture 4" descr="Картинка 161 из 129439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3429000"/>
            <a:ext cx="5745158" cy="32872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4071934" y="2928934"/>
            <a:ext cx="428628" cy="32147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072198" y="3071810"/>
            <a:ext cx="428628" cy="307183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4136571" y="5857892"/>
            <a:ext cx="578305" cy="815051"/>
          </a:xfrm>
          <a:custGeom>
            <a:avLst/>
            <a:gdLst>
              <a:gd name="connsiteX0" fmla="*/ 0 w 592117"/>
              <a:gd name="connsiteY0" fmla="*/ 184441 h 804927"/>
              <a:gd name="connsiteX1" fmla="*/ 32658 w 592117"/>
              <a:gd name="connsiteY1" fmla="*/ 739613 h 804927"/>
              <a:gd name="connsiteX2" fmla="*/ 65315 w 592117"/>
              <a:gd name="connsiteY2" fmla="*/ 794041 h 804927"/>
              <a:gd name="connsiteX3" fmla="*/ 97972 w 592117"/>
              <a:gd name="connsiteY3" fmla="*/ 804927 h 804927"/>
              <a:gd name="connsiteX4" fmla="*/ 206829 w 592117"/>
              <a:gd name="connsiteY4" fmla="*/ 794041 h 804927"/>
              <a:gd name="connsiteX5" fmla="*/ 304800 w 592117"/>
              <a:gd name="connsiteY5" fmla="*/ 739613 h 804927"/>
              <a:gd name="connsiteX6" fmla="*/ 381000 w 592117"/>
              <a:gd name="connsiteY6" fmla="*/ 728727 h 804927"/>
              <a:gd name="connsiteX7" fmla="*/ 457200 w 592117"/>
              <a:gd name="connsiteY7" fmla="*/ 706955 h 804927"/>
              <a:gd name="connsiteX8" fmla="*/ 478972 w 592117"/>
              <a:gd name="connsiteY8" fmla="*/ 587213 h 804927"/>
              <a:gd name="connsiteX9" fmla="*/ 533400 w 592117"/>
              <a:gd name="connsiteY9" fmla="*/ 489241 h 804927"/>
              <a:gd name="connsiteX10" fmla="*/ 566058 w 592117"/>
              <a:gd name="connsiteY10" fmla="*/ 423927 h 804927"/>
              <a:gd name="connsiteX11" fmla="*/ 566058 w 592117"/>
              <a:gd name="connsiteY11" fmla="*/ 282413 h 804927"/>
              <a:gd name="connsiteX12" fmla="*/ 533400 w 592117"/>
              <a:gd name="connsiteY12" fmla="*/ 260641 h 804927"/>
              <a:gd name="connsiteX13" fmla="*/ 478972 w 592117"/>
              <a:gd name="connsiteY13" fmla="*/ 206213 h 804927"/>
              <a:gd name="connsiteX14" fmla="*/ 457200 w 592117"/>
              <a:gd name="connsiteY14" fmla="*/ 173555 h 804927"/>
              <a:gd name="connsiteX15" fmla="*/ 381000 w 592117"/>
              <a:gd name="connsiteY15" fmla="*/ 140898 h 804927"/>
              <a:gd name="connsiteX16" fmla="*/ 348343 w 592117"/>
              <a:gd name="connsiteY16" fmla="*/ 119127 h 804927"/>
              <a:gd name="connsiteX17" fmla="*/ 250372 w 592117"/>
              <a:gd name="connsiteY17" fmla="*/ 86470 h 804927"/>
              <a:gd name="connsiteX18" fmla="*/ 228600 w 592117"/>
              <a:gd name="connsiteY18" fmla="*/ 64698 h 804927"/>
              <a:gd name="connsiteX19" fmla="*/ 163286 w 592117"/>
              <a:gd name="connsiteY19" fmla="*/ 10270 h 804927"/>
              <a:gd name="connsiteX20" fmla="*/ 119743 w 592117"/>
              <a:gd name="connsiteY20" fmla="*/ 21155 h 804927"/>
              <a:gd name="connsiteX21" fmla="*/ 87086 w 592117"/>
              <a:gd name="connsiteY21" fmla="*/ 86470 h 804927"/>
              <a:gd name="connsiteX22" fmla="*/ 76200 w 592117"/>
              <a:gd name="connsiteY22" fmla="*/ 195327 h 804927"/>
              <a:gd name="connsiteX23" fmla="*/ 21772 w 592117"/>
              <a:gd name="connsiteY23" fmla="*/ 206213 h 804927"/>
              <a:gd name="connsiteX24" fmla="*/ 10886 w 592117"/>
              <a:gd name="connsiteY24" fmla="*/ 238870 h 80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92117" h="804927">
                <a:moveTo>
                  <a:pt x="0" y="184441"/>
                </a:moveTo>
                <a:cubicBezTo>
                  <a:pt x="10886" y="369498"/>
                  <a:pt x="18964" y="554742"/>
                  <a:pt x="32658" y="739613"/>
                </a:cubicBezTo>
                <a:cubicBezTo>
                  <a:pt x="34251" y="761120"/>
                  <a:pt x="46643" y="782838"/>
                  <a:pt x="65315" y="794041"/>
                </a:cubicBezTo>
                <a:cubicBezTo>
                  <a:pt x="75154" y="799945"/>
                  <a:pt x="87086" y="801298"/>
                  <a:pt x="97972" y="804927"/>
                </a:cubicBezTo>
                <a:cubicBezTo>
                  <a:pt x="134258" y="801298"/>
                  <a:pt x="172022" y="804918"/>
                  <a:pt x="206829" y="794041"/>
                </a:cubicBezTo>
                <a:cubicBezTo>
                  <a:pt x="362031" y="745540"/>
                  <a:pt x="212088" y="758155"/>
                  <a:pt x="304800" y="739613"/>
                </a:cubicBezTo>
                <a:cubicBezTo>
                  <a:pt x="329960" y="734581"/>
                  <a:pt x="355756" y="733317"/>
                  <a:pt x="381000" y="728727"/>
                </a:cubicBezTo>
                <a:cubicBezTo>
                  <a:pt x="411072" y="723259"/>
                  <a:pt x="429219" y="716282"/>
                  <a:pt x="457200" y="706955"/>
                </a:cubicBezTo>
                <a:cubicBezTo>
                  <a:pt x="482165" y="632062"/>
                  <a:pt x="454354" y="722609"/>
                  <a:pt x="478972" y="587213"/>
                </a:cubicBezTo>
                <a:cubicBezTo>
                  <a:pt x="492104" y="514990"/>
                  <a:pt x="497240" y="597719"/>
                  <a:pt x="533400" y="489241"/>
                </a:cubicBezTo>
                <a:cubicBezTo>
                  <a:pt x="548423" y="444172"/>
                  <a:pt x="537921" y="466131"/>
                  <a:pt x="566058" y="423927"/>
                </a:cubicBezTo>
                <a:cubicBezTo>
                  <a:pt x="584059" y="369921"/>
                  <a:pt x="592117" y="360589"/>
                  <a:pt x="566058" y="282413"/>
                </a:cubicBezTo>
                <a:cubicBezTo>
                  <a:pt x="561921" y="270001"/>
                  <a:pt x="544286" y="267898"/>
                  <a:pt x="533400" y="260641"/>
                </a:cubicBezTo>
                <a:cubicBezTo>
                  <a:pt x="475344" y="173556"/>
                  <a:pt x="551543" y="278784"/>
                  <a:pt x="478972" y="206213"/>
                </a:cubicBezTo>
                <a:cubicBezTo>
                  <a:pt x="469721" y="196962"/>
                  <a:pt x="466451" y="182806"/>
                  <a:pt x="457200" y="173555"/>
                </a:cubicBezTo>
                <a:cubicBezTo>
                  <a:pt x="432142" y="148497"/>
                  <a:pt x="414310" y="149226"/>
                  <a:pt x="381000" y="140898"/>
                </a:cubicBezTo>
                <a:cubicBezTo>
                  <a:pt x="370114" y="133641"/>
                  <a:pt x="360420" y="124159"/>
                  <a:pt x="348343" y="119127"/>
                </a:cubicBezTo>
                <a:cubicBezTo>
                  <a:pt x="316567" y="105887"/>
                  <a:pt x="250372" y="86470"/>
                  <a:pt x="250372" y="86470"/>
                </a:cubicBezTo>
                <a:cubicBezTo>
                  <a:pt x="243115" y="79213"/>
                  <a:pt x="236485" y="71269"/>
                  <a:pt x="228600" y="64698"/>
                </a:cubicBezTo>
                <a:cubicBezTo>
                  <a:pt x="150963" y="0"/>
                  <a:pt x="212530" y="59512"/>
                  <a:pt x="163286" y="10270"/>
                </a:cubicBezTo>
                <a:cubicBezTo>
                  <a:pt x="148772" y="13898"/>
                  <a:pt x="133124" y="14464"/>
                  <a:pt x="119743" y="21155"/>
                </a:cubicBezTo>
                <a:cubicBezTo>
                  <a:pt x="92015" y="35019"/>
                  <a:pt x="93724" y="59920"/>
                  <a:pt x="87086" y="86470"/>
                </a:cubicBezTo>
                <a:cubicBezTo>
                  <a:pt x="83457" y="122756"/>
                  <a:pt x="93662" y="163313"/>
                  <a:pt x="76200" y="195327"/>
                </a:cubicBezTo>
                <a:cubicBezTo>
                  <a:pt x="67340" y="211570"/>
                  <a:pt x="37167" y="195950"/>
                  <a:pt x="21772" y="206213"/>
                </a:cubicBezTo>
                <a:cubicBezTo>
                  <a:pt x="12225" y="212578"/>
                  <a:pt x="10886" y="238870"/>
                  <a:pt x="10886" y="23887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4000496" y="2571744"/>
            <a:ext cx="697819" cy="631372"/>
          </a:xfrm>
          <a:custGeom>
            <a:avLst/>
            <a:gdLst>
              <a:gd name="connsiteX0" fmla="*/ 98561 w 697819"/>
              <a:gd name="connsiteY0" fmla="*/ 76200 h 631372"/>
              <a:gd name="connsiteX1" fmla="*/ 131218 w 697819"/>
              <a:gd name="connsiteY1" fmla="*/ 54429 h 631372"/>
              <a:gd name="connsiteX2" fmla="*/ 185647 w 697819"/>
              <a:gd name="connsiteY2" fmla="*/ 10886 h 631372"/>
              <a:gd name="connsiteX3" fmla="*/ 305390 w 697819"/>
              <a:gd name="connsiteY3" fmla="*/ 0 h 631372"/>
              <a:gd name="connsiteX4" fmla="*/ 512218 w 697819"/>
              <a:gd name="connsiteY4" fmla="*/ 10886 h 631372"/>
              <a:gd name="connsiteX5" fmla="*/ 533990 w 697819"/>
              <a:gd name="connsiteY5" fmla="*/ 32657 h 631372"/>
              <a:gd name="connsiteX6" fmla="*/ 577533 w 697819"/>
              <a:gd name="connsiteY6" fmla="*/ 119743 h 631372"/>
              <a:gd name="connsiteX7" fmla="*/ 588418 w 697819"/>
              <a:gd name="connsiteY7" fmla="*/ 152400 h 631372"/>
              <a:gd name="connsiteX8" fmla="*/ 610190 w 697819"/>
              <a:gd name="connsiteY8" fmla="*/ 174172 h 631372"/>
              <a:gd name="connsiteX9" fmla="*/ 642847 w 697819"/>
              <a:gd name="connsiteY9" fmla="*/ 283029 h 631372"/>
              <a:gd name="connsiteX10" fmla="*/ 653733 w 697819"/>
              <a:gd name="connsiteY10" fmla="*/ 315686 h 631372"/>
              <a:gd name="connsiteX11" fmla="*/ 675504 w 697819"/>
              <a:gd name="connsiteY11" fmla="*/ 348343 h 631372"/>
              <a:gd name="connsiteX12" fmla="*/ 675504 w 697819"/>
              <a:gd name="connsiteY12" fmla="*/ 468086 h 631372"/>
              <a:gd name="connsiteX13" fmla="*/ 642847 w 697819"/>
              <a:gd name="connsiteY13" fmla="*/ 478972 h 631372"/>
              <a:gd name="connsiteX14" fmla="*/ 610190 w 697819"/>
              <a:gd name="connsiteY14" fmla="*/ 511629 h 631372"/>
              <a:gd name="connsiteX15" fmla="*/ 599304 w 697819"/>
              <a:gd name="connsiteY15" fmla="*/ 544286 h 631372"/>
              <a:gd name="connsiteX16" fmla="*/ 457790 w 697819"/>
              <a:gd name="connsiteY16" fmla="*/ 555172 h 631372"/>
              <a:gd name="connsiteX17" fmla="*/ 425133 w 697819"/>
              <a:gd name="connsiteY17" fmla="*/ 620486 h 631372"/>
              <a:gd name="connsiteX18" fmla="*/ 392475 w 697819"/>
              <a:gd name="connsiteY18" fmla="*/ 631372 h 631372"/>
              <a:gd name="connsiteX19" fmla="*/ 327161 w 697819"/>
              <a:gd name="connsiteY19" fmla="*/ 620486 h 631372"/>
              <a:gd name="connsiteX20" fmla="*/ 294504 w 697819"/>
              <a:gd name="connsiteY20" fmla="*/ 587829 h 631372"/>
              <a:gd name="connsiteX21" fmla="*/ 250961 w 697819"/>
              <a:gd name="connsiteY21" fmla="*/ 555172 h 631372"/>
              <a:gd name="connsiteX22" fmla="*/ 218304 w 697819"/>
              <a:gd name="connsiteY22" fmla="*/ 533400 h 631372"/>
              <a:gd name="connsiteX23" fmla="*/ 185647 w 697819"/>
              <a:gd name="connsiteY23" fmla="*/ 500743 h 631372"/>
              <a:gd name="connsiteX24" fmla="*/ 87675 w 697819"/>
              <a:gd name="connsiteY24" fmla="*/ 424543 h 631372"/>
              <a:gd name="connsiteX25" fmla="*/ 55018 w 697819"/>
              <a:gd name="connsiteY25" fmla="*/ 359229 h 631372"/>
              <a:gd name="connsiteX26" fmla="*/ 33247 w 697819"/>
              <a:gd name="connsiteY26" fmla="*/ 326572 h 631372"/>
              <a:gd name="connsiteX27" fmla="*/ 22361 w 697819"/>
              <a:gd name="connsiteY27" fmla="*/ 293914 h 631372"/>
              <a:gd name="connsiteX28" fmla="*/ 590 w 697819"/>
              <a:gd name="connsiteY28" fmla="*/ 250372 h 631372"/>
              <a:gd name="connsiteX29" fmla="*/ 11475 w 697819"/>
              <a:gd name="connsiteY29" fmla="*/ 174172 h 631372"/>
              <a:gd name="connsiteX30" fmla="*/ 44133 w 697819"/>
              <a:gd name="connsiteY30" fmla="*/ 163286 h 631372"/>
              <a:gd name="connsiteX31" fmla="*/ 98561 w 697819"/>
              <a:gd name="connsiteY31" fmla="*/ 152400 h 631372"/>
              <a:gd name="connsiteX32" fmla="*/ 142104 w 697819"/>
              <a:gd name="connsiteY32" fmla="*/ 43543 h 63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97819" h="631372">
                <a:moveTo>
                  <a:pt x="98561" y="76200"/>
                </a:moveTo>
                <a:cubicBezTo>
                  <a:pt x="109447" y="68943"/>
                  <a:pt x="121002" y="62602"/>
                  <a:pt x="131218" y="54429"/>
                </a:cubicBezTo>
                <a:cubicBezTo>
                  <a:pt x="147873" y="41105"/>
                  <a:pt x="162765" y="15789"/>
                  <a:pt x="185647" y="10886"/>
                </a:cubicBezTo>
                <a:cubicBezTo>
                  <a:pt x="224836" y="2488"/>
                  <a:pt x="265476" y="3629"/>
                  <a:pt x="305390" y="0"/>
                </a:cubicBezTo>
                <a:cubicBezTo>
                  <a:pt x="374333" y="3629"/>
                  <a:pt x="443874" y="1123"/>
                  <a:pt x="512218" y="10886"/>
                </a:cubicBezTo>
                <a:cubicBezTo>
                  <a:pt x="522378" y="12337"/>
                  <a:pt x="529400" y="23477"/>
                  <a:pt x="533990" y="32657"/>
                </a:cubicBezTo>
                <a:cubicBezTo>
                  <a:pt x="584024" y="132725"/>
                  <a:pt x="528345" y="70557"/>
                  <a:pt x="577533" y="119743"/>
                </a:cubicBezTo>
                <a:cubicBezTo>
                  <a:pt x="581161" y="130629"/>
                  <a:pt x="582515" y="142561"/>
                  <a:pt x="588418" y="152400"/>
                </a:cubicBezTo>
                <a:cubicBezTo>
                  <a:pt x="593698" y="161201"/>
                  <a:pt x="605600" y="164992"/>
                  <a:pt x="610190" y="174172"/>
                </a:cubicBezTo>
                <a:cubicBezTo>
                  <a:pt x="627435" y="208661"/>
                  <a:pt x="632430" y="246571"/>
                  <a:pt x="642847" y="283029"/>
                </a:cubicBezTo>
                <a:cubicBezTo>
                  <a:pt x="645999" y="294062"/>
                  <a:pt x="648601" y="305423"/>
                  <a:pt x="653733" y="315686"/>
                </a:cubicBezTo>
                <a:cubicBezTo>
                  <a:pt x="659584" y="327388"/>
                  <a:pt x="668247" y="337457"/>
                  <a:pt x="675504" y="348343"/>
                </a:cubicBezTo>
                <a:cubicBezTo>
                  <a:pt x="680962" y="381090"/>
                  <a:pt x="697819" y="434614"/>
                  <a:pt x="675504" y="468086"/>
                </a:cubicBezTo>
                <a:cubicBezTo>
                  <a:pt x="669139" y="477633"/>
                  <a:pt x="653733" y="475343"/>
                  <a:pt x="642847" y="478972"/>
                </a:cubicBezTo>
                <a:cubicBezTo>
                  <a:pt x="631961" y="489858"/>
                  <a:pt x="618729" y="498820"/>
                  <a:pt x="610190" y="511629"/>
                </a:cubicBezTo>
                <a:cubicBezTo>
                  <a:pt x="603825" y="521176"/>
                  <a:pt x="610337" y="541134"/>
                  <a:pt x="599304" y="544286"/>
                </a:cubicBezTo>
                <a:cubicBezTo>
                  <a:pt x="553814" y="557283"/>
                  <a:pt x="504961" y="551543"/>
                  <a:pt x="457790" y="555172"/>
                </a:cubicBezTo>
                <a:cubicBezTo>
                  <a:pt x="450619" y="576684"/>
                  <a:pt x="444316" y="605140"/>
                  <a:pt x="425133" y="620486"/>
                </a:cubicBezTo>
                <a:cubicBezTo>
                  <a:pt x="416173" y="627654"/>
                  <a:pt x="403361" y="627743"/>
                  <a:pt x="392475" y="631372"/>
                </a:cubicBezTo>
                <a:cubicBezTo>
                  <a:pt x="370704" y="627743"/>
                  <a:pt x="347330" y="629450"/>
                  <a:pt x="327161" y="620486"/>
                </a:cubicBezTo>
                <a:cubicBezTo>
                  <a:pt x="313093" y="614234"/>
                  <a:pt x="306193" y="597848"/>
                  <a:pt x="294504" y="587829"/>
                </a:cubicBezTo>
                <a:cubicBezTo>
                  <a:pt x="280729" y="576022"/>
                  <a:pt x="265724" y="565717"/>
                  <a:pt x="250961" y="555172"/>
                </a:cubicBezTo>
                <a:cubicBezTo>
                  <a:pt x="240315" y="547568"/>
                  <a:pt x="228355" y="541776"/>
                  <a:pt x="218304" y="533400"/>
                </a:cubicBezTo>
                <a:cubicBezTo>
                  <a:pt x="206478" y="523545"/>
                  <a:pt x="197963" y="509980"/>
                  <a:pt x="185647" y="500743"/>
                </a:cubicBezTo>
                <a:cubicBezTo>
                  <a:pt x="139414" y="466069"/>
                  <a:pt x="121152" y="474759"/>
                  <a:pt x="87675" y="424543"/>
                </a:cubicBezTo>
                <a:cubicBezTo>
                  <a:pt x="25283" y="330953"/>
                  <a:pt x="100086" y="449366"/>
                  <a:pt x="55018" y="359229"/>
                </a:cubicBezTo>
                <a:cubicBezTo>
                  <a:pt x="49167" y="347527"/>
                  <a:pt x="39098" y="338274"/>
                  <a:pt x="33247" y="326572"/>
                </a:cubicBezTo>
                <a:cubicBezTo>
                  <a:pt x="28115" y="316309"/>
                  <a:pt x="26881" y="304461"/>
                  <a:pt x="22361" y="293914"/>
                </a:cubicBezTo>
                <a:cubicBezTo>
                  <a:pt x="15969" y="278999"/>
                  <a:pt x="7847" y="264886"/>
                  <a:pt x="590" y="250372"/>
                </a:cubicBezTo>
                <a:cubicBezTo>
                  <a:pt x="4218" y="224972"/>
                  <a:pt x="0" y="197121"/>
                  <a:pt x="11475" y="174172"/>
                </a:cubicBezTo>
                <a:cubicBezTo>
                  <a:pt x="16607" y="163909"/>
                  <a:pt x="33001" y="166069"/>
                  <a:pt x="44133" y="163286"/>
                </a:cubicBezTo>
                <a:cubicBezTo>
                  <a:pt x="62083" y="158799"/>
                  <a:pt x="80418" y="156029"/>
                  <a:pt x="98561" y="152400"/>
                </a:cubicBezTo>
                <a:cubicBezTo>
                  <a:pt x="110530" y="32711"/>
                  <a:pt x="72980" y="43543"/>
                  <a:pt x="142104" y="43543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214818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14282" y="928670"/>
            <a:ext cx="7500990" cy="1285884"/>
          </a:xfrm>
          <a:prstGeom prst="wedgeRoundRectCallout">
            <a:avLst>
              <a:gd name="adj1" fmla="val -39014"/>
              <a:gd name="adj2" fmla="val 232646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правильно выбрать место для того,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чтобы прикрепить уличный термометр?</a:t>
            </a:r>
          </a:p>
        </p:txBody>
      </p:sp>
      <p:pic>
        <p:nvPicPr>
          <p:cNvPr id="7" name="Picture 6" descr="Картинка 49 из 1180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1000108"/>
            <a:ext cx="1428760" cy="1071570"/>
          </a:xfrm>
          <a:prstGeom prst="rect">
            <a:avLst/>
          </a:prstGeom>
          <a:noFill/>
        </p:spPr>
      </p:pic>
      <p:pic>
        <p:nvPicPr>
          <p:cNvPr id="38914" name="Picture 2" descr="Картинка 146 из 74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500306"/>
            <a:ext cx="5143536" cy="423862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ая прямоугольная выноска 5"/>
          <p:cNvSpPr/>
          <p:nvPr/>
        </p:nvSpPr>
        <p:spPr>
          <a:xfrm>
            <a:off x="214282" y="928670"/>
            <a:ext cx="8715436" cy="2357454"/>
          </a:xfrm>
          <a:prstGeom prst="wedgeRoundRectCallout">
            <a:avLst>
              <a:gd name="adj1" fmla="val 36060"/>
              <a:gd name="adj2" fmla="val 102378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Термометр крепится с уличной стороны.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Желательно прикрепить его на том окне,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в течение дня меньше всего бывает солнце.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Если термометр будет висеть на открытом солнце,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 он будет показывать слишком высокую температуру.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Прикреплять прибор нужно на уровне глаз. </a:t>
            </a:r>
          </a:p>
        </p:txBody>
      </p:sp>
      <p:pic>
        <p:nvPicPr>
          <p:cNvPr id="5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7552881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0" name="Picture 2" descr="Картинка 2 из 4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876"/>
            <a:ext cx="5572164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player.myshared.ru/5/437884/slides/slide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ая прямоугольная выноска 5"/>
          <p:cNvSpPr/>
          <p:nvPr/>
        </p:nvSpPr>
        <p:spPr>
          <a:xfrm>
            <a:off x="214282" y="928670"/>
            <a:ext cx="3929090" cy="1428760"/>
          </a:xfrm>
          <a:prstGeom prst="wedgeRoundRectCallout">
            <a:avLst>
              <a:gd name="adj1" fmla="val -27408"/>
              <a:gd name="adj2" fmla="val 204615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Определим температуру, которая сейчас на улице.</a:t>
            </a:r>
          </a:p>
        </p:txBody>
      </p:sp>
      <p:pic>
        <p:nvPicPr>
          <p:cNvPr id="40962" name="Picture 2" descr="Картинка 90 из 16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857232"/>
            <a:ext cx="4443429" cy="5804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214818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6" descr="Картинка 49 из 1180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3143248"/>
            <a:ext cx="1428760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://player.myshared.ru/5/437884/slides/slide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500306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14282" y="928670"/>
            <a:ext cx="7500990" cy="1285884"/>
          </a:xfrm>
          <a:prstGeom prst="wedgeRoundRectCallout">
            <a:avLst>
              <a:gd name="adj1" fmla="val -39449"/>
              <a:gd name="adj2" fmla="val 106509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Найдите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водный термометр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На его шкале градусы от 0 до 100. Почему такие значения на шкале?</a:t>
            </a:r>
          </a:p>
        </p:txBody>
      </p:sp>
      <p:pic>
        <p:nvPicPr>
          <p:cNvPr id="7" name="Picture 6" descr="Картинка 49 из 1180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1000108"/>
            <a:ext cx="1428760" cy="1071570"/>
          </a:xfrm>
          <a:prstGeom prst="rect">
            <a:avLst/>
          </a:prstGeom>
          <a:noFill/>
        </p:spPr>
      </p:pic>
      <p:pic>
        <p:nvPicPr>
          <p:cNvPr id="5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7624320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14282" y="5214950"/>
            <a:ext cx="7286676" cy="1500198"/>
          </a:xfrm>
          <a:prstGeom prst="wedgeRoundRectCallout">
            <a:avLst>
              <a:gd name="adj1" fmla="val 54780"/>
              <a:gd name="adj2" fmla="val -92113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Вода при температуре 0⁰ замерзает. Температуру льда никто не измеряет. При температуре 100⁰ вода кипит и превращается в пар. Поэтому измерить можно только температуру от 0 до 100⁰.</a:t>
            </a:r>
          </a:p>
        </p:txBody>
      </p:sp>
      <p:pic>
        <p:nvPicPr>
          <p:cNvPr id="44038" name="Picture 6" descr="Картинка 51 из 4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86264">
            <a:off x="3427878" y="2124685"/>
            <a:ext cx="2286015" cy="3099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олилиния 18"/>
          <p:cNvSpPr/>
          <p:nvPr/>
        </p:nvSpPr>
        <p:spPr>
          <a:xfrm>
            <a:off x="2113717" y="3215647"/>
            <a:ext cx="1076916" cy="1508753"/>
          </a:xfrm>
          <a:custGeom>
            <a:avLst/>
            <a:gdLst>
              <a:gd name="connsiteX0" fmla="*/ 150512 w 1076916"/>
              <a:gd name="connsiteY0" fmla="*/ 1476096 h 1508753"/>
              <a:gd name="connsiteX1" fmla="*/ 117854 w 1076916"/>
              <a:gd name="connsiteY1" fmla="*/ 1432553 h 1508753"/>
              <a:gd name="connsiteX2" fmla="*/ 74312 w 1076916"/>
              <a:gd name="connsiteY2" fmla="*/ 1334582 h 1508753"/>
              <a:gd name="connsiteX3" fmla="*/ 52540 w 1076916"/>
              <a:gd name="connsiteY3" fmla="*/ 1312810 h 1508753"/>
              <a:gd name="connsiteX4" fmla="*/ 30769 w 1076916"/>
              <a:gd name="connsiteY4" fmla="*/ 1280153 h 1508753"/>
              <a:gd name="connsiteX5" fmla="*/ 19883 w 1076916"/>
              <a:gd name="connsiteY5" fmla="*/ 1236610 h 1508753"/>
              <a:gd name="connsiteX6" fmla="*/ 19883 w 1076916"/>
              <a:gd name="connsiteY6" fmla="*/ 997124 h 1508753"/>
              <a:gd name="connsiteX7" fmla="*/ 52540 w 1076916"/>
              <a:gd name="connsiteY7" fmla="*/ 964467 h 1508753"/>
              <a:gd name="connsiteX8" fmla="*/ 128740 w 1076916"/>
              <a:gd name="connsiteY8" fmla="*/ 910039 h 1508753"/>
              <a:gd name="connsiteX9" fmla="*/ 194054 w 1076916"/>
              <a:gd name="connsiteY9" fmla="*/ 888267 h 1508753"/>
              <a:gd name="connsiteX10" fmla="*/ 215826 w 1076916"/>
              <a:gd name="connsiteY10" fmla="*/ 855610 h 1508753"/>
              <a:gd name="connsiteX11" fmla="*/ 248483 w 1076916"/>
              <a:gd name="connsiteY11" fmla="*/ 844724 h 1508753"/>
              <a:gd name="connsiteX12" fmla="*/ 302912 w 1076916"/>
              <a:gd name="connsiteY12" fmla="*/ 801182 h 1508753"/>
              <a:gd name="connsiteX13" fmla="*/ 324683 w 1076916"/>
              <a:gd name="connsiteY13" fmla="*/ 757639 h 1508753"/>
              <a:gd name="connsiteX14" fmla="*/ 346454 w 1076916"/>
              <a:gd name="connsiteY14" fmla="*/ 735867 h 1508753"/>
              <a:gd name="connsiteX15" fmla="*/ 368226 w 1076916"/>
              <a:gd name="connsiteY15" fmla="*/ 648782 h 1508753"/>
              <a:gd name="connsiteX16" fmla="*/ 379112 w 1076916"/>
              <a:gd name="connsiteY16" fmla="*/ 39182 h 1508753"/>
              <a:gd name="connsiteX17" fmla="*/ 389997 w 1076916"/>
              <a:gd name="connsiteY17" fmla="*/ 6524 h 1508753"/>
              <a:gd name="connsiteX18" fmla="*/ 498854 w 1076916"/>
              <a:gd name="connsiteY18" fmla="*/ 17410 h 1508753"/>
              <a:gd name="connsiteX19" fmla="*/ 770997 w 1076916"/>
              <a:gd name="connsiteY19" fmla="*/ 28296 h 1508753"/>
              <a:gd name="connsiteX20" fmla="*/ 814540 w 1076916"/>
              <a:gd name="connsiteY20" fmla="*/ 71839 h 1508753"/>
              <a:gd name="connsiteX21" fmla="*/ 836312 w 1076916"/>
              <a:gd name="connsiteY21" fmla="*/ 93610 h 1508753"/>
              <a:gd name="connsiteX22" fmla="*/ 912512 w 1076916"/>
              <a:gd name="connsiteY22" fmla="*/ 137153 h 1508753"/>
              <a:gd name="connsiteX23" fmla="*/ 1010483 w 1076916"/>
              <a:gd name="connsiteY23" fmla="*/ 126267 h 1508753"/>
              <a:gd name="connsiteX24" fmla="*/ 1054026 w 1076916"/>
              <a:gd name="connsiteY24" fmla="*/ 104496 h 1508753"/>
              <a:gd name="connsiteX25" fmla="*/ 1075797 w 1076916"/>
              <a:gd name="connsiteY25" fmla="*/ 137153 h 1508753"/>
              <a:gd name="connsiteX26" fmla="*/ 1064912 w 1076916"/>
              <a:gd name="connsiteY26" fmla="*/ 267782 h 1508753"/>
              <a:gd name="connsiteX27" fmla="*/ 1032254 w 1076916"/>
              <a:gd name="connsiteY27" fmla="*/ 289553 h 1508753"/>
              <a:gd name="connsiteX28" fmla="*/ 1010483 w 1076916"/>
              <a:gd name="connsiteY28" fmla="*/ 322210 h 1508753"/>
              <a:gd name="connsiteX29" fmla="*/ 923397 w 1076916"/>
              <a:gd name="connsiteY29" fmla="*/ 452839 h 1508753"/>
              <a:gd name="connsiteX30" fmla="*/ 912512 w 1076916"/>
              <a:gd name="connsiteY30" fmla="*/ 485496 h 1508753"/>
              <a:gd name="connsiteX31" fmla="*/ 901626 w 1076916"/>
              <a:gd name="connsiteY31" fmla="*/ 539924 h 1508753"/>
              <a:gd name="connsiteX32" fmla="*/ 879854 w 1076916"/>
              <a:gd name="connsiteY32" fmla="*/ 572582 h 1508753"/>
              <a:gd name="connsiteX33" fmla="*/ 868969 w 1076916"/>
              <a:gd name="connsiteY33" fmla="*/ 616124 h 1508753"/>
              <a:gd name="connsiteX34" fmla="*/ 858083 w 1076916"/>
              <a:gd name="connsiteY34" fmla="*/ 648782 h 1508753"/>
              <a:gd name="connsiteX35" fmla="*/ 847197 w 1076916"/>
              <a:gd name="connsiteY35" fmla="*/ 703210 h 1508753"/>
              <a:gd name="connsiteX36" fmla="*/ 836312 w 1076916"/>
              <a:gd name="connsiteY36" fmla="*/ 931810 h 1508753"/>
              <a:gd name="connsiteX37" fmla="*/ 825426 w 1076916"/>
              <a:gd name="connsiteY37" fmla="*/ 964467 h 1508753"/>
              <a:gd name="connsiteX38" fmla="*/ 814540 w 1076916"/>
              <a:gd name="connsiteY38" fmla="*/ 1040667 h 1508753"/>
              <a:gd name="connsiteX39" fmla="*/ 770997 w 1076916"/>
              <a:gd name="connsiteY39" fmla="*/ 1138639 h 1508753"/>
              <a:gd name="connsiteX40" fmla="*/ 760112 w 1076916"/>
              <a:gd name="connsiteY40" fmla="*/ 1171296 h 1508753"/>
              <a:gd name="connsiteX41" fmla="*/ 727454 w 1076916"/>
              <a:gd name="connsiteY41" fmla="*/ 1508753 h 1508753"/>
              <a:gd name="connsiteX42" fmla="*/ 596826 w 1076916"/>
              <a:gd name="connsiteY42" fmla="*/ 1497867 h 1508753"/>
              <a:gd name="connsiteX43" fmla="*/ 575054 w 1076916"/>
              <a:gd name="connsiteY43" fmla="*/ 1476096 h 1508753"/>
              <a:gd name="connsiteX44" fmla="*/ 542397 w 1076916"/>
              <a:gd name="connsiteY44" fmla="*/ 1454324 h 1508753"/>
              <a:gd name="connsiteX45" fmla="*/ 498854 w 1076916"/>
              <a:gd name="connsiteY45" fmla="*/ 1389010 h 1508753"/>
              <a:gd name="connsiteX46" fmla="*/ 433540 w 1076916"/>
              <a:gd name="connsiteY46" fmla="*/ 1367239 h 1508753"/>
              <a:gd name="connsiteX47" fmla="*/ 400883 w 1076916"/>
              <a:gd name="connsiteY47" fmla="*/ 1345467 h 1508753"/>
              <a:gd name="connsiteX48" fmla="*/ 379112 w 1076916"/>
              <a:gd name="connsiteY48" fmla="*/ 1301924 h 1508753"/>
              <a:gd name="connsiteX49" fmla="*/ 357340 w 1076916"/>
              <a:gd name="connsiteY49" fmla="*/ 1280153 h 1508753"/>
              <a:gd name="connsiteX50" fmla="*/ 324683 w 1076916"/>
              <a:gd name="connsiteY50" fmla="*/ 1291039 h 1508753"/>
              <a:gd name="connsiteX51" fmla="*/ 237597 w 1076916"/>
              <a:gd name="connsiteY51" fmla="*/ 1356353 h 1508753"/>
              <a:gd name="connsiteX52" fmla="*/ 204940 w 1076916"/>
              <a:gd name="connsiteY52" fmla="*/ 1410782 h 1508753"/>
              <a:gd name="connsiteX53" fmla="*/ 183169 w 1076916"/>
              <a:gd name="connsiteY53" fmla="*/ 1443439 h 1508753"/>
              <a:gd name="connsiteX54" fmla="*/ 150512 w 1076916"/>
              <a:gd name="connsiteY54" fmla="*/ 1476096 h 1508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076916" h="1508753">
                <a:moveTo>
                  <a:pt x="150512" y="1476096"/>
                </a:moveTo>
                <a:cubicBezTo>
                  <a:pt x="139626" y="1474282"/>
                  <a:pt x="126665" y="1448413"/>
                  <a:pt x="117854" y="1432553"/>
                </a:cubicBezTo>
                <a:cubicBezTo>
                  <a:pt x="86423" y="1375977"/>
                  <a:pt x="107839" y="1384872"/>
                  <a:pt x="74312" y="1334582"/>
                </a:cubicBezTo>
                <a:cubicBezTo>
                  <a:pt x="68619" y="1326042"/>
                  <a:pt x="58951" y="1320824"/>
                  <a:pt x="52540" y="1312810"/>
                </a:cubicBezTo>
                <a:cubicBezTo>
                  <a:pt x="44367" y="1302594"/>
                  <a:pt x="38026" y="1291039"/>
                  <a:pt x="30769" y="1280153"/>
                </a:cubicBezTo>
                <a:cubicBezTo>
                  <a:pt x="27140" y="1265639"/>
                  <a:pt x="22559" y="1251330"/>
                  <a:pt x="19883" y="1236610"/>
                </a:cubicBezTo>
                <a:cubicBezTo>
                  <a:pt x="4711" y="1153169"/>
                  <a:pt x="0" y="1086598"/>
                  <a:pt x="19883" y="997124"/>
                </a:cubicBezTo>
                <a:cubicBezTo>
                  <a:pt x="23223" y="982096"/>
                  <a:pt x="40851" y="974486"/>
                  <a:pt x="52540" y="964467"/>
                </a:cubicBezTo>
                <a:cubicBezTo>
                  <a:pt x="56871" y="960755"/>
                  <a:pt x="116811" y="915341"/>
                  <a:pt x="128740" y="910039"/>
                </a:cubicBezTo>
                <a:cubicBezTo>
                  <a:pt x="149711" y="900718"/>
                  <a:pt x="172283" y="895524"/>
                  <a:pt x="194054" y="888267"/>
                </a:cubicBezTo>
                <a:cubicBezTo>
                  <a:pt x="201311" y="877381"/>
                  <a:pt x="205610" y="863783"/>
                  <a:pt x="215826" y="855610"/>
                </a:cubicBezTo>
                <a:cubicBezTo>
                  <a:pt x="224786" y="848442"/>
                  <a:pt x="238220" y="849856"/>
                  <a:pt x="248483" y="844724"/>
                </a:cubicBezTo>
                <a:cubicBezTo>
                  <a:pt x="275947" y="830992"/>
                  <a:pt x="282662" y="821431"/>
                  <a:pt x="302912" y="801182"/>
                </a:cubicBezTo>
                <a:cubicBezTo>
                  <a:pt x="310169" y="786668"/>
                  <a:pt x="315682" y="771141"/>
                  <a:pt x="324683" y="757639"/>
                </a:cubicBezTo>
                <a:cubicBezTo>
                  <a:pt x="330376" y="749099"/>
                  <a:pt x="341174" y="744668"/>
                  <a:pt x="346454" y="735867"/>
                </a:cubicBezTo>
                <a:cubicBezTo>
                  <a:pt x="356496" y="719130"/>
                  <a:pt x="365884" y="660490"/>
                  <a:pt x="368226" y="648782"/>
                </a:cubicBezTo>
                <a:cubicBezTo>
                  <a:pt x="371855" y="445582"/>
                  <a:pt x="372227" y="242298"/>
                  <a:pt x="379112" y="39182"/>
                </a:cubicBezTo>
                <a:cubicBezTo>
                  <a:pt x="379501" y="27714"/>
                  <a:pt x="378707" y="8577"/>
                  <a:pt x="389997" y="6524"/>
                </a:cubicBezTo>
                <a:cubicBezTo>
                  <a:pt x="425875" y="0"/>
                  <a:pt x="462447" y="15330"/>
                  <a:pt x="498854" y="17410"/>
                </a:cubicBezTo>
                <a:cubicBezTo>
                  <a:pt x="589493" y="22590"/>
                  <a:pt x="680283" y="24667"/>
                  <a:pt x="770997" y="28296"/>
                </a:cubicBezTo>
                <a:lnTo>
                  <a:pt x="814540" y="71839"/>
                </a:lnTo>
                <a:cubicBezTo>
                  <a:pt x="821797" y="79096"/>
                  <a:pt x="827773" y="87917"/>
                  <a:pt x="836312" y="93610"/>
                </a:cubicBezTo>
                <a:cubicBezTo>
                  <a:pt x="882471" y="124384"/>
                  <a:pt x="857267" y="109531"/>
                  <a:pt x="912512" y="137153"/>
                </a:cubicBezTo>
                <a:cubicBezTo>
                  <a:pt x="945169" y="133524"/>
                  <a:pt x="978466" y="133655"/>
                  <a:pt x="1010483" y="126267"/>
                </a:cubicBezTo>
                <a:cubicBezTo>
                  <a:pt x="1026295" y="122618"/>
                  <a:pt x="1038019" y="101828"/>
                  <a:pt x="1054026" y="104496"/>
                </a:cubicBezTo>
                <a:cubicBezTo>
                  <a:pt x="1066931" y="106647"/>
                  <a:pt x="1068540" y="126267"/>
                  <a:pt x="1075797" y="137153"/>
                </a:cubicBezTo>
                <a:cubicBezTo>
                  <a:pt x="1072169" y="180696"/>
                  <a:pt x="1076916" y="225769"/>
                  <a:pt x="1064912" y="267782"/>
                </a:cubicBezTo>
                <a:cubicBezTo>
                  <a:pt x="1061318" y="280362"/>
                  <a:pt x="1041505" y="280302"/>
                  <a:pt x="1032254" y="289553"/>
                </a:cubicBezTo>
                <a:cubicBezTo>
                  <a:pt x="1023003" y="298804"/>
                  <a:pt x="1018656" y="311994"/>
                  <a:pt x="1010483" y="322210"/>
                </a:cubicBezTo>
                <a:cubicBezTo>
                  <a:pt x="964453" y="379749"/>
                  <a:pt x="970645" y="311085"/>
                  <a:pt x="923397" y="452839"/>
                </a:cubicBezTo>
                <a:cubicBezTo>
                  <a:pt x="919769" y="463725"/>
                  <a:pt x="915295" y="474364"/>
                  <a:pt x="912512" y="485496"/>
                </a:cubicBezTo>
                <a:cubicBezTo>
                  <a:pt x="908025" y="503446"/>
                  <a:pt x="908123" y="522600"/>
                  <a:pt x="901626" y="539924"/>
                </a:cubicBezTo>
                <a:cubicBezTo>
                  <a:pt x="897032" y="552174"/>
                  <a:pt x="887111" y="561696"/>
                  <a:pt x="879854" y="572582"/>
                </a:cubicBezTo>
                <a:cubicBezTo>
                  <a:pt x="876226" y="587096"/>
                  <a:pt x="873079" y="601739"/>
                  <a:pt x="868969" y="616124"/>
                </a:cubicBezTo>
                <a:cubicBezTo>
                  <a:pt x="865817" y="627157"/>
                  <a:pt x="860866" y="637650"/>
                  <a:pt x="858083" y="648782"/>
                </a:cubicBezTo>
                <a:cubicBezTo>
                  <a:pt x="853596" y="666732"/>
                  <a:pt x="850826" y="685067"/>
                  <a:pt x="847197" y="703210"/>
                </a:cubicBezTo>
                <a:cubicBezTo>
                  <a:pt x="843569" y="779410"/>
                  <a:pt x="842647" y="855787"/>
                  <a:pt x="836312" y="931810"/>
                </a:cubicBezTo>
                <a:cubicBezTo>
                  <a:pt x="835359" y="943245"/>
                  <a:pt x="827676" y="953215"/>
                  <a:pt x="825426" y="964467"/>
                </a:cubicBezTo>
                <a:cubicBezTo>
                  <a:pt x="820394" y="989627"/>
                  <a:pt x="820309" y="1015666"/>
                  <a:pt x="814540" y="1040667"/>
                </a:cubicBezTo>
                <a:cubicBezTo>
                  <a:pt x="800823" y="1100107"/>
                  <a:pt x="798549" y="1097312"/>
                  <a:pt x="770997" y="1138639"/>
                </a:cubicBezTo>
                <a:cubicBezTo>
                  <a:pt x="767369" y="1149525"/>
                  <a:pt x="762601" y="1160095"/>
                  <a:pt x="760112" y="1171296"/>
                </a:cubicBezTo>
                <a:cubicBezTo>
                  <a:pt x="739110" y="1265805"/>
                  <a:pt x="731006" y="1464351"/>
                  <a:pt x="727454" y="1508753"/>
                </a:cubicBezTo>
                <a:cubicBezTo>
                  <a:pt x="683911" y="1505124"/>
                  <a:pt x="639550" y="1507022"/>
                  <a:pt x="596826" y="1497867"/>
                </a:cubicBezTo>
                <a:cubicBezTo>
                  <a:pt x="586791" y="1495717"/>
                  <a:pt x="583068" y="1482507"/>
                  <a:pt x="575054" y="1476096"/>
                </a:cubicBezTo>
                <a:cubicBezTo>
                  <a:pt x="564838" y="1467923"/>
                  <a:pt x="553283" y="1461581"/>
                  <a:pt x="542397" y="1454324"/>
                </a:cubicBezTo>
                <a:cubicBezTo>
                  <a:pt x="527883" y="1432553"/>
                  <a:pt x="523677" y="1397284"/>
                  <a:pt x="498854" y="1389010"/>
                </a:cubicBezTo>
                <a:lnTo>
                  <a:pt x="433540" y="1367239"/>
                </a:lnTo>
                <a:cubicBezTo>
                  <a:pt x="422654" y="1359982"/>
                  <a:pt x="409258" y="1355518"/>
                  <a:pt x="400883" y="1345467"/>
                </a:cubicBezTo>
                <a:cubicBezTo>
                  <a:pt x="390495" y="1333001"/>
                  <a:pt x="388113" y="1315426"/>
                  <a:pt x="379112" y="1301924"/>
                </a:cubicBezTo>
                <a:cubicBezTo>
                  <a:pt x="373419" y="1293385"/>
                  <a:pt x="364597" y="1287410"/>
                  <a:pt x="357340" y="1280153"/>
                </a:cubicBezTo>
                <a:cubicBezTo>
                  <a:pt x="346454" y="1283782"/>
                  <a:pt x="334714" y="1285466"/>
                  <a:pt x="324683" y="1291039"/>
                </a:cubicBezTo>
                <a:cubicBezTo>
                  <a:pt x="269295" y="1321811"/>
                  <a:pt x="270629" y="1323323"/>
                  <a:pt x="237597" y="1356353"/>
                </a:cubicBezTo>
                <a:cubicBezTo>
                  <a:pt x="218694" y="1413066"/>
                  <a:pt x="239095" y="1368088"/>
                  <a:pt x="204940" y="1410782"/>
                </a:cubicBezTo>
                <a:cubicBezTo>
                  <a:pt x="196767" y="1420998"/>
                  <a:pt x="194871" y="1437588"/>
                  <a:pt x="183169" y="1443439"/>
                </a:cubicBezTo>
                <a:cubicBezTo>
                  <a:pt x="170187" y="1449930"/>
                  <a:pt x="161398" y="1477910"/>
                  <a:pt x="150512" y="1476096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5643571" y="3386810"/>
            <a:ext cx="915228" cy="492967"/>
          </a:xfrm>
          <a:custGeom>
            <a:avLst/>
            <a:gdLst>
              <a:gd name="connsiteX0" fmla="*/ 477322 w 969065"/>
              <a:gd name="connsiteY0" fmla="*/ 559697 h 565434"/>
              <a:gd name="connsiteX1" fmla="*/ 597064 w 969065"/>
              <a:gd name="connsiteY1" fmla="*/ 548811 h 565434"/>
              <a:gd name="connsiteX2" fmla="*/ 869207 w 969065"/>
              <a:gd name="connsiteY2" fmla="*/ 527040 h 565434"/>
              <a:gd name="connsiteX3" fmla="*/ 890979 w 969065"/>
              <a:gd name="connsiteY3" fmla="*/ 505268 h 565434"/>
              <a:gd name="connsiteX4" fmla="*/ 901864 w 969065"/>
              <a:gd name="connsiteY4" fmla="*/ 472611 h 565434"/>
              <a:gd name="connsiteX5" fmla="*/ 912750 w 969065"/>
              <a:gd name="connsiteY5" fmla="*/ 254897 h 565434"/>
              <a:gd name="connsiteX6" fmla="*/ 923636 w 969065"/>
              <a:gd name="connsiteY6" fmla="*/ 222240 h 565434"/>
              <a:gd name="connsiteX7" fmla="*/ 956293 w 969065"/>
              <a:gd name="connsiteY7" fmla="*/ 211354 h 565434"/>
              <a:gd name="connsiteX8" fmla="*/ 967179 w 969065"/>
              <a:gd name="connsiteY8" fmla="*/ 178697 h 565434"/>
              <a:gd name="connsiteX9" fmla="*/ 945407 w 969065"/>
              <a:gd name="connsiteY9" fmla="*/ 146040 h 565434"/>
              <a:gd name="connsiteX10" fmla="*/ 858322 w 969065"/>
              <a:gd name="connsiteY10" fmla="*/ 80726 h 565434"/>
              <a:gd name="connsiteX11" fmla="*/ 803893 w 969065"/>
              <a:gd name="connsiteY11" fmla="*/ 48068 h 565434"/>
              <a:gd name="connsiteX12" fmla="*/ 771236 w 969065"/>
              <a:gd name="connsiteY12" fmla="*/ 15411 h 565434"/>
              <a:gd name="connsiteX13" fmla="*/ 673264 w 969065"/>
              <a:gd name="connsiteY13" fmla="*/ 37183 h 565434"/>
              <a:gd name="connsiteX14" fmla="*/ 368464 w 969065"/>
              <a:gd name="connsiteY14" fmla="*/ 48068 h 565434"/>
              <a:gd name="connsiteX15" fmla="*/ 324922 w 969065"/>
              <a:gd name="connsiteY15" fmla="*/ 91611 h 565434"/>
              <a:gd name="connsiteX16" fmla="*/ 314036 w 969065"/>
              <a:gd name="connsiteY16" fmla="*/ 58954 h 565434"/>
              <a:gd name="connsiteX17" fmla="*/ 194293 w 969065"/>
              <a:gd name="connsiteY17" fmla="*/ 80726 h 565434"/>
              <a:gd name="connsiteX18" fmla="*/ 161636 w 969065"/>
              <a:gd name="connsiteY18" fmla="*/ 102497 h 565434"/>
              <a:gd name="connsiteX19" fmla="*/ 118093 w 969065"/>
              <a:gd name="connsiteY19" fmla="*/ 167811 h 565434"/>
              <a:gd name="connsiteX20" fmla="*/ 74550 w 969065"/>
              <a:gd name="connsiteY20" fmla="*/ 211354 h 565434"/>
              <a:gd name="connsiteX21" fmla="*/ 9236 w 969065"/>
              <a:gd name="connsiteY21" fmla="*/ 287554 h 565434"/>
              <a:gd name="connsiteX22" fmla="*/ 52779 w 969065"/>
              <a:gd name="connsiteY22" fmla="*/ 331097 h 565434"/>
              <a:gd name="connsiteX23" fmla="*/ 107207 w 969065"/>
              <a:gd name="connsiteY23" fmla="*/ 374640 h 565434"/>
              <a:gd name="connsiteX24" fmla="*/ 183407 w 969065"/>
              <a:gd name="connsiteY24" fmla="*/ 429068 h 565434"/>
              <a:gd name="connsiteX25" fmla="*/ 237836 w 969065"/>
              <a:gd name="connsiteY25" fmla="*/ 472611 h 565434"/>
              <a:gd name="connsiteX26" fmla="*/ 292264 w 969065"/>
              <a:gd name="connsiteY26" fmla="*/ 483497 h 565434"/>
              <a:gd name="connsiteX27" fmla="*/ 324922 w 969065"/>
              <a:gd name="connsiteY27" fmla="*/ 494383 h 565434"/>
              <a:gd name="connsiteX28" fmla="*/ 335807 w 969065"/>
              <a:gd name="connsiteY28" fmla="*/ 527040 h 565434"/>
              <a:gd name="connsiteX29" fmla="*/ 401122 w 969065"/>
              <a:gd name="connsiteY29" fmla="*/ 548811 h 565434"/>
              <a:gd name="connsiteX30" fmla="*/ 477322 w 969065"/>
              <a:gd name="connsiteY30" fmla="*/ 559697 h 56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969065" h="565434">
                <a:moveTo>
                  <a:pt x="477322" y="559697"/>
                </a:moveTo>
                <a:cubicBezTo>
                  <a:pt x="509979" y="559697"/>
                  <a:pt x="557059" y="551236"/>
                  <a:pt x="597064" y="548811"/>
                </a:cubicBezTo>
                <a:cubicBezTo>
                  <a:pt x="861956" y="532757"/>
                  <a:pt x="758738" y="563864"/>
                  <a:pt x="869207" y="527040"/>
                </a:cubicBezTo>
                <a:cubicBezTo>
                  <a:pt x="876464" y="519783"/>
                  <a:pt x="885699" y="514069"/>
                  <a:pt x="890979" y="505268"/>
                </a:cubicBezTo>
                <a:cubicBezTo>
                  <a:pt x="896882" y="495429"/>
                  <a:pt x="900870" y="484042"/>
                  <a:pt x="901864" y="472611"/>
                </a:cubicBezTo>
                <a:cubicBezTo>
                  <a:pt x="908159" y="400222"/>
                  <a:pt x="906455" y="327286"/>
                  <a:pt x="912750" y="254897"/>
                </a:cubicBezTo>
                <a:cubicBezTo>
                  <a:pt x="913744" y="243466"/>
                  <a:pt x="915522" y="230354"/>
                  <a:pt x="923636" y="222240"/>
                </a:cubicBezTo>
                <a:cubicBezTo>
                  <a:pt x="931750" y="214126"/>
                  <a:pt x="945407" y="214983"/>
                  <a:pt x="956293" y="211354"/>
                </a:cubicBezTo>
                <a:cubicBezTo>
                  <a:pt x="959922" y="200468"/>
                  <a:pt x="969065" y="190015"/>
                  <a:pt x="967179" y="178697"/>
                </a:cubicBezTo>
                <a:cubicBezTo>
                  <a:pt x="965028" y="165792"/>
                  <a:pt x="953921" y="155973"/>
                  <a:pt x="945407" y="146040"/>
                </a:cubicBezTo>
                <a:cubicBezTo>
                  <a:pt x="882626" y="72796"/>
                  <a:pt x="926361" y="126086"/>
                  <a:pt x="858322" y="80726"/>
                </a:cubicBezTo>
                <a:cubicBezTo>
                  <a:pt x="798551" y="40878"/>
                  <a:pt x="879699" y="73337"/>
                  <a:pt x="803893" y="48068"/>
                </a:cubicBezTo>
                <a:cubicBezTo>
                  <a:pt x="793007" y="37182"/>
                  <a:pt x="786264" y="18751"/>
                  <a:pt x="771236" y="15411"/>
                </a:cubicBezTo>
                <a:cubicBezTo>
                  <a:pt x="701887" y="0"/>
                  <a:pt x="723074" y="33970"/>
                  <a:pt x="673264" y="37183"/>
                </a:cubicBezTo>
                <a:cubicBezTo>
                  <a:pt x="571810" y="43728"/>
                  <a:pt x="470064" y="44440"/>
                  <a:pt x="368464" y="48068"/>
                </a:cubicBezTo>
                <a:cubicBezTo>
                  <a:pt x="364317" y="60509"/>
                  <a:pt x="358099" y="108200"/>
                  <a:pt x="324922" y="91611"/>
                </a:cubicBezTo>
                <a:cubicBezTo>
                  <a:pt x="314659" y="86479"/>
                  <a:pt x="317665" y="69840"/>
                  <a:pt x="314036" y="58954"/>
                </a:cubicBezTo>
                <a:cubicBezTo>
                  <a:pt x="284013" y="62707"/>
                  <a:pt x="227856" y="63945"/>
                  <a:pt x="194293" y="80726"/>
                </a:cubicBezTo>
                <a:cubicBezTo>
                  <a:pt x="182591" y="86577"/>
                  <a:pt x="172522" y="95240"/>
                  <a:pt x="161636" y="102497"/>
                </a:cubicBezTo>
                <a:cubicBezTo>
                  <a:pt x="136635" y="202497"/>
                  <a:pt x="172766" y="99470"/>
                  <a:pt x="118093" y="167811"/>
                </a:cubicBezTo>
                <a:cubicBezTo>
                  <a:pt x="75869" y="220590"/>
                  <a:pt x="145802" y="187603"/>
                  <a:pt x="74550" y="211354"/>
                </a:cubicBezTo>
                <a:cubicBezTo>
                  <a:pt x="21756" y="264148"/>
                  <a:pt x="42393" y="237818"/>
                  <a:pt x="9236" y="287554"/>
                </a:cubicBezTo>
                <a:cubicBezTo>
                  <a:pt x="32987" y="358806"/>
                  <a:pt x="0" y="288873"/>
                  <a:pt x="52779" y="331097"/>
                </a:cubicBezTo>
                <a:cubicBezTo>
                  <a:pt x="123119" y="387370"/>
                  <a:pt x="25123" y="347278"/>
                  <a:pt x="107207" y="374640"/>
                </a:cubicBezTo>
                <a:cubicBezTo>
                  <a:pt x="158864" y="426297"/>
                  <a:pt x="131277" y="411692"/>
                  <a:pt x="183407" y="429068"/>
                </a:cubicBezTo>
                <a:cubicBezTo>
                  <a:pt x="199349" y="445010"/>
                  <a:pt x="215864" y="464371"/>
                  <a:pt x="237836" y="472611"/>
                </a:cubicBezTo>
                <a:cubicBezTo>
                  <a:pt x="255160" y="479108"/>
                  <a:pt x="274314" y="479010"/>
                  <a:pt x="292264" y="483497"/>
                </a:cubicBezTo>
                <a:cubicBezTo>
                  <a:pt x="303396" y="486280"/>
                  <a:pt x="314036" y="490754"/>
                  <a:pt x="324922" y="494383"/>
                </a:cubicBezTo>
                <a:cubicBezTo>
                  <a:pt x="328550" y="505269"/>
                  <a:pt x="326470" y="520371"/>
                  <a:pt x="335807" y="527040"/>
                </a:cubicBezTo>
                <a:cubicBezTo>
                  <a:pt x="354482" y="540379"/>
                  <a:pt x="379350" y="541554"/>
                  <a:pt x="401122" y="548811"/>
                </a:cubicBezTo>
                <a:cubicBezTo>
                  <a:pt x="450993" y="565434"/>
                  <a:pt x="444665" y="559697"/>
                  <a:pt x="477322" y="559697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572264" y="3857628"/>
            <a:ext cx="915228" cy="492967"/>
          </a:xfrm>
          <a:custGeom>
            <a:avLst/>
            <a:gdLst>
              <a:gd name="connsiteX0" fmla="*/ 477322 w 969065"/>
              <a:gd name="connsiteY0" fmla="*/ 559697 h 565434"/>
              <a:gd name="connsiteX1" fmla="*/ 597064 w 969065"/>
              <a:gd name="connsiteY1" fmla="*/ 548811 h 565434"/>
              <a:gd name="connsiteX2" fmla="*/ 869207 w 969065"/>
              <a:gd name="connsiteY2" fmla="*/ 527040 h 565434"/>
              <a:gd name="connsiteX3" fmla="*/ 890979 w 969065"/>
              <a:gd name="connsiteY3" fmla="*/ 505268 h 565434"/>
              <a:gd name="connsiteX4" fmla="*/ 901864 w 969065"/>
              <a:gd name="connsiteY4" fmla="*/ 472611 h 565434"/>
              <a:gd name="connsiteX5" fmla="*/ 912750 w 969065"/>
              <a:gd name="connsiteY5" fmla="*/ 254897 h 565434"/>
              <a:gd name="connsiteX6" fmla="*/ 923636 w 969065"/>
              <a:gd name="connsiteY6" fmla="*/ 222240 h 565434"/>
              <a:gd name="connsiteX7" fmla="*/ 956293 w 969065"/>
              <a:gd name="connsiteY7" fmla="*/ 211354 h 565434"/>
              <a:gd name="connsiteX8" fmla="*/ 967179 w 969065"/>
              <a:gd name="connsiteY8" fmla="*/ 178697 h 565434"/>
              <a:gd name="connsiteX9" fmla="*/ 945407 w 969065"/>
              <a:gd name="connsiteY9" fmla="*/ 146040 h 565434"/>
              <a:gd name="connsiteX10" fmla="*/ 858322 w 969065"/>
              <a:gd name="connsiteY10" fmla="*/ 80726 h 565434"/>
              <a:gd name="connsiteX11" fmla="*/ 803893 w 969065"/>
              <a:gd name="connsiteY11" fmla="*/ 48068 h 565434"/>
              <a:gd name="connsiteX12" fmla="*/ 771236 w 969065"/>
              <a:gd name="connsiteY12" fmla="*/ 15411 h 565434"/>
              <a:gd name="connsiteX13" fmla="*/ 673264 w 969065"/>
              <a:gd name="connsiteY13" fmla="*/ 37183 h 565434"/>
              <a:gd name="connsiteX14" fmla="*/ 368464 w 969065"/>
              <a:gd name="connsiteY14" fmla="*/ 48068 h 565434"/>
              <a:gd name="connsiteX15" fmla="*/ 324922 w 969065"/>
              <a:gd name="connsiteY15" fmla="*/ 91611 h 565434"/>
              <a:gd name="connsiteX16" fmla="*/ 314036 w 969065"/>
              <a:gd name="connsiteY16" fmla="*/ 58954 h 565434"/>
              <a:gd name="connsiteX17" fmla="*/ 194293 w 969065"/>
              <a:gd name="connsiteY17" fmla="*/ 80726 h 565434"/>
              <a:gd name="connsiteX18" fmla="*/ 161636 w 969065"/>
              <a:gd name="connsiteY18" fmla="*/ 102497 h 565434"/>
              <a:gd name="connsiteX19" fmla="*/ 118093 w 969065"/>
              <a:gd name="connsiteY19" fmla="*/ 167811 h 565434"/>
              <a:gd name="connsiteX20" fmla="*/ 74550 w 969065"/>
              <a:gd name="connsiteY20" fmla="*/ 211354 h 565434"/>
              <a:gd name="connsiteX21" fmla="*/ 9236 w 969065"/>
              <a:gd name="connsiteY21" fmla="*/ 287554 h 565434"/>
              <a:gd name="connsiteX22" fmla="*/ 52779 w 969065"/>
              <a:gd name="connsiteY22" fmla="*/ 331097 h 565434"/>
              <a:gd name="connsiteX23" fmla="*/ 107207 w 969065"/>
              <a:gd name="connsiteY23" fmla="*/ 374640 h 565434"/>
              <a:gd name="connsiteX24" fmla="*/ 183407 w 969065"/>
              <a:gd name="connsiteY24" fmla="*/ 429068 h 565434"/>
              <a:gd name="connsiteX25" fmla="*/ 237836 w 969065"/>
              <a:gd name="connsiteY25" fmla="*/ 472611 h 565434"/>
              <a:gd name="connsiteX26" fmla="*/ 292264 w 969065"/>
              <a:gd name="connsiteY26" fmla="*/ 483497 h 565434"/>
              <a:gd name="connsiteX27" fmla="*/ 324922 w 969065"/>
              <a:gd name="connsiteY27" fmla="*/ 494383 h 565434"/>
              <a:gd name="connsiteX28" fmla="*/ 335807 w 969065"/>
              <a:gd name="connsiteY28" fmla="*/ 527040 h 565434"/>
              <a:gd name="connsiteX29" fmla="*/ 401122 w 969065"/>
              <a:gd name="connsiteY29" fmla="*/ 548811 h 565434"/>
              <a:gd name="connsiteX30" fmla="*/ 477322 w 969065"/>
              <a:gd name="connsiteY30" fmla="*/ 559697 h 56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969065" h="565434">
                <a:moveTo>
                  <a:pt x="477322" y="559697"/>
                </a:moveTo>
                <a:cubicBezTo>
                  <a:pt x="509979" y="559697"/>
                  <a:pt x="557059" y="551236"/>
                  <a:pt x="597064" y="548811"/>
                </a:cubicBezTo>
                <a:cubicBezTo>
                  <a:pt x="861956" y="532757"/>
                  <a:pt x="758738" y="563864"/>
                  <a:pt x="869207" y="527040"/>
                </a:cubicBezTo>
                <a:cubicBezTo>
                  <a:pt x="876464" y="519783"/>
                  <a:pt x="885699" y="514069"/>
                  <a:pt x="890979" y="505268"/>
                </a:cubicBezTo>
                <a:cubicBezTo>
                  <a:pt x="896882" y="495429"/>
                  <a:pt x="900870" y="484042"/>
                  <a:pt x="901864" y="472611"/>
                </a:cubicBezTo>
                <a:cubicBezTo>
                  <a:pt x="908159" y="400222"/>
                  <a:pt x="906455" y="327286"/>
                  <a:pt x="912750" y="254897"/>
                </a:cubicBezTo>
                <a:cubicBezTo>
                  <a:pt x="913744" y="243466"/>
                  <a:pt x="915522" y="230354"/>
                  <a:pt x="923636" y="222240"/>
                </a:cubicBezTo>
                <a:cubicBezTo>
                  <a:pt x="931750" y="214126"/>
                  <a:pt x="945407" y="214983"/>
                  <a:pt x="956293" y="211354"/>
                </a:cubicBezTo>
                <a:cubicBezTo>
                  <a:pt x="959922" y="200468"/>
                  <a:pt x="969065" y="190015"/>
                  <a:pt x="967179" y="178697"/>
                </a:cubicBezTo>
                <a:cubicBezTo>
                  <a:pt x="965028" y="165792"/>
                  <a:pt x="953921" y="155973"/>
                  <a:pt x="945407" y="146040"/>
                </a:cubicBezTo>
                <a:cubicBezTo>
                  <a:pt x="882626" y="72796"/>
                  <a:pt x="926361" y="126086"/>
                  <a:pt x="858322" y="80726"/>
                </a:cubicBezTo>
                <a:cubicBezTo>
                  <a:pt x="798551" y="40878"/>
                  <a:pt x="879699" y="73337"/>
                  <a:pt x="803893" y="48068"/>
                </a:cubicBezTo>
                <a:cubicBezTo>
                  <a:pt x="793007" y="37182"/>
                  <a:pt x="786264" y="18751"/>
                  <a:pt x="771236" y="15411"/>
                </a:cubicBezTo>
                <a:cubicBezTo>
                  <a:pt x="701887" y="0"/>
                  <a:pt x="723074" y="33970"/>
                  <a:pt x="673264" y="37183"/>
                </a:cubicBezTo>
                <a:cubicBezTo>
                  <a:pt x="571810" y="43728"/>
                  <a:pt x="470064" y="44440"/>
                  <a:pt x="368464" y="48068"/>
                </a:cubicBezTo>
                <a:cubicBezTo>
                  <a:pt x="364317" y="60509"/>
                  <a:pt x="358099" y="108200"/>
                  <a:pt x="324922" y="91611"/>
                </a:cubicBezTo>
                <a:cubicBezTo>
                  <a:pt x="314659" y="86479"/>
                  <a:pt x="317665" y="69840"/>
                  <a:pt x="314036" y="58954"/>
                </a:cubicBezTo>
                <a:cubicBezTo>
                  <a:pt x="284013" y="62707"/>
                  <a:pt x="227856" y="63945"/>
                  <a:pt x="194293" y="80726"/>
                </a:cubicBezTo>
                <a:cubicBezTo>
                  <a:pt x="182591" y="86577"/>
                  <a:pt x="172522" y="95240"/>
                  <a:pt x="161636" y="102497"/>
                </a:cubicBezTo>
                <a:cubicBezTo>
                  <a:pt x="136635" y="202497"/>
                  <a:pt x="172766" y="99470"/>
                  <a:pt x="118093" y="167811"/>
                </a:cubicBezTo>
                <a:cubicBezTo>
                  <a:pt x="75869" y="220590"/>
                  <a:pt x="145802" y="187603"/>
                  <a:pt x="74550" y="211354"/>
                </a:cubicBezTo>
                <a:cubicBezTo>
                  <a:pt x="21756" y="264148"/>
                  <a:pt x="42393" y="237818"/>
                  <a:pt x="9236" y="287554"/>
                </a:cubicBezTo>
                <a:cubicBezTo>
                  <a:pt x="32987" y="358806"/>
                  <a:pt x="0" y="288873"/>
                  <a:pt x="52779" y="331097"/>
                </a:cubicBezTo>
                <a:cubicBezTo>
                  <a:pt x="123119" y="387370"/>
                  <a:pt x="25123" y="347278"/>
                  <a:pt x="107207" y="374640"/>
                </a:cubicBezTo>
                <a:cubicBezTo>
                  <a:pt x="158864" y="426297"/>
                  <a:pt x="131277" y="411692"/>
                  <a:pt x="183407" y="429068"/>
                </a:cubicBezTo>
                <a:cubicBezTo>
                  <a:pt x="199349" y="445010"/>
                  <a:pt x="215864" y="464371"/>
                  <a:pt x="237836" y="472611"/>
                </a:cubicBezTo>
                <a:cubicBezTo>
                  <a:pt x="255160" y="479108"/>
                  <a:pt x="274314" y="479010"/>
                  <a:pt x="292264" y="483497"/>
                </a:cubicBezTo>
                <a:cubicBezTo>
                  <a:pt x="303396" y="486280"/>
                  <a:pt x="314036" y="490754"/>
                  <a:pt x="324922" y="494383"/>
                </a:cubicBezTo>
                <a:cubicBezTo>
                  <a:pt x="328550" y="505269"/>
                  <a:pt x="326470" y="520371"/>
                  <a:pt x="335807" y="527040"/>
                </a:cubicBezTo>
                <a:cubicBezTo>
                  <a:pt x="354482" y="540379"/>
                  <a:pt x="379350" y="541554"/>
                  <a:pt x="401122" y="548811"/>
                </a:cubicBezTo>
                <a:cubicBezTo>
                  <a:pt x="450993" y="565434"/>
                  <a:pt x="444665" y="559697"/>
                  <a:pt x="477322" y="559697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500306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14282" y="928670"/>
            <a:ext cx="7500990" cy="1285884"/>
          </a:xfrm>
          <a:prstGeom prst="wedgeRoundRectCallout">
            <a:avLst>
              <a:gd name="adj1" fmla="val -39449"/>
              <a:gd name="adj2" fmla="val 106509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нас остался еще один вид термометров —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комнатный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 перед вами их несколько. Почему?</a:t>
            </a:r>
          </a:p>
        </p:txBody>
      </p:sp>
      <p:pic>
        <p:nvPicPr>
          <p:cNvPr id="7" name="Picture 6" descr="Картинка 49 из 1180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1000108"/>
            <a:ext cx="1428760" cy="1071570"/>
          </a:xfrm>
          <a:prstGeom prst="rect">
            <a:avLst/>
          </a:prstGeom>
          <a:noFill/>
        </p:spPr>
      </p:pic>
      <p:pic>
        <p:nvPicPr>
          <p:cNvPr id="5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7695756" y="4147667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42844" y="5143512"/>
            <a:ext cx="7500990" cy="1571636"/>
          </a:xfrm>
          <a:prstGeom prst="wedgeRoundRectCallout">
            <a:avLst>
              <a:gd name="adj1" fmla="val 52558"/>
              <a:gd name="adj2" fmla="val -81954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Комнатные термометры вешают внутри помещения. Люди хотят, чтобы прибор был красивым,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подходил под их обстановку, поэтому оформление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комнатных термометров — различно. </a:t>
            </a:r>
          </a:p>
        </p:txBody>
      </p:sp>
      <p:pic>
        <p:nvPicPr>
          <p:cNvPr id="41986" name="Picture 2" descr="Картинка 13 из 99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357430"/>
            <a:ext cx="2643206" cy="2643206"/>
          </a:xfrm>
          <a:prstGeom prst="rect">
            <a:avLst/>
          </a:prstGeom>
          <a:noFill/>
        </p:spPr>
      </p:pic>
      <p:pic>
        <p:nvPicPr>
          <p:cNvPr id="41992" name="Picture 8" descr="Картинка 87 из 99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2857496"/>
            <a:ext cx="1891489" cy="2112072"/>
          </a:xfrm>
          <a:prstGeom prst="rect">
            <a:avLst/>
          </a:prstGeom>
          <a:noFill/>
        </p:spPr>
      </p:pic>
      <p:pic>
        <p:nvPicPr>
          <p:cNvPr id="41988" name="Picture 4" descr="Картинка 13 из 99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2357430"/>
            <a:ext cx="2520620" cy="212992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4" name="Picture 2" descr="https://ds03.infourok.ru/uploads/ex/02a0/0003d32f-810a2ec4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214818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14282" y="928670"/>
            <a:ext cx="7500990" cy="1071570"/>
          </a:xfrm>
          <a:prstGeom prst="wedgeRoundRectCallout">
            <a:avLst>
              <a:gd name="adj1" fmla="val -37127"/>
              <a:gd name="adj2" fmla="val 280844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называется прибор, с помощью которого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определяем температуру воздуха, воды, почвы, тела человека и животных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?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</p:txBody>
      </p:sp>
      <p:pic>
        <p:nvPicPr>
          <p:cNvPr id="7" name="Picture 6" descr="Картинка 49 из 1180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928670"/>
            <a:ext cx="1428760" cy="1071570"/>
          </a:xfrm>
          <a:prstGeom prst="rect">
            <a:avLst/>
          </a:prstGeom>
          <a:noFill/>
        </p:spPr>
      </p:pic>
      <p:pic>
        <p:nvPicPr>
          <p:cNvPr id="10" name="Picture 10" descr="Картинка 158 из 111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071678"/>
            <a:ext cx="4595818" cy="4595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1" descr="C:\Documents and Settings\Admin\Рабочий стол\scan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857232"/>
            <a:ext cx="1055063" cy="57864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285720" y="1785926"/>
            <a:ext cx="70723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62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Чтобы понять, как работает термометр, проделайте опыты.</a:t>
            </a:r>
          </a:p>
          <a:p>
            <a:pPr marL="0" marR="0" lvl="0" indent="1762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marR="0" lvl="0" indent="1762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Опыт </a:t>
            </a: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Bookman Old Style" pitchFamily="18" charset="0"/>
              </a:rPr>
              <a:t>1.</a:t>
            </a:r>
            <a:r>
              <a:rPr kumimoji="0" lang="ru-RU" sz="2400" b="1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Bookman Old Style" pitchFamily="18" charset="0"/>
              </a:rPr>
              <a:t>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Опустите термометр в стакан с тёплой водой. Что происходит со столбиком жидкости в трубке термометра?</a:t>
            </a:r>
          </a:p>
          <a:p>
            <a:pPr marL="0" marR="0" lvl="0" indent="1762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marR="0" lvl="0" indent="1762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Опыт 2.</a:t>
            </a:r>
            <a:r>
              <a:rPr kumimoji="0" lang="ru-RU" sz="2400" b="1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Перенесите термометр в стакан с холодной водой. Посмотри, что теперь происходит со столбиком жидкости в трубке.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857232"/>
            <a:ext cx="18267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ЗАДАНИЕ 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2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  <p:transition>
    <p:randomBa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7586" name="Picture 2" descr="ÐÐ°ÑÑÐ¸Ð½ÐºÐ¸ Ð¿Ð¾ Ð·Ð°Ð¿ÑÐ¾ÑÑ Ð¾Ð¿ÑÐµÐ´ÐµÐ»Ð¸ ÑÐµÐ¼Ð¿ÐµÑÐ°ÑÑÑÑ 2 ÐºÐ»Ð°ÑÑ Ð¾ÐºÑÑÐ¶Ð°ÑÑÐ¸Ð¹ Ð¼Ð¸Ñ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753044" cy="623731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208078" y="1428736"/>
            <a:ext cx="1143008" cy="45005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85720" y="1785926"/>
            <a:ext cx="614366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62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Пользуясь термометром, определи температуру воздуха, воды. </a:t>
            </a:r>
          </a:p>
          <a:p>
            <a:pPr marL="0" marR="0" lvl="0" indent="1762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Franklin Gothic Book" pitchFamily="34" charset="0"/>
            </a:endParaRPr>
          </a:p>
          <a:p>
            <a:pPr marL="0" marR="0" lvl="0" indent="1762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Число градусов тепла записывают                            со знаком «+», а число градусов мороза —                    со знаком «-». </a:t>
            </a:r>
          </a:p>
          <a:p>
            <a:pPr marL="0" marR="0" lvl="0" indent="1762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Franklin Gothic Book" pitchFamily="34" charset="0"/>
            </a:endParaRPr>
          </a:p>
          <a:p>
            <a:pPr marL="0" marR="0" lvl="0" indent="1762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Вместо слова «градус» ставится маленький кружочек. </a:t>
            </a:r>
          </a:p>
          <a:p>
            <a:pPr marL="0" marR="0" lvl="0" indent="1762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Например:   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Bookman Old Style" pitchFamily="18" charset="0"/>
              </a:rPr>
              <a:t>+10°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Bookman Old Style" pitchFamily="18" charset="0"/>
              </a:rPr>
              <a:t>,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Bookman Old Style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Bookman Old Style" pitchFamily="18" charset="0"/>
              </a:rPr>
              <a:t> 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Bookman Old Style" pitchFamily="18" charset="0"/>
              </a:rPr>
              <a:t>-10°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Bookman Old Style" pitchFamily="18" charset="0"/>
              </a:rPr>
              <a:t>.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857232"/>
            <a:ext cx="18267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ЗАДАНИЕ 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3</a:t>
            </a:r>
            <a:endParaRPr lang="ru-RU" sz="3600" dirty="0">
              <a:latin typeface="+mj-lt"/>
            </a:endParaRPr>
          </a:p>
        </p:txBody>
      </p:sp>
      <p:pic>
        <p:nvPicPr>
          <p:cNvPr id="4" name="Picture 4" descr="http://www.posobiya.ru/NACH_SKOOL/OKRUG/015/images/11_0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571480"/>
            <a:ext cx="3278988" cy="6286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50822" y="928670"/>
            <a:ext cx="2650334" cy="28575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800"/>
              <a:t>Как правильно записать температуру?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71550" y="2133600"/>
            <a:ext cx="4506913" cy="617538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десять градусов тепла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7019925" y="1962150"/>
            <a:ext cx="15128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/>
              <a:t>+ 10</a:t>
            </a:r>
            <a:r>
              <a:rPr lang="en-US" sz="4400">
                <a:cs typeface="Arial" charset="0"/>
              </a:rPr>
              <a:t>°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971550" y="3573463"/>
            <a:ext cx="5267325" cy="61753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33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двадцать градусов мороза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7019925" y="3402013"/>
            <a:ext cx="137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/>
              <a:t>- 20</a:t>
            </a:r>
            <a:r>
              <a:rPr lang="en-US" sz="4400">
                <a:cs typeface="Arial" charset="0"/>
              </a:rPr>
              <a:t>°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116013" y="5157788"/>
            <a:ext cx="3621087" cy="617537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/>
              <a:t>ноль градусов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7380288" y="5013325"/>
            <a:ext cx="7191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/>
              <a:t>0</a:t>
            </a:r>
            <a:r>
              <a:rPr lang="en-US" sz="4400">
                <a:cs typeface="Arial" charset="0"/>
              </a:rPr>
              <a:t>°</a:t>
            </a: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5508625" y="2420938"/>
            <a:ext cx="79216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6227763" y="3860800"/>
            <a:ext cx="647700" cy="0"/>
          </a:xfrm>
          <a:prstGeom prst="line">
            <a:avLst/>
          </a:prstGeom>
          <a:noFill/>
          <a:ln w="57150">
            <a:solidFill>
              <a:srgbClr val="0033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4716463" y="5445125"/>
            <a:ext cx="2447925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/>
      <p:bldP spid="12295" grpId="0" animBg="1"/>
      <p:bldP spid="12296" grpId="0"/>
      <p:bldP spid="12297" grpId="0" animBg="1"/>
      <p:bldP spid="12298" grpId="0"/>
      <p:bldP spid="12299" grpId="0" animBg="1"/>
      <p:bldP spid="12300" grpId="0" animBg="1"/>
      <p:bldP spid="1230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38" name="Picture 2" descr="ÐÑÐ¾ÑÐ¸ÑÐ°Ð¹ÑÐµ Ð¿Ð¾-ÑÐ°Ð·Ð½Ð¾Ð¼Ñ: +6â°, â3â°, â15â°, +24â°, 0â°. Â  Ð ÐºÐ°ÐºÐ¾Ðµ Ð²ÑÐµÐ¼Ñ Ð³Ð¾Ð´Ð° Ð¼Ñ Ð¼Ð¾Ð¶ÐµÐ¼ Ð½Ð°Ð±Ð»ÑÐ´Ð°ÑÑ ÑÑÐ¸ ÑÐµÐ¼Ð¿ÐµÑÐ°ÑÑÑÑ? ÐÐ°ÐºÐ°Ñ ÑÐµÐ¼Ð¿ÐµÑÐ°ÑÑÑÐ° Ð¿ÑÐ¸ÐµÐ¼Ð»ÐµÐ¼Ð° Ð´Ð»Ñ Ð¿Ð¾Ð¼ÐµÑÐµÐ½Ð¸Ñ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Ð¡ÑÐ°Ð²Ð½Ð¸ÑÐµ: Â + 48â° â¦ + 54â° Â  Â  Â  Â  Â  Â  Â +12â° â¦ â12â° Â  Â Â Â Â Â Â Â Â  Â Â Â Â â 60â°â¦ â 30â° Â  Â  Â  Â  Â Â  Â  â 8â° â¦ Â  0â° Â  Â Â Â Â Â Â Â Â Â Â  Â  + 23 â° â¦ â 2â° Â  Â  Â  Â  Â  Â  Â  + 4â° â¦ Â  0â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0cf6/000b5795-a7a4b96f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5520" cy="704664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https://ds04.infourok.ru/uploads/ex/0cf6/000b5795-a7a4b96f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https://ds04.infourok.ru/uploads/ex/0cf6/000b5795-a7a4b96f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3887654">
            <a:off x="5519239" y="2683471"/>
            <a:ext cx="357190" cy="440479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85720" y="1785926"/>
            <a:ext cx="850112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Медицинским термометром измерь температуру своего тела.</a:t>
            </a:r>
          </a:p>
          <a:p>
            <a:pPr lvl="0" algn="just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Если температура поднимается выше +37°, значит, человек заболел.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857232"/>
            <a:ext cx="18267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ЗАДАНИЕ 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Book" pitchFamily="34" charset="0"/>
              </a:rPr>
              <a:t>4</a:t>
            </a:r>
            <a:endParaRPr lang="ru-RU" sz="3600" dirty="0">
              <a:latin typeface="+mj-lt"/>
            </a:endParaRPr>
          </a:p>
        </p:txBody>
      </p:sp>
      <p:pic>
        <p:nvPicPr>
          <p:cNvPr id="67586" name="Picture 2" descr="Картинка 15 из 166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15376">
            <a:off x="3191940" y="2319463"/>
            <a:ext cx="4114432" cy="557889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Объясни значение слов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55650" y="4221163"/>
            <a:ext cx="2559050" cy="698500"/>
          </a:xfrm>
          <a:prstGeom prst="rect">
            <a:avLst/>
          </a:prstGeom>
          <a:solidFill>
            <a:schemeClr val="accent1"/>
          </a:solidFill>
          <a:ln w="5715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/>
              <a:t>термометр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55650" y="2060575"/>
            <a:ext cx="2974975" cy="698500"/>
          </a:xfrm>
          <a:prstGeom prst="rect">
            <a:avLst/>
          </a:prstGeom>
          <a:solidFill>
            <a:schemeClr val="accent1"/>
          </a:solidFill>
          <a:ln w="5715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/>
              <a:t>температура</a:t>
            </a:r>
          </a:p>
        </p:txBody>
      </p:sp>
      <p:pic>
        <p:nvPicPr>
          <p:cNvPr id="8198" name="Picture 6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3082925"/>
            <a:ext cx="3311525" cy="3263900"/>
          </a:xfrm>
          <a:prstGeom prst="rect">
            <a:avLst/>
          </a:prstGeom>
          <a:noFill/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935413" y="3933825"/>
            <a:ext cx="5100637" cy="1247775"/>
          </a:xfrm>
          <a:prstGeom prst="rect">
            <a:avLst/>
          </a:prstGeom>
          <a:solidFill>
            <a:schemeClr val="folHlink"/>
          </a:solidFill>
          <a:ln w="5715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/>
              <a:t>прибор для измерения</a:t>
            </a:r>
          </a:p>
          <a:p>
            <a:pPr algn="ctr"/>
            <a:r>
              <a:rPr lang="ru-RU" sz="3600"/>
              <a:t> температуры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479925" y="20812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327525" y="1773238"/>
            <a:ext cx="3978275" cy="1247775"/>
          </a:xfrm>
          <a:prstGeom prst="rect">
            <a:avLst/>
          </a:prstGeom>
          <a:solidFill>
            <a:schemeClr val="folHlink"/>
          </a:solidFill>
          <a:ln w="5715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/>
              <a:t>ощущение тепла </a:t>
            </a:r>
          </a:p>
          <a:p>
            <a:pPr algn="ctr"/>
            <a:r>
              <a:rPr lang="ru-RU" sz="3600"/>
              <a:t>и холода</a:t>
            </a: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3779838" y="2420938"/>
            <a:ext cx="50323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3348038" y="4508500"/>
            <a:ext cx="50323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 animBg="1"/>
      <p:bldP spid="8203" grpId="0" animBg="1"/>
      <p:bldP spid="8204" grpId="0" animBg="1"/>
      <p:bldP spid="820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00232" y="3643314"/>
            <a:ext cx="500066" cy="4286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2357430"/>
            <a:ext cx="500066" cy="4286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4071942"/>
            <a:ext cx="500066" cy="4286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5357826"/>
            <a:ext cx="500066" cy="4286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00298" y="3214686"/>
            <a:ext cx="500066" cy="4286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3214686"/>
            <a:ext cx="500066" cy="4286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00496" y="6215082"/>
            <a:ext cx="500066" cy="4286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00628" y="2786058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3214686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364331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000628" y="4071942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4500570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000628" y="4929198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500958" y="364331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000496" y="4071942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000496" y="4500570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ю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000496" y="4929198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501090" y="5357826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ь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001024" y="5357826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500562" y="364331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000496" y="364331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500430" y="364331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000760" y="364331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500826" y="364331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000892" y="364331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000628" y="5357826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000628" y="578645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000628" y="6215082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000364" y="364331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500298" y="364331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500694" y="364331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7000892" y="578645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7000892" y="6215082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6500826" y="6215082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6000760" y="6215082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5500694" y="6215082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4500562" y="6215082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7000892" y="4500570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7000892" y="4929198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7000892" y="5357826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500958" y="5357826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500430" y="578645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2500298" y="4071942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2500298" y="4500570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500298" y="4929198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500298" y="5357826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500298" y="578645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2000232" y="578645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3000364" y="578645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500166" y="5786454"/>
            <a:ext cx="500066" cy="42862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1000100" y="5786454"/>
            <a:ext cx="500066" cy="4286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</a:t>
            </a:r>
          </a:p>
        </p:txBody>
      </p:sp>
      <p:pic>
        <p:nvPicPr>
          <p:cNvPr id="59" name="Picture 10" descr="Картинка 158 из 111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714356"/>
            <a:ext cx="2452678" cy="24526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0" name="Скругленный прямоугольник 59"/>
          <p:cNvSpPr/>
          <p:nvPr/>
        </p:nvSpPr>
        <p:spPr>
          <a:xfrm>
            <a:off x="214282" y="1000108"/>
            <a:ext cx="4572032" cy="16430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 Прибор для измерения температуры воды, воздуха, температуры тела человека.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214282" y="928670"/>
            <a:ext cx="4572032" cy="16430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 Стеклянная …,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наполненная жидкостью</a:t>
            </a: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214282" y="928670"/>
            <a:ext cx="4572032" cy="16430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Число градусов тепла записывается со знаком … .</a:t>
            </a: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214282" y="928670"/>
            <a:ext cx="4572032" cy="16430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Человек говорит : 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«У меня жар». Это значит – поднялась … .</a:t>
            </a: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214282" y="928670"/>
            <a:ext cx="4572032" cy="16430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5. Число градусов холода записывается со знаком … .</a:t>
            </a: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214282" y="928670"/>
            <a:ext cx="4572032" cy="16430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6. Граница между теплом и холодом, на термометре – цифра … .</a:t>
            </a: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214282" y="928670"/>
            <a:ext cx="4572032" cy="16430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7. Пластинка с делениями.</a:t>
            </a: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214282" y="928670"/>
            <a:ext cx="4572032" cy="164307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8. Деление на пластинке обозначает … . 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3" grpId="0" animBg="1"/>
      <p:bldP spid="67" grpId="0" animBg="1"/>
      <p:bldP spid="66" grpId="0" animBg="1"/>
      <p:bldP spid="65" grpId="0" animBg="1"/>
      <p:bldP spid="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https://ds04.infourok.ru/uploads/ex/0cf6/000b5795-a7a4b96f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74633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player.myshared.ru/5/437884/slides/slide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              </a:t>
            </a:r>
            <a:r>
              <a:rPr lang="ru-RU" dirty="0">
                <a:solidFill>
                  <a:srgbClr val="FF0000"/>
                </a:solidFill>
              </a:rPr>
              <a:t>Термоскоп Галилея.</a:t>
            </a:r>
          </a:p>
        </p:txBody>
      </p:sp>
      <p:pic>
        <p:nvPicPr>
          <p:cNvPr id="4" name="Содержимое 3" descr="4537_b_termometr_gallileya_15_sm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2060848"/>
            <a:ext cx="4572000" cy="45720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а 1 из 3867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 rot="5400000">
            <a:off x="1143003" y="-1142999"/>
            <a:ext cx="6857998" cy="91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357166"/>
            <a:ext cx="3571900" cy="428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ВИДЫ ТЕРМОМЕТРОВ</a:t>
            </a:r>
          </a:p>
        </p:txBody>
      </p:sp>
    </p:spTree>
  </p:cSld>
  <p:clrMapOvr>
    <a:masterClrMapping/>
  </p:clrMapOvr>
  <p:transition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img0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214818"/>
            <a:ext cx="1143008" cy="245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14282" y="928670"/>
            <a:ext cx="7500990" cy="1643074"/>
          </a:xfrm>
          <a:prstGeom prst="wedgeRoundRectCallout">
            <a:avLst>
              <a:gd name="adj1" fmla="val -37127"/>
              <a:gd name="adj2" fmla="val 174234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медицинском термометре 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шкала начинается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34 градусов и заканчивается 42 градусами.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Почему именно так? Вспомните: какая температура бывает у здорового человека?</a:t>
            </a:r>
          </a:p>
        </p:txBody>
      </p:sp>
      <p:pic>
        <p:nvPicPr>
          <p:cNvPr id="7" name="Picture 6" descr="Картинка 49 из 1180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40" y="1214422"/>
            <a:ext cx="1428760" cy="10715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3887654">
            <a:off x="6093721" y="2254844"/>
            <a:ext cx="357190" cy="440479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Картинка 15 из 166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15376">
            <a:off x="3766422" y="1890836"/>
            <a:ext cx="4114432" cy="557889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ая прямоугольная выноска 2"/>
          <p:cNvSpPr/>
          <p:nvPr/>
        </p:nvSpPr>
        <p:spPr>
          <a:xfrm>
            <a:off x="214282" y="928670"/>
            <a:ext cx="8715436" cy="2214578"/>
          </a:xfrm>
          <a:prstGeom prst="wedgeRoundRectCallout">
            <a:avLst>
              <a:gd name="adj1" fmla="val 37911"/>
              <a:gd name="adj2" fmla="val 110658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Бывает, что человек устал, переутомился, его организм ослаб. В таких случая говорят: «упадок сил».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Температура может опуститься ниже, чем 36,6 градусов.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Если человек заболел, то температура сразу повышается.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Но выше 42 градусов она просто не может быть,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Franklin Gothic Medium Cond" pitchFamily="34" charset="0"/>
              </a:rPr>
              <a:t>человек такую температуру не перенесет.</a:t>
            </a:r>
          </a:p>
        </p:txBody>
      </p:sp>
      <p:pic>
        <p:nvPicPr>
          <p:cNvPr id="4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7624320" y="4147668"/>
            <a:ext cx="1127774" cy="246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793" name="WordArt 1"/>
          <p:cNvSpPr>
            <a:spLocks noChangeArrowheads="1" noChangeShapeType="1" noTextEdit="1"/>
          </p:cNvSpPr>
          <p:nvPr/>
        </p:nvSpPr>
        <p:spPr bwMode="auto">
          <a:xfrm>
            <a:off x="1500166" y="4214818"/>
            <a:ext cx="4000528" cy="178595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36,6</a:t>
            </a:r>
            <a:r>
              <a:rPr lang="en-US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º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randomBa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</TotalTime>
  <Words>686</Words>
  <Application>Microsoft Office PowerPoint</Application>
  <PresentationFormat>Экран (4:3)</PresentationFormat>
  <Paragraphs>130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 Black</vt:lpstr>
      <vt:lpstr>Calibri</vt:lpstr>
      <vt:lpstr>Constantia</vt:lpstr>
      <vt:lpstr>Times New Roman</vt:lpstr>
      <vt:lpstr>Wingdings 2</vt:lpstr>
      <vt:lpstr>ZopaCyr</vt:lpstr>
      <vt:lpstr>Поток</vt:lpstr>
      <vt:lpstr>Презентация PowerPoint</vt:lpstr>
      <vt:lpstr>Презентация PowerPoint</vt:lpstr>
      <vt:lpstr>Объясни значение слов</vt:lpstr>
      <vt:lpstr>Презентация PowerPoint</vt:lpstr>
      <vt:lpstr>Презентация PowerPoint</vt:lpstr>
      <vt:lpstr>              Термоскоп Галилея.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правильно записать температуру?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Пользователь</cp:lastModifiedBy>
  <cp:revision>162</cp:revision>
  <dcterms:modified xsi:type="dcterms:W3CDTF">2021-10-31T16:24:57Z</dcterms:modified>
</cp:coreProperties>
</file>