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sigs" ContentType="application/vnd.openxmlformats-package.digital-signature-origin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_xmlsignatures/sig1.xml" ContentType="application/vnd.openxmlformats-package.digital-signature-xmlsignatur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package/2006/relationships/digital-signature/origin" Target="_xmlsignatures/origin.sigs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3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665F8D5-DFEE-4769-ABA0-7EA412919A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F8D5-DFEE-4769-ABA0-7EA412919A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F8D5-DFEE-4769-ABA0-7EA412919A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665F8D5-DFEE-4769-ABA0-7EA412919A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665F8D5-DFEE-4769-ABA0-7EA412919A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F8D5-DFEE-4769-ABA0-7EA412919A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F8D5-DFEE-4769-ABA0-7EA412919A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665F8D5-DFEE-4769-ABA0-7EA412919A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F8D5-DFEE-4769-ABA0-7EA412919A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665F8D5-DFEE-4769-ABA0-7EA412919A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665F8D5-DFEE-4769-ABA0-7EA412919A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665F8D5-DFEE-4769-ABA0-7EA412919A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1614692415_162-p-fon-s-ramkoi-dlya-slaida-1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38" y="0"/>
            <a:ext cx="97420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6165304"/>
            <a:ext cx="6120680" cy="575194"/>
          </a:xfrm>
        </p:spPr>
        <p:txBody>
          <a:bodyPr>
            <a:noAutofit/>
          </a:bodyPr>
          <a:lstStyle/>
          <a:p>
            <a:pPr algn="ctr"/>
            <a:r>
              <a:rPr lang="ru-RU" sz="4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</a:rPr>
              <a:t>Картотека </a:t>
            </a:r>
            <a:r>
              <a:rPr lang="ru-RU" sz="4800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</a:rPr>
              <a:t>игр </a:t>
            </a:r>
            <a:r>
              <a:rPr lang="ru-RU" sz="4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</a:rPr>
              <a:t/>
            </a:r>
            <a:br>
              <a:rPr lang="ru-RU" sz="4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</a:rPr>
            </a:br>
            <a:r>
              <a:rPr lang="ru-RU" sz="4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</a:rPr>
              <a:t>для детей </a:t>
            </a:r>
            <a:br>
              <a:rPr lang="ru-RU" sz="4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</a:rPr>
            </a:br>
            <a:r>
              <a:rPr lang="ru-RU" sz="4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</a:rPr>
              <a:t>от 1,5 до 3 лет</a:t>
            </a:r>
            <a:r>
              <a:rPr lang="ru-RU" sz="4800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</a:rPr>
              <a:t/>
            </a:r>
            <a:br>
              <a:rPr lang="ru-RU" sz="4800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</a:rPr>
            </a:br>
            <a: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rebuchet MS" pitchFamily="34" charset="0"/>
              </a:rPr>
              <a:t/>
            </a:r>
            <a:b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rebuchet MS" pitchFamily="34" charset="0"/>
              </a:rPr>
            </a:br>
            <a: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rebuchet MS" pitchFamily="34" charset="0"/>
              </a:rPr>
              <a:t/>
            </a:r>
            <a:b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rebuchet MS" pitchFamily="34" charset="0"/>
              </a:rPr>
            </a:br>
            <a:endParaRPr lang="ru-RU" sz="48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rebuchet MS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5661248"/>
            <a:ext cx="41267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Trebuchet MS" pitchFamily="34" charset="0"/>
              </a:rPr>
              <a:t>Педагог-психолог:</a:t>
            </a:r>
            <a:r>
              <a:rPr lang="ru-RU" dirty="0">
                <a:solidFill>
                  <a:srgbClr val="002060"/>
                </a:solidFill>
                <a:latin typeface="Trebuchet MS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rebuchet MS" pitchFamily="34" charset="0"/>
              </a:rPr>
              <a:t>Хохлова Г.В.</a:t>
            </a:r>
            <a:endParaRPr lang="ru-RU" dirty="0">
              <a:solidFill>
                <a:srgbClr val="002060"/>
              </a:solidFill>
              <a:latin typeface="Trebuchet MS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908720"/>
            <a:ext cx="6696744" cy="720080"/>
          </a:xfrm>
        </p:spPr>
        <p:txBody>
          <a:bodyPr>
            <a:normAutofit fontScale="92500"/>
          </a:bodyPr>
          <a:lstStyle/>
          <a:p>
            <a:pPr algn="ctr"/>
            <a:r>
              <a:rPr lang="ru-RU" sz="1500" dirty="0">
                <a:solidFill>
                  <a:srgbClr val="002060"/>
                </a:solidFill>
                <a:latin typeface="Trebuchet MS" pitchFamily="34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500" dirty="0">
                <a:solidFill>
                  <a:srgbClr val="002060"/>
                </a:solidFill>
                <a:latin typeface="Trebuchet MS" pitchFamily="34" charset="0"/>
              </a:rPr>
              <a:t>«Детский сад комбинированного вида № 11 «Яблонька»</a:t>
            </a:r>
          </a:p>
          <a:p>
            <a:pPr algn="ctr"/>
            <a:endParaRPr lang="ru-RU" sz="1400" dirty="0">
              <a:solidFill>
                <a:srgbClr val="00206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14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14692415_162-p-fon-s-ramkoi-dlya-slaida-1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38" y="0"/>
            <a:ext cx="97420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051720" y="1700808"/>
            <a:ext cx="5472608" cy="424847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Мишка косолапый по 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лесу идет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идем на месте, переваливаясь с ноги на ногу)</a:t>
            </a:r>
            <a:endParaRPr lang="ru-RU" sz="1600" dirty="0">
              <a:solidFill>
                <a:srgbClr val="000000"/>
              </a:solidFill>
              <a:latin typeface="Times New Roman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Шишки собирает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,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в 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корзиночку кладет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собираем воображаемые шишки)</a:t>
            </a:r>
            <a:endParaRPr lang="ru-RU" sz="1600" dirty="0">
              <a:solidFill>
                <a:srgbClr val="000000"/>
              </a:solidFill>
              <a:latin typeface="Times New Roman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Вдруг упала шишка 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-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прямо 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мишке в лоб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!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бьем себя рукой по лбу)</a:t>
            </a:r>
            <a:endParaRPr lang="ru-RU" sz="1600" dirty="0">
              <a:solidFill>
                <a:srgbClr val="000000"/>
              </a:solidFill>
              <a:latin typeface="Times New Roman"/>
            </a:endParaRPr>
          </a:p>
          <a:p>
            <a:r>
              <a:rPr lang="ru-RU" i="1" dirty="0">
                <a:solidFill>
                  <a:srgbClr val="000000"/>
                </a:solidFill>
                <a:latin typeface="Times New Roman"/>
              </a:rPr>
              <a:t> Мишка 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рассердился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и </a:t>
            </a:r>
            <a:r>
              <a:rPr lang="ru-RU" i="1" dirty="0">
                <a:solidFill>
                  <a:srgbClr val="000000"/>
                </a:solidFill>
                <a:latin typeface="Times New Roman"/>
              </a:rPr>
              <a:t>ногою - топ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топаем ногой)</a:t>
            </a:r>
            <a:endParaRPr lang="ru-RU" sz="16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79476" y="764704"/>
            <a:ext cx="684076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«Мишка косолапый»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8470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14692415_162-p-fon-s-ramkoi-dlya-slaida-1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38" y="0"/>
            <a:ext cx="97420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051720" y="1700808"/>
            <a:ext cx="6048672" cy="4248472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/>
              <a:t>Зайка серенький </a:t>
            </a:r>
            <a:r>
              <a:rPr lang="ru-RU" i="1" dirty="0" smtClean="0"/>
              <a:t>сидит и </a:t>
            </a:r>
            <a:r>
              <a:rPr lang="ru-RU" i="1" dirty="0"/>
              <a:t>ушами </a:t>
            </a:r>
            <a:r>
              <a:rPr lang="ru-RU" i="1" dirty="0" smtClean="0"/>
              <a:t>шевелит. </a:t>
            </a:r>
          </a:p>
          <a:p>
            <a:r>
              <a:rPr lang="ru-RU" i="1" dirty="0" smtClean="0"/>
              <a:t>Вот так и вот так, он ушами шевелит </a:t>
            </a:r>
            <a:r>
              <a:rPr lang="ru-RU" dirty="0" smtClean="0"/>
              <a:t>(приставить </a:t>
            </a:r>
            <a:r>
              <a:rPr lang="ru-RU" dirty="0"/>
              <a:t>ладошки к голове)</a:t>
            </a:r>
          </a:p>
          <a:p>
            <a:r>
              <a:rPr lang="ru-RU" dirty="0"/>
              <a:t>  </a:t>
            </a:r>
            <a:r>
              <a:rPr lang="ru-RU" i="1" dirty="0"/>
              <a:t>Зайке холодно сидеть</a:t>
            </a:r>
            <a:r>
              <a:rPr lang="ru-RU" i="1" dirty="0" smtClean="0"/>
              <a:t>,</a:t>
            </a:r>
            <a:r>
              <a:rPr lang="ru-RU" i="1" dirty="0"/>
              <a:t> </a:t>
            </a:r>
            <a:r>
              <a:rPr lang="ru-RU" i="1" dirty="0" smtClean="0"/>
              <a:t>надо </a:t>
            </a:r>
            <a:r>
              <a:rPr lang="ru-RU" i="1" dirty="0"/>
              <a:t>лапочки погреть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Вот так и вот так, надо лапочки погреть </a:t>
            </a:r>
            <a:r>
              <a:rPr lang="ru-RU" dirty="0" smtClean="0"/>
              <a:t>(потереть ладошку о ладошку)</a:t>
            </a:r>
            <a:endParaRPr lang="ru-RU" dirty="0"/>
          </a:p>
          <a:p>
            <a:r>
              <a:rPr lang="ru-RU" dirty="0"/>
              <a:t> </a:t>
            </a:r>
            <a:r>
              <a:rPr lang="ru-RU" i="1" dirty="0"/>
              <a:t>Зайке холодно стоять</a:t>
            </a:r>
            <a:r>
              <a:rPr lang="ru-RU" i="1" dirty="0" smtClean="0"/>
              <a:t>,</a:t>
            </a:r>
            <a:r>
              <a:rPr lang="ru-RU" i="1" dirty="0"/>
              <a:t> </a:t>
            </a:r>
            <a:r>
              <a:rPr lang="ru-RU" i="1" dirty="0" smtClean="0"/>
              <a:t>надо </a:t>
            </a:r>
            <a:r>
              <a:rPr lang="ru-RU" i="1" dirty="0"/>
              <a:t>зайке поскакать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Вот так и вот так, надо зайке поскакать </a:t>
            </a:r>
            <a:r>
              <a:rPr lang="ru-RU" dirty="0" smtClean="0"/>
              <a:t>(подпрыгивать на месте)</a:t>
            </a:r>
            <a:endParaRPr lang="ru-RU" dirty="0"/>
          </a:p>
          <a:p>
            <a:r>
              <a:rPr lang="ru-RU" dirty="0"/>
              <a:t> </a:t>
            </a:r>
            <a:r>
              <a:rPr lang="ru-RU" i="1" dirty="0"/>
              <a:t>Кто-то зайку </a:t>
            </a:r>
            <a:r>
              <a:rPr lang="ru-RU" i="1" dirty="0" smtClean="0"/>
              <a:t>испугал.</a:t>
            </a:r>
            <a:r>
              <a:rPr lang="ru-RU" i="1" dirty="0"/>
              <a:t> </a:t>
            </a:r>
            <a:r>
              <a:rPr lang="ru-RU" i="1" dirty="0" smtClean="0"/>
              <a:t>Зайка прыг </a:t>
            </a:r>
            <a:r>
              <a:rPr lang="ru-RU" i="1" dirty="0"/>
              <a:t>– и убежал</a:t>
            </a:r>
            <a:r>
              <a:rPr lang="ru-RU" i="1" dirty="0" smtClean="0"/>
              <a:t>! </a:t>
            </a:r>
            <a:r>
              <a:rPr lang="ru-RU" dirty="0" smtClean="0"/>
              <a:t>(испугаться </a:t>
            </a:r>
            <a:r>
              <a:rPr lang="ru-RU" dirty="0"/>
              <a:t>и </a:t>
            </a:r>
            <a:r>
              <a:rPr lang="ru-RU" dirty="0" smtClean="0"/>
              <a:t>разбежаться </a:t>
            </a:r>
            <a:r>
              <a:rPr lang="ru-RU" dirty="0"/>
              <a:t>по комнате)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79476" y="764704"/>
            <a:ext cx="684076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«Зайка серенький сидит»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1918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14692415_162-p-fon-s-ramkoi-dlya-slaida-1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38" y="0"/>
            <a:ext cx="97420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679476" y="1556792"/>
            <a:ext cx="6492924" cy="4248472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smtClean="0"/>
              <a:t>Здравствуйте</a:t>
            </a:r>
            <a:r>
              <a:rPr lang="ru-RU" i="1" dirty="0"/>
              <a:t>, </a:t>
            </a:r>
            <a:r>
              <a:rPr lang="ru-RU" i="1" dirty="0" smtClean="0"/>
              <a:t>ладошки, хлоп-хлоп-хлоп</a:t>
            </a:r>
            <a:r>
              <a:rPr lang="ru-RU" i="1" dirty="0"/>
              <a:t>! </a:t>
            </a:r>
            <a:r>
              <a:rPr lang="ru-RU" dirty="0"/>
              <a:t>(хлопать)</a:t>
            </a:r>
          </a:p>
          <a:p>
            <a:r>
              <a:rPr lang="ru-RU" i="1" dirty="0"/>
              <a:t>Здравствуйте, </a:t>
            </a:r>
            <a:r>
              <a:rPr lang="ru-RU" i="1" dirty="0" smtClean="0"/>
              <a:t>ножки, топ-топ-топ</a:t>
            </a:r>
            <a:r>
              <a:rPr lang="ru-RU" i="1" dirty="0"/>
              <a:t>! </a:t>
            </a:r>
            <a:r>
              <a:rPr lang="ru-RU" dirty="0"/>
              <a:t>(топать)</a:t>
            </a:r>
          </a:p>
          <a:p>
            <a:r>
              <a:rPr lang="ru-RU" i="1" dirty="0"/>
              <a:t>Здравствуйте, щёчки, </a:t>
            </a:r>
            <a:r>
              <a:rPr lang="ru-RU" dirty="0"/>
              <a:t>(погладить свои щёчки)</a:t>
            </a:r>
          </a:p>
          <a:p>
            <a:r>
              <a:rPr lang="ru-RU" i="1" dirty="0"/>
              <a:t>Плюх-плюх-плюх! </a:t>
            </a:r>
            <a:r>
              <a:rPr lang="ru-RU" dirty="0"/>
              <a:t>(пошлёпать себя по щёчкам)</a:t>
            </a:r>
          </a:p>
          <a:p>
            <a:r>
              <a:rPr lang="ru-RU" i="1" dirty="0"/>
              <a:t>Пухленькие щёчки, </a:t>
            </a:r>
            <a:r>
              <a:rPr lang="ru-RU" dirty="0"/>
              <a:t>(снова погладить щёчки)</a:t>
            </a:r>
          </a:p>
          <a:p>
            <a:r>
              <a:rPr lang="ru-RU" i="1" dirty="0"/>
              <a:t>Плюх-плюх-плюх! </a:t>
            </a:r>
            <a:r>
              <a:rPr lang="ru-RU" dirty="0"/>
              <a:t>(пошлёпать себя по щёчкам)</a:t>
            </a:r>
          </a:p>
          <a:p>
            <a:r>
              <a:rPr lang="ru-RU" i="1" dirty="0"/>
              <a:t>Здравствуйте, </a:t>
            </a:r>
            <a:r>
              <a:rPr lang="ru-RU" i="1" dirty="0" smtClean="0"/>
              <a:t>губки, чмок-чмок-чмок</a:t>
            </a:r>
            <a:r>
              <a:rPr lang="ru-RU" i="1" dirty="0"/>
              <a:t>! </a:t>
            </a:r>
            <a:r>
              <a:rPr lang="ru-RU" dirty="0"/>
              <a:t>(или три раза ритмично почмокать губами)</a:t>
            </a:r>
          </a:p>
          <a:p>
            <a:r>
              <a:rPr lang="ru-RU" i="1" dirty="0"/>
              <a:t>Здравствуйте, </a:t>
            </a:r>
            <a:r>
              <a:rPr lang="ru-RU" i="1" dirty="0" smtClean="0"/>
              <a:t>зубки, щёлк-щёлк-щёлк</a:t>
            </a:r>
            <a:r>
              <a:rPr lang="ru-RU" i="1" dirty="0"/>
              <a:t>! </a:t>
            </a:r>
            <a:r>
              <a:rPr lang="ru-RU" dirty="0"/>
              <a:t>(или три раза ритмично пощёлкать зубками)</a:t>
            </a:r>
          </a:p>
          <a:p>
            <a:r>
              <a:rPr lang="ru-RU" i="1" dirty="0"/>
              <a:t>Здравствуй, мой носик, </a:t>
            </a:r>
            <a:r>
              <a:rPr lang="ru-RU" dirty="0"/>
              <a:t>(потрогать кончик носа)</a:t>
            </a:r>
          </a:p>
          <a:p>
            <a:r>
              <a:rPr lang="ru-RU" i="1" dirty="0"/>
              <a:t>Бип-бип-бип! </a:t>
            </a:r>
            <a:r>
              <a:rPr lang="ru-RU" dirty="0"/>
              <a:t>(три раза нажать на свой носик)</a:t>
            </a:r>
          </a:p>
          <a:p>
            <a:r>
              <a:rPr lang="ru-RU" i="1" dirty="0"/>
              <a:t>Здравствуйте, гости! </a:t>
            </a:r>
            <a:r>
              <a:rPr lang="ru-RU" dirty="0"/>
              <a:t>(протянуть ручки вперёд)</a:t>
            </a:r>
          </a:p>
          <a:p>
            <a:r>
              <a:rPr lang="ru-RU" i="1" dirty="0"/>
              <a:t>Привет! </a:t>
            </a:r>
            <a:r>
              <a:rPr lang="ru-RU" dirty="0"/>
              <a:t>(помахать рукой над головой)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79476" y="764704"/>
            <a:ext cx="684076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«Здравствуйте!»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4102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14692415_162-p-fon-s-ramkoi-dlya-slaida-1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38" y="0"/>
            <a:ext cx="97420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679476" y="1484784"/>
            <a:ext cx="6492924" cy="4320480"/>
          </a:xfrm>
        </p:spPr>
        <p:txBody>
          <a:bodyPr>
            <a:normAutofit fontScale="92500" lnSpcReduction="20000"/>
          </a:bodyPr>
          <a:lstStyle/>
          <a:p>
            <a:pPr marL="0" indent="447675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Воспитатель приглашает малышей покататься на карусели. Он держит обруч в руках, находясь в середине обруча. Дети берутся за ленточки, воспитатель двигается с обручем. Дети идут, а затем бегут по кругу. Воспитатель говорит</a:t>
            </a:r>
            <a:r>
              <a:rPr lang="ru-RU" dirty="0" smtClean="0">
                <a:latin typeface="Times New Roman"/>
                <a:ea typeface="Times New Roman"/>
              </a:rPr>
              <a:t>:</a:t>
            </a:r>
          </a:p>
          <a:p>
            <a:pPr marL="0" indent="447675">
              <a:spcAft>
                <a:spcPts val="0"/>
              </a:spcAft>
              <a:buNone/>
            </a:pP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</a:rPr>
              <a:t>Еле-еле, </a:t>
            </a:r>
            <a:r>
              <a:rPr lang="ru-RU" i="1" dirty="0" smtClean="0">
                <a:latin typeface="Times New Roman"/>
                <a:ea typeface="Times New Roman"/>
              </a:rPr>
              <a:t>еле-еле закружились </a:t>
            </a:r>
            <a:r>
              <a:rPr lang="ru-RU" i="1" dirty="0">
                <a:latin typeface="Times New Roman"/>
                <a:ea typeface="Times New Roman"/>
              </a:rPr>
              <a:t>карусели</a:t>
            </a:r>
            <a:r>
              <a:rPr lang="ru-RU" i="1" dirty="0" smtClean="0">
                <a:latin typeface="Times New Roman"/>
                <a:ea typeface="Times New Roman"/>
              </a:rPr>
              <a:t>, </a:t>
            </a:r>
            <a:r>
              <a:rPr lang="ru-RU" dirty="0" smtClean="0">
                <a:latin typeface="Times New Roman"/>
                <a:ea typeface="Times New Roman"/>
              </a:rPr>
              <a:t>(кружиться медленно)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</a:rPr>
              <a:t>А потом, а </a:t>
            </a:r>
            <a:r>
              <a:rPr lang="ru-RU" i="1" dirty="0" smtClean="0">
                <a:latin typeface="Times New Roman"/>
                <a:ea typeface="Times New Roman"/>
              </a:rPr>
              <a:t>потом все </a:t>
            </a:r>
            <a:r>
              <a:rPr lang="ru-RU" i="1" dirty="0">
                <a:latin typeface="Times New Roman"/>
                <a:ea typeface="Times New Roman"/>
              </a:rPr>
              <a:t>бегом, бегом, бегом</a:t>
            </a:r>
            <a:r>
              <a:rPr lang="ru-RU" i="1" dirty="0" smtClean="0">
                <a:latin typeface="Times New Roman"/>
                <a:ea typeface="Times New Roman"/>
              </a:rPr>
              <a:t>! </a:t>
            </a:r>
            <a:r>
              <a:rPr lang="ru-RU" dirty="0" smtClean="0">
                <a:latin typeface="Times New Roman"/>
                <a:ea typeface="Times New Roman"/>
              </a:rPr>
              <a:t>(кружиться все быстрее и быстрее)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</a:rPr>
              <a:t>Тише, тише, не бегите, карусель остановите</a:t>
            </a:r>
            <a:r>
              <a:rPr lang="ru-RU" i="1" dirty="0" smtClean="0">
                <a:latin typeface="Times New Roman"/>
                <a:ea typeface="Times New Roman"/>
              </a:rPr>
              <a:t>. </a:t>
            </a:r>
            <a:r>
              <a:rPr lang="ru-RU" dirty="0" smtClean="0">
                <a:latin typeface="Times New Roman"/>
                <a:ea typeface="Times New Roman"/>
              </a:rPr>
              <a:t>(кружиться все медленнее и медленнее)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</a:rPr>
              <a:t>Раз и два, раз и </a:t>
            </a:r>
            <a:r>
              <a:rPr lang="ru-RU" i="1" dirty="0" smtClean="0">
                <a:latin typeface="Times New Roman"/>
                <a:ea typeface="Times New Roman"/>
              </a:rPr>
              <a:t>два, вот </a:t>
            </a:r>
            <a:r>
              <a:rPr lang="ru-RU" i="1" dirty="0">
                <a:latin typeface="Times New Roman"/>
                <a:ea typeface="Times New Roman"/>
              </a:rPr>
              <a:t>и кончилась игра</a:t>
            </a:r>
            <a:r>
              <a:rPr lang="ru-RU" i="1" dirty="0" smtClean="0">
                <a:latin typeface="Times New Roman"/>
                <a:ea typeface="Times New Roman"/>
              </a:rPr>
              <a:t>! </a:t>
            </a:r>
            <a:r>
              <a:rPr lang="ru-RU" dirty="0" smtClean="0">
                <a:latin typeface="Times New Roman"/>
                <a:ea typeface="Times New Roman"/>
              </a:rPr>
              <a:t>(остановиться)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79476" y="764704"/>
            <a:ext cx="684076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«Карусели»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7643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14692415_162-p-fon-s-ramkoi-dlya-slaida-1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38" y="0"/>
            <a:ext cx="97420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679476" y="1700808"/>
            <a:ext cx="6492924" cy="4248472"/>
          </a:xfrm>
        </p:spPr>
        <p:txBody>
          <a:bodyPr>
            <a:normAutofit lnSpcReduction="10000"/>
          </a:bodyPr>
          <a:lstStyle/>
          <a:p>
            <a:pPr>
              <a:spcAft>
                <a:spcPts val="0"/>
              </a:spcAft>
            </a:pPr>
            <a:r>
              <a:rPr lang="ru-RU" i="1" dirty="0" smtClean="0">
                <a:latin typeface="Times New Roman"/>
                <a:ea typeface="Times New Roman"/>
              </a:rPr>
              <a:t>Как </a:t>
            </a:r>
            <a:r>
              <a:rPr lang="ru-RU" i="1" dirty="0">
                <a:latin typeface="Times New Roman"/>
                <a:ea typeface="Times New Roman"/>
              </a:rPr>
              <a:t>на горке - снег, снег, </a:t>
            </a:r>
            <a:r>
              <a:rPr lang="ru-RU" dirty="0">
                <a:latin typeface="Times New Roman"/>
                <a:ea typeface="Times New Roman"/>
              </a:rPr>
              <a:t>(встаем с вытянутыми руками на носочки) 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latin typeface="Times New Roman"/>
                <a:ea typeface="Times New Roman"/>
              </a:rPr>
              <a:t>И </a:t>
            </a:r>
            <a:r>
              <a:rPr lang="ru-RU" i="1" dirty="0">
                <a:latin typeface="Times New Roman"/>
                <a:ea typeface="Times New Roman"/>
              </a:rPr>
              <a:t>под горкой - снег, снег,  </a:t>
            </a:r>
            <a:r>
              <a:rPr lang="ru-RU" dirty="0">
                <a:latin typeface="Times New Roman"/>
                <a:ea typeface="Times New Roman"/>
              </a:rPr>
              <a:t>(приседаем) 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latin typeface="Times New Roman"/>
                <a:ea typeface="Times New Roman"/>
              </a:rPr>
              <a:t>И </a:t>
            </a:r>
            <a:r>
              <a:rPr lang="ru-RU" i="1" dirty="0">
                <a:latin typeface="Times New Roman"/>
                <a:ea typeface="Times New Roman"/>
              </a:rPr>
              <a:t>на елке - снег, снег, </a:t>
            </a:r>
            <a:r>
              <a:rPr lang="ru-RU" dirty="0">
                <a:latin typeface="Times New Roman"/>
                <a:ea typeface="Times New Roman"/>
              </a:rPr>
              <a:t>(встаем с вытянутыми руками на носочки) 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latin typeface="Times New Roman"/>
                <a:ea typeface="Times New Roman"/>
              </a:rPr>
              <a:t>И </a:t>
            </a:r>
            <a:r>
              <a:rPr lang="ru-RU" i="1" dirty="0">
                <a:latin typeface="Times New Roman"/>
                <a:ea typeface="Times New Roman"/>
              </a:rPr>
              <a:t>под елкой - снег, снег. </a:t>
            </a:r>
            <a:r>
              <a:rPr lang="ru-RU" dirty="0">
                <a:latin typeface="Times New Roman"/>
                <a:ea typeface="Times New Roman"/>
              </a:rPr>
              <a:t>(приседаем) 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latin typeface="Times New Roman"/>
                <a:ea typeface="Times New Roman"/>
              </a:rPr>
              <a:t>А </a:t>
            </a:r>
            <a:r>
              <a:rPr lang="ru-RU" i="1" dirty="0">
                <a:latin typeface="Times New Roman"/>
                <a:ea typeface="Times New Roman"/>
              </a:rPr>
              <a:t>под снегом спит медведь. </a:t>
            </a:r>
            <a:r>
              <a:rPr lang="ru-RU" dirty="0">
                <a:latin typeface="Times New Roman"/>
                <a:ea typeface="Times New Roman"/>
              </a:rPr>
              <a:t>(склоняем голову набок, подложив сложенные ладони под щеку) </a:t>
            </a:r>
            <a:endParaRPr lang="ru-RU" sz="2000" dirty="0">
              <a:latin typeface="Times New Roman"/>
              <a:ea typeface="Times New Roman"/>
            </a:endParaRPr>
          </a:p>
          <a:p>
            <a:r>
              <a:rPr lang="ru-RU" i="1" dirty="0" smtClean="0">
                <a:latin typeface="Times New Roman"/>
                <a:ea typeface="Times New Roman"/>
              </a:rPr>
              <a:t>Тише</a:t>
            </a:r>
            <a:r>
              <a:rPr lang="ru-RU" i="1" dirty="0">
                <a:latin typeface="Times New Roman"/>
                <a:ea typeface="Times New Roman"/>
              </a:rPr>
              <a:t>, тише. Не шуметь! </a:t>
            </a:r>
            <a:r>
              <a:rPr lang="ru-RU" dirty="0">
                <a:latin typeface="Times New Roman"/>
                <a:ea typeface="Times New Roman"/>
              </a:rPr>
              <a:t>(</a:t>
            </a:r>
            <a:r>
              <a:rPr lang="ru-RU" dirty="0" smtClean="0">
                <a:latin typeface="Times New Roman"/>
                <a:ea typeface="Times New Roman"/>
              </a:rPr>
              <a:t>прикладываем </a:t>
            </a:r>
            <a:r>
              <a:rPr lang="ru-RU" dirty="0">
                <a:latin typeface="Times New Roman"/>
                <a:ea typeface="Times New Roman"/>
              </a:rPr>
              <a:t>палец к губам</a:t>
            </a:r>
            <a:r>
              <a:rPr lang="ru-RU" dirty="0" smtClean="0">
                <a:latin typeface="Times New Roman"/>
                <a:ea typeface="Times New Roman"/>
              </a:rPr>
              <a:t>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79476" y="764704"/>
            <a:ext cx="684076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«Как на горке»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1387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1614692415_162-p-fon-s-ramkoi-dlya-slaida-1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38" y="0"/>
            <a:ext cx="97420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Объект 4"/>
          <p:cNvSpPr txBox="1">
            <a:spLocks/>
          </p:cNvSpPr>
          <p:nvPr/>
        </p:nvSpPr>
        <p:spPr>
          <a:xfrm>
            <a:off x="1763688" y="1753469"/>
            <a:ext cx="3384376" cy="430699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dk1"/>
                </a:solidFill>
              </a:rPr>
              <a:t>Ладушки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Нежно гладим мы зверят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Весёлые платочки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Весёлый бубен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Разноцветные колечки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Колокольчик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Самолеты</a:t>
            </a:r>
          </a:p>
          <a:p>
            <a:endParaRPr lang="ru-RU" dirty="0" smtClean="0">
              <a:solidFill>
                <a:schemeClr val="dk1"/>
              </a:solidFill>
            </a:endParaRPr>
          </a:p>
          <a:p>
            <a:endParaRPr lang="ru-RU" dirty="0" smtClean="0">
              <a:solidFill>
                <a:schemeClr val="dk1"/>
              </a:solidFill>
            </a:endParaRPr>
          </a:p>
          <a:p>
            <a:endParaRPr lang="ru-RU" dirty="0" smtClean="0">
              <a:solidFill>
                <a:schemeClr val="dk1"/>
              </a:solidFill>
            </a:endParaRPr>
          </a:p>
          <a:p>
            <a:endParaRPr lang="ru-RU" dirty="0" smtClean="0">
              <a:solidFill>
                <a:schemeClr val="dk1"/>
              </a:solidFill>
            </a:endParaRPr>
          </a:p>
          <a:p>
            <a:endParaRPr lang="ru-RU" dirty="0" smtClean="0">
              <a:solidFill>
                <a:schemeClr val="dk1"/>
              </a:solidFill>
            </a:endParaRPr>
          </a:p>
          <a:p>
            <a:endParaRPr lang="ru-RU" dirty="0" smtClean="0"/>
          </a:p>
        </p:txBody>
      </p:sp>
      <p:sp>
        <p:nvSpPr>
          <p:cNvPr id="11" name="Объект 4"/>
          <p:cNvSpPr txBox="1">
            <a:spLocks/>
          </p:cNvSpPr>
          <p:nvPr/>
        </p:nvSpPr>
        <p:spPr>
          <a:xfrm>
            <a:off x="5220072" y="1753469"/>
            <a:ext cx="2737792" cy="414363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Мишка косолапый</a:t>
            </a:r>
          </a:p>
          <a:p>
            <a:r>
              <a:rPr lang="ru-RU" sz="2200" dirty="0" smtClean="0"/>
              <a:t>Зайка серенький сидит</a:t>
            </a:r>
          </a:p>
          <a:p>
            <a:r>
              <a:rPr lang="ru-RU" sz="2200" dirty="0" smtClean="0"/>
              <a:t>Здравствуйте!</a:t>
            </a:r>
          </a:p>
          <a:p>
            <a:r>
              <a:rPr lang="ru-RU" sz="2200" dirty="0" smtClean="0"/>
              <a:t>Карусели</a:t>
            </a:r>
          </a:p>
          <a:p>
            <a:r>
              <a:rPr lang="ru-RU" sz="2200" dirty="0" smtClean="0"/>
              <a:t>Как на горке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970856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Со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</a:rPr>
              <a:t>держание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4987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14692415_162-p-fon-s-ramkoi-dlya-slaida-1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38" y="0"/>
            <a:ext cx="97420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679476" y="1556792"/>
            <a:ext cx="6192688" cy="4176464"/>
          </a:xfrm>
        </p:spPr>
        <p:txBody>
          <a:bodyPr>
            <a:normAutofit fontScale="85000" lnSpcReduction="20000"/>
          </a:bodyPr>
          <a:lstStyle/>
          <a:p>
            <a:pPr marL="36576" indent="0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Материалы: </a:t>
            </a:r>
            <a:r>
              <a:rPr lang="ru-RU" dirty="0" smtClean="0"/>
              <a:t>«оладушки» по две на каждого ребенка.</a:t>
            </a:r>
            <a:endParaRPr lang="ru-RU" dirty="0"/>
          </a:p>
          <a:p>
            <a:pPr marL="36513" indent="230188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Ход игры: </a:t>
            </a:r>
            <a:r>
              <a:rPr lang="ru-RU" dirty="0" smtClean="0"/>
              <a:t>Воспитатель поет песенку и одновременно инсценирует свое пение жестами:</a:t>
            </a:r>
          </a:p>
          <a:p>
            <a:pPr marL="379476" indent="-342900"/>
            <a:r>
              <a:rPr lang="ru-RU" i="1" dirty="0" smtClean="0"/>
              <a:t>Ладушки, ладушки. </a:t>
            </a:r>
            <a:r>
              <a:rPr lang="ru-RU" dirty="0" smtClean="0"/>
              <a:t>(показывает ладошки)</a:t>
            </a:r>
          </a:p>
          <a:p>
            <a:pPr marL="379476" indent="-342900"/>
            <a:r>
              <a:rPr lang="ru-RU" i="1" dirty="0" smtClean="0"/>
              <a:t>Где были?</a:t>
            </a:r>
          </a:p>
          <a:p>
            <a:pPr marL="379476" indent="-342900"/>
            <a:r>
              <a:rPr lang="ru-RU" i="1" dirty="0" smtClean="0"/>
              <a:t>У бабушки! </a:t>
            </a:r>
            <a:r>
              <a:rPr lang="ru-RU" dirty="0" smtClean="0"/>
              <a:t>(вращает кистями)</a:t>
            </a:r>
          </a:p>
          <a:p>
            <a:pPr marL="379476" indent="-342900"/>
            <a:r>
              <a:rPr lang="ru-RU" i="1" dirty="0" smtClean="0"/>
              <a:t>Испекла нам бабушка сладкие оладушки,</a:t>
            </a:r>
          </a:p>
          <a:p>
            <a:pPr marL="379476" indent="-342900"/>
            <a:r>
              <a:rPr lang="ru-RU" i="1" dirty="0" smtClean="0"/>
              <a:t>Маслом поливала, деток угощала </a:t>
            </a:r>
            <a:r>
              <a:rPr lang="ru-RU" dirty="0" smtClean="0"/>
              <a:t>(хлопает в ладоши)</a:t>
            </a:r>
          </a:p>
          <a:p>
            <a:pPr marL="379476" indent="-342900"/>
            <a:r>
              <a:rPr lang="ru-RU" i="1" dirty="0" smtClean="0"/>
              <a:t>Коле два, Оле два, </a:t>
            </a:r>
            <a:r>
              <a:rPr lang="ru-RU" dirty="0" smtClean="0"/>
              <a:t>(раздает «оладушки» детям)</a:t>
            </a:r>
          </a:p>
          <a:p>
            <a:pPr marL="379476" indent="-342900"/>
            <a:r>
              <a:rPr lang="ru-RU" i="1" dirty="0" smtClean="0"/>
              <a:t>Ване два, Тане два. Всем дала! </a:t>
            </a:r>
            <a:r>
              <a:rPr lang="ru-RU" dirty="0" smtClean="0"/>
              <a:t>(показывают  в руках два «оладушка»)</a:t>
            </a:r>
          </a:p>
          <a:p>
            <a:pPr marL="379476" indent="-342900" algn="ctr">
              <a:buFontTx/>
              <a:buChar char="-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79476" y="764704"/>
            <a:ext cx="684076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«Ладушки»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3036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14692415_162-p-fon-s-ramkoi-dlya-slaida-1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38" y="0"/>
            <a:ext cx="97420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679476" y="1700808"/>
            <a:ext cx="6192688" cy="4176464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Материалы: </a:t>
            </a:r>
            <a:r>
              <a:rPr lang="ru-RU" dirty="0" smtClean="0"/>
              <a:t>игрушки-пищалки на каждого ребенка.</a:t>
            </a:r>
            <a:endParaRPr lang="ru-RU" dirty="0"/>
          </a:p>
          <a:p>
            <a:pPr marL="36576" indent="0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Ход игры: </a:t>
            </a:r>
            <a:r>
              <a:rPr lang="ru-RU" dirty="0" smtClean="0"/>
              <a:t>Воспитатель произносит текст и выполняет движения:</a:t>
            </a:r>
          </a:p>
          <a:p>
            <a:pPr marL="379476" indent="-342900"/>
            <a:r>
              <a:rPr lang="ru-RU" i="1" dirty="0" smtClean="0"/>
              <a:t>Нежно гладим мы зверят, </a:t>
            </a:r>
          </a:p>
          <a:p>
            <a:pPr marL="379476" indent="-342900"/>
            <a:r>
              <a:rPr lang="ru-RU" i="1" dirty="0" smtClean="0"/>
              <a:t>И зверята не пищат. </a:t>
            </a:r>
            <a:r>
              <a:rPr lang="ru-RU" dirty="0"/>
              <a:t>(ладошкой гладят </a:t>
            </a:r>
            <a:r>
              <a:rPr lang="ru-RU" dirty="0" smtClean="0"/>
              <a:t>игрушку)</a:t>
            </a:r>
          </a:p>
          <a:p>
            <a:pPr marL="379476" indent="-342900"/>
            <a:r>
              <a:rPr lang="ru-RU" i="1" dirty="0" smtClean="0"/>
              <a:t>Попищим поскорей, </a:t>
            </a:r>
          </a:p>
          <a:p>
            <a:pPr marL="379476" indent="-342900"/>
            <a:r>
              <a:rPr lang="ru-RU" i="1" dirty="0" smtClean="0"/>
              <a:t>Чтобы было веселей. </a:t>
            </a:r>
            <a:r>
              <a:rPr lang="ru-RU" dirty="0" smtClean="0"/>
              <a:t>(сжимают игрушку)</a:t>
            </a:r>
          </a:p>
          <a:p>
            <a:pPr marL="379476" indent="-342900" algn="ctr">
              <a:buFontTx/>
              <a:buChar char="-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79476" y="764704"/>
            <a:ext cx="684076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«Нежно гладим мы зверят»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994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14692415_162-p-fon-s-ramkoi-dlya-slaida-1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38" y="0"/>
            <a:ext cx="97420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619672" y="1384048"/>
            <a:ext cx="6984776" cy="4752528"/>
          </a:xfrm>
        </p:spPr>
        <p:txBody>
          <a:bodyPr>
            <a:normAutofit fontScale="62500" lnSpcReduction="20000"/>
          </a:bodyPr>
          <a:lstStyle/>
          <a:p>
            <a:pPr marL="36576" indent="0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Материалы: </a:t>
            </a:r>
            <a:r>
              <a:rPr lang="ru-RU" dirty="0" smtClean="0"/>
              <a:t>яркие платочки по одному на каждого ребенка.</a:t>
            </a:r>
            <a:endParaRPr lang="ru-RU" dirty="0"/>
          </a:p>
          <a:p>
            <a:pPr marL="36513" indent="592138" defTabSz="628650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Ход игры: </a:t>
            </a:r>
            <a:r>
              <a:rPr lang="ru-RU" dirty="0" smtClean="0"/>
              <a:t>Воспитатель поет и выполняет движения:</a:t>
            </a:r>
          </a:p>
          <a:p>
            <a:pPr marL="266700" indent="-228600"/>
            <a:r>
              <a:rPr lang="ru-RU" i="1" dirty="0" smtClean="0"/>
              <a:t>Вот платочки хороши! мы попляшем, малыши. </a:t>
            </a:r>
          </a:p>
          <a:p>
            <a:pPr marL="266700" indent="361950">
              <a:buNone/>
            </a:pPr>
            <a:r>
              <a:rPr lang="ru-RU" dirty="0" smtClean="0"/>
              <a:t>(стоя на месте, протянув руку вперед, размахивать платочком)</a:t>
            </a:r>
          </a:p>
          <a:p>
            <a:pPr marL="266700" indent="-228600"/>
            <a:r>
              <a:rPr lang="ru-RU" i="1" dirty="0" smtClean="0"/>
              <a:t>Ты, платочек аленький, покружись, всем ребятам маленьким покажись, </a:t>
            </a:r>
          </a:p>
          <a:p>
            <a:pPr marL="266700" indent="361950">
              <a:buNone/>
            </a:pPr>
            <a:r>
              <a:rPr lang="ru-RU" dirty="0" smtClean="0"/>
              <a:t>(кружиться, держа платочек в поднятой руке)</a:t>
            </a:r>
          </a:p>
          <a:p>
            <a:pPr marL="266700" indent="-228600"/>
            <a:r>
              <a:rPr lang="ru-RU" i="1" dirty="0" smtClean="0"/>
              <a:t>Я платочком помашу, я с платочком попляшу </a:t>
            </a:r>
          </a:p>
          <a:p>
            <a:pPr marL="266700" indent="361950">
              <a:buNone/>
            </a:pPr>
            <a:r>
              <a:rPr lang="ru-RU" dirty="0" smtClean="0"/>
              <a:t>(взмахивать платочком, стоя на месте)</a:t>
            </a:r>
          </a:p>
          <a:p>
            <a:pPr marL="266700" indent="-228600"/>
            <a:r>
              <a:rPr lang="ru-RU" i="1" dirty="0" smtClean="0"/>
              <a:t>Ты</a:t>
            </a:r>
            <a:r>
              <a:rPr lang="ru-RU" i="1" dirty="0"/>
              <a:t>, платочек аленький, покружись, всем ребятам маленьким покажись, </a:t>
            </a:r>
            <a:endParaRPr lang="ru-RU" i="1" dirty="0" smtClean="0"/>
          </a:p>
          <a:p>
            <a:pPr marL="266700" indent="361950">
              <a:buNone/>
            </a:pPr>
            <a:r>
              <a:rPr lang="ru-RU" dirty="0" smtClean="0"/>
              <a:t>(</a:t>
            </a:r>
            <a:r>
              <a:rPr lang="ru-RU" dirty="0"/>
              <a:t>кружиться, держа платочек в поднятой </a:t>
            </a:r>
            <a:r>
              <a:rPr lang="ru-RU" dirty="0" smtClean="0"/>
              <a:t>руке)</a:t>
            </a:r>
          </a:p>
          <a:p>
            <a:pPr marL="266700" indent="-228600"/>
            <a:r>
              <a:rPr lang="ru-RU" i="1" dirty="0" smtClean="0"/>
              <a:t>Нет платочков, ай-ай-ай. Где платочки, угадай? </a:t>
            </a:r>
          </a:p>
          <a:p>
            <a:pPr marL="266700" indent="361950">
              <a:buNone/>
            </a:pPr>
            <a:r>
              <a:rPr lang="ru-RU" dirty="0" smtClean="0"/>
              <a:t>(спрятать платочек за спину, поворачивая голову влево-вправо)</a:t>
            </a:r>
          </a:p>
          <a:p>
            <a:pPr marL="266700" indent="-228600"/>
            <a:r>
              <a:rPr lang="ru-RU" i="1" dirty="0" smtClean="0"/>
              <a:t>Ты</a:t>
            </a:r>
            <a:r>
              <a:rPr lang="ru-RU" i="1" dirty="0"/>
              <a:t>, платочек аленький, покружись, всем ребятам </a:t>
            </a:r>
            <a:r>
              <a:rPr lang="ru-RU" i="1" dirty="0" smtClean="0"/>
              <a:t>              маленьким </a:t>
            </a:r>
            <a:r>
              <a:rPr lang="ru-RU" i="1" dirty="0"/>
              <a:t>покажись, </a:t>
            </a:r>
            <a:endParaRPr lang="ru-RU" i="1" dirty="0" smtClean="0"/>
          </a:p>
          <a:p>
            <a:pPr marL="266700" indent="361950">
              <a:buNone/>
            </a:pPr>
            <a:r>
              <a:rPr lang="ru-RU" dirty="0" smtClean="0"/>
              <a:t>(кружиться</a:t>
            </a:r>
            <a:r>
              <a:rPr lang="ru-RU" dirty="0"/>
              <a:t>, держа платочек в поднятой </a:t>
            </a:r>
            <a:r>
              <a:rPr lang="ru-RU" dirty="0" smtClean="0"/>
              <a:t>руке)</a:t>
            </a:r>
          </a:p>
          <a:p>
            <a:pPr marL="266700" indent="-228600"/>
            <a:r>
              <a:rPr lang="ru-RU" i="1" dirty="0" smtClean="0"/>
              <a:t>Вот платочки хороши! Поплясали малыши. </a:t>
            </a:r>
          </a:p>
          <a:p>
            <a:pPr marL="66675" indent="561975">
              <a:buNone/>
            </a:pPr>
            <a:r>
              <a:rPr lang="ru-RU" dirty="0" smtClean="0"/>
              <a:t>(складывают платочки в коробку)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748358"/>
            <a:ext cx="684076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«Весёлые платочки»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6174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14692415_162-p-fon-s-ramkoi-dlya-slaida-1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38" y="0"/>
            <a:ext cx="97420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679476" y="1700808"/>
            <a:ext cx="6192688" cy="4176464"/>
          </a:xfrm>
        </p:spPr>
        <p:txBody>
          <a:bodyPr>
            <a:normAutofit fontScale="85000" lnSpcReduction="20000"/>
          </a:bodyPr>
          <a:lstStyle/>
          <a:p>
            <a:pPr marL="36513" indent="144463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Материалы: </a:t>
            </a:r>
            <a:r>
              <a:rPr lang="ru-RU" dirty="0" smtClean="0"/>
              <a:t>бубен.</a:t>
            </a:r>
            <a:endParaRPr lang="ru-RU" dirty="0"/>
          </a:p>
          <a:p>
            <a:pPr marL="36576" indent="0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Ход игры: </a:t>
            </a:r>
            <a:r>
              <a:rPr lang="ru-RU" dirty="0" smtClean="0"/>
              <a:t>Воспитатель дает бубен малышу и говорит:</a:t>
            </a:r>
          </a:p>
          <a:p>
            <a:pPr marL="379476" indent="-342900"/>
            <a:r>
              <a:rPr lang="ru-RU" i="1" dirty="0" smtClean="0"/>
              <a:t>Поиграй нам, Маша, в бубен, мы в ладоши хлопать будем </a:t>
            </a:r>
            <a:r>
              <a:rPr lang="ru-RU" dirty="0" smtClean="0"/>
              <a:t>(Маша играет, дети хлопают в ладоши)</a:t>
            </a:r>
          </a:p>
          <a:p>
            <a:pPr marL="379476" indent="-342900"/>
            <a:r>
              <a:rPr lang="ru-RU" i="1" dirty="0" smtClean="0"/>
              <a:t>Поиграй нам, поиграй, Саше бубен передай </a:t>
            </a:r>
            <a:r>
              <a:rPr lang="ru-RU" dirty="0" smtClean="0"/>
              <a:t>(Маша передает бубен Саше)</a:t>
            </a:r>
          </a:p>
          <a:p>
            <a:pPr marL="379476" indent="-342900"/>
            <a:r>
              <a:rPr lang="ru-RU" i="1" dirty="0" smtClean="0"/>
              <a:t>Поиграй </a:t>
            </a:r>
            <a:r>
              <a:rPr lang="ru-RU" i="1" dirty="0"/>
              <a:t>нам, </a:t>
            </a:r>
            <a:r>
              <a:rPr lang="ru-RU" i="1" dirty="0" smtClean="0"/>
              <a:t>Саша</a:t>
            </a:r>
            <a:r>
              <a:rPr lang="ru-RU" i="1" dirty="0"/>
              <a:t>, в бубен, мы </a:t>
            </a:r>
            <a:r>
              <a:rPr lang="ru-RU" i="1" dirty="0" smtClean="0"/>
              <a:t>ногами топать будем </a:t>
            </a:r>
            <a:r>
              <a:rPr lang="ru-RU" dirty="0" smtClean="0"/>
              <a:t>(Саша </a:t>
            </a:r>
            <a:r>
              <a:rPr lang="ru-RU" dirty="0"/>
              <a:t>играет, дети </a:t>
            </a:r>
            <a:r>
              <a:rPr lang="ru-RU" dirty="0" smtClean="0"/>
              <a:t>топают одной ногой, потом другой)</a:t>
            </a:r>
          </a:p>
          <a:p>
            <a:pPr marL="379476" indent="-342900"/>
            <a:r>
              <a:rPr lang="ru-RU" i="1" dirty="0" smtClean="0"/>
              <a:t>Поиграй </a:t>
            </a:r>
            <a:r>
              <a:rPr lang="ru-RU" i="1" dirty="0"/>
              <a:t>нам, поиграй, </a:t>
            </a:r>
            <a:r>
              <a:rPr lang="ru-RU" i="1" dirty="0" smtClean="0"/>
              <a:t>Даше </a:t>
            </a:r>
            <a:r>
              <a:rPr lang="ru-RU" i="1" dirty="0"/>
              <a:t>бубен передай </a:t>
            </a:r>
            <a:r>
              <a:rPr lang="ru-RU" dirty="0" smtClean="0"/>
              <a:t>(Саша </a:t>
            </a:r>
            <a:r>
              <a:rPr lang="ru-RU" dirty="0"/>
              <a:t>передает бубен </a:t>
            </a:r>
            <a:r>
              <a:rPr lang="ru-RU" dirty="0" smtClean="0"/>
              <a:t>Даше)</a:t>
            </a:r>
          </a:p>
          <a:p>
            <a:pPr marL="36576" indent="0" algn="ctr">
              <a:buNone/>
            </a:pPr>
            <a:r>
              <a:rPr lang="ru-RU" dirty="0" smtClean="0"/>
              <a:t>Игра продолжается.</a:t>
            </a:r>
            <a:endParaRPr lang="ru-RU" dirty="0"/>
          </a:p>
          <a:p>
            <a:pPr marL="379476" indent="-342900">
              <a:buFont typeface="Symbol" pitchFamily="18" charset="2"/>
              <a:buChar char=""/>
            </a:pPr>
            <a:endParaRPr lang="ru-RU" dirty="0" smtClean="0"/>
          </a:p>
          <a:p>
            <a:pPr marL="379476" indent="-342900" algn="ctr">
              <a:buFontTx/>
              <a:buChar char="-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79476" y="764704"/>
            <a:ext cx="684076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«Весёлый бубен»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8458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14692415_162-p-fon-s-ramkoi-dlya-slaida-1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38" y="0"/>
            <a:ext cx="97420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679476" y="1700808"/>
            <a:ext cx="6492924" cy="4248472"/>
          </a:xfrm>
        </p:spPr>
        <p:txBody>
          <a:bodyPr>
            <a:normAutofit fontScale="70000" lnSpcReduction="20000"/>
          </a:bodyPr>
          <a:lstStyle/>
          <a:p>
            <a:pPr marL="36513" indent="144463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Материалы: </a:t>
            </a:r>
            <a:r>
              <a:rPr lang="ru-RU" dirty="0" smtClean="0"/>
              <a:t>20 цветных колечек, шнурок или палочка, для нанизывания колечек.</a:t>
            </a:r>
            <a:endParaRPr lang="ru-RU" dirty="0"/>
          </a:p>
          <a:p>
            <a:pPr marL="36576" indent="0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Ход игры: </a:t>
            </a:r>
            <a:r>
              <a:rPr lang="ru-RU" dirty="0" smtClean="0"/>
              <a:t>Воспитатель обращает внимание детей на разноцветные колечки и говорит:</a:t>
            </a:r>
          </a:p>
          <a:p>
            <a:pPr marL="0" indent="0" algn="ctr">
              <a:buNone/>
            </a:pPr>
            <a:endParaRPr lang="ru-RU" i="1" dirty="0" smtClean="0"/>
          </a:p>
          <a:p>
            <a:pPr marL="0" indent="0" algn="ctr">
              <a:buNone/>
            </a:pPr>
            <a:r>
              <a:rPr lang="ru-RU" i="1" dirty="0" smtClean="0"/>
              <a:t>Я по комнате хожу,</a:t>
            </a:r>
          </a:p>
          <a:p>
            <a:pPr marL="0" indent="0" algn="ctr">
              <a:buNone/>
            </a:pPr>
            <a:r>
              <a:rPr lang="ru-RU" i="1" dirty="0" smtClean="0"/>
              <a:t>Всем колечки покажу,</a:t>
            </a:r>
          </a:p>
          <a:p>
            <a:pPr marL="0" indent="0" algn="ctr">
              <a:buNone/>
            </a:pPr>
            <a:r>
              <a:rPr lang="ru-RU" i="1" dirty="0" smtClean="0"/>
              <a:t>Вот колечки хороши,</a:t>
            </a:r>
          </a:p>
          <a:p>
            <a:pPr marL="0" indent="0" algn="ctr">
              <a:buNone/>
            </a:pPr>
            <a:r>
              <a:rPr lang="ru-RU" i="1" dirty="0" smtClean="0"/>
              <a:t>Посмотрите, малыши!</a:t>
            </a:r>
          </a:p>
          <a:p>
            <a:pPr marL="0" indent="0" algn="ctr">
              <a:buNone/>
            </a:pPr>
            <a:endParaRPr lang="ru-RU" i="1" dirty="0" smtClean="0"/>
          </a:p>
          <a:p>
            <a:pPr marL="36513" indent="411163">
              <a:buNone/>
            </a:pPr>
            <a:r>
              <a:rPr lang="ru-RU" dirty="0" smtClean="0"/>
              <a:t>Воспитатель, показывая кольцо, «нечаянно» роняет его.</a:t>
            </a:r>
            <a:endParaRPr lang="ru-RU" dirty="0"/>
          </a:p>
          <a:p>
            <a:pPr marL="0" indent="0" algn="ctr">
              <a:buNone/>
            </a:pPr>
            <a:r>
              <a:rPr lang="ru-RU" i="1" dirty="0" smtClean="0"/>
              <a:t>Ой! Помогите, ребятки, собрать колечки.</a:t>
            </a:r>
          </a:p>
          <a:p>
            <a:pPr marL="0" indent="447675">
              <a:buNone/>
            </a:pPr>
            <a:r>
              <a:rPr lang="ru-RU" dirty="0" smtClean="0"/>
              <a:t>Воспитатель разбрасывает колечки так, чтобы они рассыпались по всей группе. </a:t>
            </a:r>
          </a:p>
          <a:p>
            <a:pPr marL="0" indent="447675">
              <a:buNone/>
            </a:pPr>
            <a:r>
              <a:rPr lang="ru-RU" dirty="0" smtClean="0"/>
              <a:t>Дети собирают колечки и нанизывают                           их на палочку (шнурок).</a:t>
            </a:r>
            <a:endParaRPr lang="ru-RU" dirty="0"/>
          </a:p>
          <a:p>
            <a:pPr marL="379476" indent="-342900">
              <a:buFont typeface="Symbol" pitchFamily="18" charset="2"/>
              <a:buChar char=""/>
            </a:pPr>
            <a:endParaRPr lang="ru-RU" dirty="0" smtClean="0"/>
          </a:p>
          <a:p>
            <a:pPr marL="379476" indent="-342900" algn="ctr">
              <a:buFontTx/>
              <a:buChar char="-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79476" y="764704"/>
            <a:ext cx="684076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«Разноцветные колечки»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8752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14692415_162-p-fon-s-ramkoi-dlya-slaida-1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38" y="0"/>
            <a:ext cx="97420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679476" y="1700808"/>
            <a:ext cx="6492924" cy="4248472"/>
          </a:xfrm>
        </p:spPr>
        <p:txBody>
          <a:bodyPr>
            <a:normAutofit fontScale="77500" lnSpcReduction="20000"/>
          </a:bodyPr>
          <a:lstStyle/>
          <a:p>
            <a:pPr marL="36513" indent="-36513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Материалы: </a:t>
            </a:r>
            <a:r>
              <a:rPr lang="ru-RU" dirty="0" smtClean="0"/>
              <a:t>колокольчики по одному на каждого ребенка.</a:t>
            </a:r>
          </a:p>
          <a:p>
            <a:pPr marL="36513" indent="230188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Ход игры: </a:t>
            </a:r>
            <a:r>
              <a:rPr lang="ru-RU" dirty="0" smtClean="0"/>
              <a:t>Воспитатель произносит слова, сопровождая движениями:</a:t>
            </a:r>
          </a:p>
          <a:p>
            <a:r>
              <a:rPr lang="ru-RU" i="1" dirty="0" smtClean="0"/>
              <a:t>Колокольчик зазвенел звонко </a:t>
            </a:r>
            <a:r>
              <a:rPr lang="ru-RU" i="1" dirty="0"/>
              <a:t>песенку запел, </a:t>
            </a:r>
            <a:endParaRPr lang="ru-RU" i="1" dirty="0" smtClean="0"/>
          </a:p>
          <a:p>
            <a:r>
              <a:rPr lang="ru-RU" i="1" dirty="0" smtClean="0"/>
              <a:t>Динь-динь-динь, динь-динь-динь, звонко песенку запел.</a:t>
            </a:r>
            <a:r>
              <a:rPr lang="ru-RU" i="1" dirty="0"/>
              <a:t> </a:t>
            </a:r>
            <a:r>
              <a:rPr lang="ru-RU" dirty="0"/>
              <a:t>(звенят </a:t>
            </a:r>
            <a:r>
              <a:rPr lang="ru-RU" dirty="0" smtClean="0"/>
              <a:t>колокольчиком)</a:t>
            </a:r>
          </a:p>
          <a:p>
            <a:r>
              <a:rPr lang="ru-RU" i="1" dirty="0" smtClean="0"/>
              <a:t>Колокольчик не звенит, в кулачке он крепко спит. </a:t>
            </a:r>
            <a:r>
              <a:rPr lang="ru-RU" dirty="0" smtClean="0"/>
              <a:t>(прячут колокольчик в кулачок)</a:t>
            </a:r>
          </a:p>
          <a:p>
            <a:r>
              <a:rPr lang="ru-RU" i="1" dirty="0" smtClean="0"/>
              <a:t>Баю-бай, баю-бай, в кулачке он крепко спит. (покачивают рукой с колокольчиком, убаюкивая)</a:t>
            </a:r>
          </a:p>
          <a:p>
            <a:r>
              <a:rPr lang="ru-RU" i="1" dirty="0" smtClean="0"/>
              <a:t>Просыпайся поскорей, зазвени нам веселей!</a:t>
            </a:r>
          </a:p>
          <a:p>
            <a:r>
              <a:rPr lang="ru-RU" i="1" dirty="0" smtClean="0"/>
              <a:t>Динь-динь-динь</a:t>
            </a:r>
            <a:r>
              <a:rPr lang="ru-RU" i="1" dirty="0"/>
              <a:t>, </a:t>
            </a:r>
            <a:r>
              <a:rPr lang="ru-RU" i="1" dirty="0" smtClean="0"/>
              <a:t>динь-динь-динь, позвени нам веселей. </a:t>
            </a:r>
            <a:r>
              <a:rPr lang="ru-RU" dirty="0"/>
              <a:t>(звенят </a:t>
            </a:r>
            <a:r>
              <a:rPr lang="ru-RU" dirty="0" smtClean="0"/>
              <a:t>колокольчиком)</a:t>
            </a:r>
          </a:p>
          <a:p>
            <a:pPr marL="0" indent="542925">
              <a:buNone/>
            </a:pPr>
            <a:r>
              <a:rPr lang="ru-RU" dirty="0" smtClean="0"/>
              <a:t>Можно повторить другой рукой.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79476" y="764704"/>
            <a:ext cx="684076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«Колокольчик»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2971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14692415_162-p-fon-s-ramkoi-dlya-slaida-1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538" y="0"/>
            <a:ext cx="97420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051720" y="1700808"/>
            <a:ext cx="5616624" cy="4248472"/>
          </a:xfrm>
        </p:spPr>
        <p:txBody>
          <a:bodyPr>
            <a:normAutofit/>
          </a:bodyPr>
          <a:lstStyle/>
          <a:p>
            <a:r>
              <a:rPr lang="ru-RU" i="1" dirty="0" smtClean="0"/>
              <a:t>Самолеты </a:t>
            </a:r>
            <a:r>
              <a:rPr lang="ru-RU" i="1" dirty="0"/>
              <a:t>загудели</a:t>
            </a:r>
            <a:r>
              <a:rPr lang="ru-RU" i="1" dirty="0" smtClean="0"/>
              <a:t>, </a:t>
            </a:r>
            <a:r>
              <a:rPr lang="ru-RU" dirty="0" smtClean="0"/>
              <a:t>(</a:t>
            </a:r>
            <a:r>
              <a:rPr lang="ru-RU" dirty="0"/>
              <a:t>вращение перед грудью согнутыми в локтях руками</a:t>
            </a:r>
            <a:r>
              <a:rPr lang="ru-RU" dirty="0" smtClean="0"/>
              <a:t>)</a:t>
            </a:r>
          </a:p>
          <a:p>
            <a:r>
              <a:rPr lang="ru-RU" i="1" dirty="0" smtClean="0"/>
              <a:t>Самолеты </a:t>
            </a:r>
            <a:r>
              <a:rPr lang="ru-RU" i="1" dirty="0"/>
              <a:t>полетели</a:t>
            </a:r>
            <a:r>
              <a:rPr lang="ru-RU" i="1" dirty="0" smtClean="0"/>
              <a:t>. </a:t>
            </a:r>
            <a:r>
              <a:rPr lang="ru-RU" dirty="0" smtClean="0"/>
              <a:t>(</a:t>
            </a:r>
            <a:r>
              <a:rPr lang="ru-RU" dirty="0"/>
              <a:t>руки в стороны, бежим по комнате</a:t>
            </a:r>
            <a:r>
              <a:rPr lang="ru-RU" dirty="0" smtClean="0"/>
              <a:t>)</a:t>
            </a:r>
            <a:r>
              <a:rPr lang="ru-RU" i="1" dirty="0" smtClean="0"/>
              <a:t> </a:t>
            </a:r>
          </a:p>
          <a:p>
            <a:r>
              <a:rPr lang="ru-RU" i="1" dirty="0" smtClean="0"/>
              <a:t>На </a:t>
            </a:r>
            <a:r>
              <a:rPr lang="ru-RU" i="1" dirty="0"/>
              <a:t>полянку тихо сели</a:t>
            </a:r>
            <a:r>
              <a:rPr lang="ru-RU" i="1" dirty="0" smtClean="0"/>
              <a:t>, </a:t>
            </a:r>
            <a:r>
              <a:rPr lang="ru-RU" dirty="0" smtClean="0"/>
              <a:t>(приседаем)</a:t>
            </a:r>
          </a:p>
          <a:p>
            <a:r>
              <a:rPr lang="ru-RU" i="1" dirty="0" smtClean="0"/>
              <a:t>Да </a:t>
            </a:r>
            <a:r>
              <a:rPr lang="ru-RU" i="1" dirty="0"/>
              <a:t>и снова полетели</a:t>
            </a:r>
            <a:r>
              <a:rPr lang="ru-RU" i="1" dirty="0" smtClean="0"/>
              <a:t>. </a:t>
            </a:r>
            <a:r>
              <a:rPr lang="ru-RU" dirty="0" smtClean="0"/>
              <a:t>(</a:t>
            </a:r>
            <a:r>
              <a:rPr lang="ru-RU" dirty="0"/>
              <a:t>руки в стороны, снова бежим по комнате)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79476" y="764704"/>
            <a:ext cx="684076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«Самолеты»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2720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6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1098D2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_xmlsignatures/_rels/origin.sigs.rels><?xml version="1.0" encoding="UTF-8" standalone="yes"?>
<Relationships xmlns="http://schemas.openxmlformats.org/package/2006/relationships"><Relationship Id="rId1" Type="http://schemas.openxmlformats.org/package/2006/relationships/digital-signature/signature" Target="sig1.xml"/></Relationships>
</file>

<file path=_xmlsignatures/sig1.xml><?xml version="1.0" encoding="utf-8"?>
<Signature xmlns="http://www.w3.org/2000/09/xmldsig#" Id="idPackageSignature">
  <SignedInfo>
    <CanonicalizationMethod Algorithm="http://www.w3.org/TR/2001/REC-xml-c14n-20010315"/>
    <SignatureMethod Algorithm="http://www.w3.org/2000/09/xmldsig#rsa-sha1"/>
    <Reference URI="#idPackageObject" Type="http://www.w3.org/2000/09/xmldsig#Object">
      <DigestMethod Algorithm="http://www.w3.org/2000/09/xmldsig#sha1"/>
      <DigestValue>bP6X9lp/C9wo6pqefxVj0vXZPAo=</DigestValue>
    </Reference>
    <Reference URI="#idOfficeObject" Type="http://www.w3.org/2000/09/xmldsig#Object">
      <DigestMethod Algorithm="http://www.w3.org/2000/09/xmldsig#sha1"/>
      <DigestValue>QRDHbM8j7DiwkZvkeDeyYEHCQX0=</DigestValue>
    </Reference>
    <Reference URI="#idSignedProperties" Type="http://uri.etsi.org/01903#SignedProperties">
      <Transforms>
        <Transform Algorithm="http://www.w3.org/TR/2001/REC-xml-c14n-20010315"/>
      </Transforms>
      <DigestMethod Algorithm="http://www.w3.org/2000/09/xmldsig#sha1"/>
      <DigestValue>tGf+feoWyTu9sgYDjAE7Ckb+guo=</DigestValue>
    </Reference>
  </SignedInfo>
  <SignatureValue>gQS14zayK4AyDPChO2HU86R2ovB1jZKZFuq4bahVqWcaNr2L8R8c2Ev9AmQcQXRrpOq/rzzCHovG
08yGORC6MTv3VqiuOBM5M/5CrWG+pGsV73YSdu+vuvQYzlcHpFSwCYuL1MY+TiokUXZ4tf6RvpNz
t/IwWYd4GzbwgzDaA1w=</SignatureValue>
  <KeyInfo>
    <X509Data>
      <X509Certificate>MIICbjCCAdegAwIBAgIQF/y9cCpYrrRN2jQCRX18xDANBgkqhkiG9w0BAQUFADBtMSUwIwYDVQQD
HhwEJQQ+BEUEOwQ+BDIEMAAgBBMEMAQ7BDgEPQQwMSUwIwYJKoZIhvcNAQkBFhZjb2xuY2VnYWxp
bmFAeWFuZGV4LnJ1MR0wGwYDVQQKHhQEHAQRBBQEHgQjACAhFgAgADEAMTAeFw0yMTEwMzEwOTIw
NDVaFw0yMjEwMzExNTIwNDVaMG0xJTAjBgNVBAMeHAQlBD4ERQQ7BD4EMgQwACAEEwQwBDsEOAQ9
BDAxJTAjBgkqhkiG9w0BCQEWFmNvbG5jZWdhbGluYUB5YW5kZXgucnUxHTAbBgNVBAoeFAQcBBEE
FAQeBCMAICEWACAAMQAxMIGfMA0GCSqGSIb3DQEBAQUAA4GNADCBiQKBgQDNfPRF5DZ2RERixc3T
cJgcPWHZdUZkeEDo3+QEbfZ+JkPM3dfngtGIbeAaBMVK3/81kScCl8Q371+60rekJ+X10z84Ck2X
ru+b1YGftImEHSA8YAAecB26Ip6Bmhcv1Ddcqzfow+kxzefDV8mSxT9BBaMI43XGfmfup+hKDdcB
AQIDAQABow8wDTALBgNVHQ8EBAMCBsAwDQYJKoZIhvcNAQEFBQADgYEAdgu52l05xoA0o57tDcT8
1Q6luPEd704XoIS7lZ+L3SUWk+iMkTenA4Q98f5XJJwB9rZsmvXpqL8npoeD27saTd4GPjeh2tMd
F//gY139buWAtyzgMcoU0T3XIFYZw/mxKIY+phll5WmVXTL1YRkwxZ0NDMKLu61/gqEHgzW+Q0I=
</X509Certificate>
    </X509Data>
  </KeyInfo>
  <Object xmlns:mdssi="http://schemas.openxmlformats.org/package/2006/digital-signature" Id="idPackageObject">
    <Manifest>
      <Reference URI="/ppt/slideLayouts/slideLayout4.xml?ContentType=application/vnd.openxmlformats-officedocument.presentationml.slideLayout+xml">
        <DigestMethod Algorithm="http://www.w3.org/2000/09/xmldsig#sha1"/>
        <DigestValue>YCzdHWoG8Btab855HXbJpvKhs/k=</DigestValue>
      </Reference>
      <Reference URI="/ppt/slides/slide13.xml?ContentType=application/vnd.openxmlformats-officedocument.presentationml.slide+xml">
        <DigestMethod Algorithm="http://www.w3.org/2000/09/xmldsig#sha1"/>
        <DigestValue>qYK0NIjC7YQaE0qe05EHPfH/Ubk=</DigestValue>
      </Reference>
      <Reference URI="/ppt/slideLayouts/slideLayout11.xml?ContentType=application/vnd.openxmlformats-officedocument.presentationml.slideLayout+xml">
        <DigestMethod Algorithm="http://www.w3.org/2000/09/xmldsig#sha1"/>
        <DigestValue>YhjKfBdPciPu/pxSez2Rfg93Qt4=</DigestValue>
      </Reference>
      <Reference URI="/ppt/slides/slide14.xml?ContentType=application/vnd.openxmlformats-officedocument.presentationml.slide+xml">
        <DigestMethod Algorithm="http://www.w3.org/2000/09/xmldsig#sha1"/>
        <DigestValue>vqCmFsRVTTk11UFRudD9F1OXli4=</DigestValue>
      </Reference>
      <Reference URI="/ppt/slideLayouts/slideLayout6.xml?ContentType=application/vnd.openxmlformats-officedocument.presentationml.slideLayout+xml">
        <DigestMethod Algorithm="http://www.w3.org/2000/09/xmldsig#sha1"/>
        <DigestValue>fgBkRLFOYlZmmwTiO1iTUSRdiyA=</DigestValue>
      </Reference>
      <Reference URI="/ppt/slides/slide10.xml?ContentType=application/vnd.openxmlformats-officedocument.presentationml.slide+xml">
        <DigestMethod Algorithm="http://www.w3.org/2000/09/xmldsig#sha1"/>
        <DigestValue>VXcQHEdPjUtwFntEUGmwQXRqMpU=</DigestValue>
      </Reference>
      <Reference URI="/ppt/slideLayouts/slideLayout9.xml?ContentType=application/vnd.openxmlformats-officedocument.presentationml.slideLayout+xml">
        <DigestMethod Algorithm="http://www.w3.org/2000/09/xmldsig#sha1"/>
        <DigestValue>/kBDHw0czpiCtVlCEpkCPvpMQPg=</DigestValue>
      </Reference>
      <Reference URI="/ppt/slides/slide11.xml?ContentType=application/vnd.openxmlformats-officedocument.presentationml.slide+xml">
        <DigestMethod Algorithm="http://www.w3.org/2000/09/xmldsig#sha1"/>
        <DigestValue>5hlnGIIYt65TxMm4h38aBo6bFpo=</DigestValue>
      </Reference>
      <Reference URI="/ppt/slideLayouts/slideLayout10.xml?ContentType=application/vnd.openxmlformats-officedocument.presentationml.slideLayout+xml">
        <DigestMethod Algorithm="http://www.w3.org/2000/09/xmldsig#sha1"/>
        <DigestValue>pccp24oki+lHnaDU8dl2gtarVRc=</DigestValue>
      </Reference>
      <Reference URI="/ppt/slides/slide2.xml?ContentType=application/vnd.openxmlformats-officedocument.presentationml.slide+xml">
        <DigestMethod Algorithm="http://www.w3.org/2000/09/xmldsig#sha1"/>
        <DigestValue>+YkMQuU6GgVUKw1J/yP8MH4FYDQ=</DigestValue>
      </Reference>
      <Reference URI="/ppt/slideLayouts/slideLayout2.xml?ContentType=application/vnd.openxmlformats-officedocument.presentationml.slideLayout+xml">
        <DigestMethod Algorithm="http://www.w3.org/2000/09/xmldsig#sha1"/>
        <DigestValue>lmV/4sNGYDw5VvxAMxbYCNabBPo=</DigestValue>
      </Reference>
      <Reference URI="/ppt/slideMasters/slideMaster1.xml?ContentType=application/vnd.openxmlformats-officedocument.presentationml.slideMaster+xml">
        <DigestMethod Algorithm="http://www.w3.org/2000/09/xmldsig#sha1"/>
        <DigestValue>M8E0H7irGOi0nYBWj1XH72i5Tzo=</DigestValue>
      </Reference>
      <Reference URI="/ppt/slideLayouts/slideLayout8.xml?ContentType=application/vnd.openxmlformats-officedocument.presentationml.slideLayout+xml">
        <DigestMethod Algorithm="http://www.w3.org/2000/09/xmldsig#sha1"/>
        <DigestValue>zLtjBKUwu4S2GZ86ml6f3hIhXmg=</DigestValue>
      </Reference>
      <Reference URI="/ppt/slides/slide1.xml?ContentType=application/vnd.openxmlformats-officedocument.presentationml.slide+xml">
        <DigestMethod Algorithm="http://www.w3.org/2000/09/xmldsig#sha1"/>
        <DigestValue>S/DjwwRXdNY1gGR7z3oVa7lkeXc=</DigestValue>
      </Reference>
      <Reference URI="/ppt/slideLayouts/slideLayout7.xml?ContentType=application/vnd.openxmlformats-officedocument.presentationml.slideLayout+xml">
        <DigestMethod Algorithm="http://www.w3.org/2000/09/xmldsig#sha1"/>
        <DigestValue>WlhkKzKlF3C7mtFPznZKdY4G13I=</DigestValue>
      </Reference>
      <Reference URI="/ppt/slides/slide9.xml?ContentType=application/vnd.openxmlformats-officedocument.presentationml.slide+xml">
        <DigestMethod Algorithm="http://www.w3.org/2000/09/xmldsig#sha1"/>
        <DigestValue>2J2N46x4winGdsoyY6nPStPNtRY=</DigestValue>
      </Reference>
      <Reference URI="/ppt/slideLayouts/slideLayout3.xml?ContentType=application/vnd.openxmlformats-officedocument.presentationml.slideLayout+xml">
        <DigestMethod Algorithm="http://www.w3.org/2000/09/xmldsig#sha1"/>
        <DigestValue>oo1xFDiTbivz+bu3cAo/omU4dRU=</DigestValue>
      </Reference>
      <Reference URI="/ppt/slides/slide8.xml?ContentType=application/vnd.openxmlformats-officedocument.presentationml.slide+xml">
        <DigestMethod Algorithm="http://www.w3.org/2000/09/xmldsig#sha1"/>
        <DigestValue>sYcCO1JSSRkSNq3yNt+6agdbxjE=</DigestValue>
      </Reference>
      <Reference URI="/ppt/viewProps.xml?ContentType=application/vnd.openxmlformats-officedocument.presentationml.viewProps+xml">
        <DigestMethod Algorithm="http://www.w3.org/2000/09/xmldsig#sha1"/>
        <DigestValue>/2L9Ebu+nQmgMWYvBbpIeVui/88=</DigestValue>
      </Reference>
      <Reference URI="/ppt/slides/slide6.xml?ContentType=application/vnd.openxmlformats-officedocument.presentationml.slide+xml">
        <DigestMethod Algorithm="http://www.w3.org/2000/09/xmldsig#sha1"/>
        <DigestValue>cbHrtQWYvkHH8eIIe341TGYF7Ug=</DigestValue>
      </Reference>
      <Reference URI="/ppt/tableStyles.xml?ContentType=application/vnd.openxmlformats-officedocument.presentationml.tableStyles+xml">
        <DigestMethod Algorithm="http://www.w3.org/2000/09/xmldsig#sha1"/>
        <DigestValue>6deRrYNBNGlhN6IQrrRot2axoSk=</DigestValue>
      </Reference>
      <Reference URI="/ppt/slides/slide12.xml?ContentType=application/vnd.openxmlformats-officedocument.presentationml.slide+xml">
        <DigestMethod Algorithm="http://www.w3.org/2000/09/xmldsig#sha1"/>
        <DigestValue>y4vbG9iA8Ht4Cjltwztf7kStt/c=</DigestValue>
      </Reference>
      <Reference URI="/ppt/presProps.xml?ContentType=application/vnd.openxmlformats-officedocument.presentationml.presProps+xml">
        <DigestMethod Algorithm="http://www.w3.org/2000/09/xmldsig#sha1"/>
        <DigestValue>sf0K/bjFP8lwijo1GG6nMivJOvI=</DigestValue>
      </Reference>
      <Reference URI="/ppt/presentation.xml?ContentType=application/vnd.openxmlformats-officedocument.presentationml.presentation.main+xml">
        <DigestMethod Algorithm="http://www.w3.org/2000/09/xmldsig#sha1"/>
        <DigestValue>xy2jB+bgvgfWQOgWw5vi8bmpqfg=</DigestValue>
      </Reference>
      <Reference URI="/ppt/slides/slide5.xml?ContentType=application/vnd.openxmlformats-officedocument.presentationml.slide+xml">
        <DigestMethod Algorithm="http://www.w3.org/2000/09/xmldsig#sha1"/>
        <DigestValue>QUKFQVtd2C3hDg2miEmWn68oveQ=</DigestValue>
      </Reference>
      <Reference URI="/ppt/media/image2.png?ContentType=image/png">
        <DigestMethod Algorithm="http://www.w3.org/2000/09/xmldsig#sha1"/>
        <DigestValue>OFtcf8UtrgF6OnyecYvqDF9Apik=</DigestValue>
      </Reference>
      <Reference URI="/ppt/media/image1.jpeg?ContentType=image/jpeg">
        <DigestMethod Algorithm="http://www.w3.org/2000/09/xmldsig#sha1"/>
        <DigestValue>QtiGS3F6zriGiXfnzrTK38P5vAA=</DigestValue>
      </Reference>
      <Reference URI="/ppt/slides/slide7.xml?ContentType=application/vnd.openxmlformats-officedocument.presentationml.slide+xml">
        <DigestMethod Algorithm="http://www.w3.org/2000/09/xmldsig#sha1"/>
        <DigestValue>BNqOiTx2MFeFnzpoUYG83Ma/1ig=</DigestValue>
      </Reference>
      <Reference URI="/ppt/theme/theme1.xml?ContentType=application/vnd.openxmlformats-officedocument.theme+xml">
        <DigestMethod Algorithm="http://www.w3.org/2000/09/xmldsig#sha1"/>
        <DigestValue>u9dys7yuoqycE2uen0Z/QsFhlQU=</DigestValue>
      </Reference>
      <Reference URI="/ppt/slides/slide3.xml?ContentType=application/vnd.openxmlformats-officedocument.presentationml.slide+xml">
        <DigestMethod Algorithm="http://www.w3.org/2000/09/xmldsig#sha1"/>
        <DigestValue>vO+PhUwXCQAfgCBydLfs3kRzls4=</DigestValue>
      </Reference>
      <Reference URI="/ppt/slideLayouts/slideLayout5.xml?ContentType=application/vnd.openxmlformats-officedocument.presentationml.slideLayout+xml">
        <DigestMethod Algorithm="http://www.w3.org/2000/09/xmldsig#sha1"/>
        <DigestValue>V2W/iT+YflccSW2hbAI7HigcyII=</DigestValue>
      </Reference>
      <Reference URI="/ppt/slides/slide4.xml?ContentType=application/vnd.openxmlformats-officedocument.presentationml.slide+xml">
        <DigestMethod Algorithm="http://www.w3.org/2000/09/xmldsig#sha1"/>
        <DigestValue>N7fcmBGdkE7lMdCVC5bQFGWmXVM=</DigestValue>
      </Reference>
      <Reference URI="/ppt/slideLayouts/slideLayout1.xml?ContentType=application/vnd.openxmlformats-officedocument.presentationml.slideLayout+xml">
        <DigestMethod Algorithm="http://www.w3.org/2000/09/xmldsig#sha1"/>
        <DigestValue>3ReEK5x55Z1VjrLTCDc0r7APUCI=</DigestValue>
      </Reference>
      <Reference URI="/ppt/slideLayouts/_rels/slideLayout3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1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8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theme/_rels/theme1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1BBpj2jAlVTMOUsDXEcb09MQuQQ=</DigestValue>
      </Reference>
      <Reference URI="/ppt/slideLayouts/_rels/slideLayout9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4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0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2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_rels/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zU3xVjYU7a1ax8o9OQBgdxm5bvU=</DigestValue>
      </Reference>
      <Reference URI="/ppt/slideLayouts/_rels/slideLayout5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7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1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Layouts/_rels/slideLayout6.xml.rels?ContentType=application/vnd.openxmlformats-package.relationships+xml">
        <Transforms>
          <Transform Algorithm="http://schemas.openxmlformats.org/package/2006/RelationshipTransform"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dYByJLKRFpilzHfDpCCztlNdVng=</DigestValue>
      </Reference>
      <Reference URI="/ppt/slides/_rels/slide4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idPBDC0ca4CP1to705tRCGwVfYY=</DigestValue>
      </Reference>
      <Reference URI="/ppt/slides/_rels/slide7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idPBDC0ca4CP1to705tRCGwVfYY=</DigestValue>
      </Reference>
      <Reference URI="/ppt/slides/_rels/slide3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idPBDC0ca4CP1to705tRCGwVfYY=</DigestValue>
      </Reference>
      <Reference URI="/ppt/slides/_rels/slide6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idPBDC0ca4CP1to705tRCGwVfYY=</DigestValue>
      </Reference>
      <Reference URI="/ppt/slides/_rels/slide8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idPBDC0ca4CP1to705tRCGwVfYY=</DigestValue>
      </Reference>
      <Reference URI="/ppt/slides/_rels/slide12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idPBDC0ca4CP1to705tRCGwVfYY=</DigestValue>
      </Reference>
      <Reference URI="/ppt/slides/_rels/slide5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idPBDC0ca4CP1to705tRCGwVfYY=</DigestValue>
      </Reference>
      <Reference URI="/ppt/slides/_rels/slide14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idPBDC0ca4CP1to705tRCGwVfYY=</DigestValue>
      </Reference>
      <Reference URI="/ppt/slides/_rels/slide10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idPBDC0ca4CP1to705tRCGwVfYY=</DigestValue>
      </Reference>
      <Reference URI="/ppt/slides/_rels/slide1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xSto/opKQcvMmpMYxj0YZZTjMgw=</DigestValue>
      </Reference>
      <Reference URI="/ppt/slides/_rels/slide2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dIFLy/Qk+Mzq2MqgGYHwL4i20vY=</DigestValue>
      </Reference>
      <Reference URI="/ppt/slides/_rels/slide11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idPBDC0ca4CP1to705tRCGwVfYY=</DigestValue>
      </Reference>
      <Reference URI="/ppt/slides/_rels/slide13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idPBDC0ca4CP1to705tRCGwVfYY=</DigestValue>
      </Reference>
      <Reference URI="/ppt/slides/_rels/slide9.xml.rels?ContentType=application/vnd.openxmlformats-package.relationships+xml">
        <Transforms>
          <Transform Algorithm="http://schemas.openxmlformats.org/package/2006/RelationshipTransform">
            <mdssi:RelationshipReference SourceId="rId2"/>
            <mdssi:RelationshipReference SourceId="rId1"/>
          </Transform>
          <Transform Algorithm="http://www.w3.org/TR/2001/REC-xml-c14n-20010315"/>
        </Transforms>
        <DigestMethod Algorithm="http://www.w3.org/2000/09/xmldsig#sha1"/>
        <DigestValue>idPBDC0ca4CP1to705tRCGwVfYY=</DigestValue>
      </Reference>
      <Reference URI="/ppt/_rels/presentation.xml.rels?ContentType=application/vnd.openxmlformats-package.relationships+xml">
        <Transforms>
          <Transform Algorithm="http://schemas.openxmlformats.org/package/2006/RelationshipTransform">
            <mdssi:RelationshipReference SourceId="rId8"/>
            <mdssi:RelationshipReference SourceId="rId13"/>
            <mdssi:RelationshipReference SourceId="rId18"/>
            <mdssi:RelationshipReference SourceId="rId3"/>
            <mdssi:RelationshipReference SourceId="rId7"/>
            <mdssi:RelationshipReference SourceId="rId12"/>
            <mdssi:RelationshipReference SourceId="rId17"/>
            <mdssi:RelationshipReference SourceId="rId2"/>
            <mdssi:RelationshipReference SourceId="rId16"/>
            <mdssi:RelationshipReference SourceId="rId1"/>
            <mdssi:RelationshipReference SourceId="rId6"/>
            <mdssi:RelationshipReference SourceId="rId11"/>
            <mdssi:RelationshipReference SourceId="rId5"/>
            <mdssi:RelationshipReference SourceId="rId15"/>
            <mdssi:RelationshipReference SourceId="rId10"/>
            <mdssi:RelationshipReference SourceId="rId19"/>
            <mdssi:RelationshipReference SourceId="rId4"/>
            <mdssi:RelationshipReference SourceId="rId9"/>
            <mdssi:RelationshipReference SourceId="rId14"/>
          </Transform>
          <Transform Algorithm="http://www.w3.org/TR/2001/REC-xml-c14n-20010315"/>
        </Transforms>
        <DigestMethod Algorithm="http://www.w3.org/2000/09/xmldsig#sha1"/>
        <DigestValue>V1HqHkLQkOy+c9xI3OV1rfQcR+I=</DigestValue>
      </Reference>
      <Reference URI="/ppt/slideMasters/_rels/slideMaster1.xml.rels?ContentType=application/vnd.openxmlformats-package.relationships+xml">
        <Transforms>
          <Transform Algorithm="http://schemas.openxmlformats.org/package/2006/RelationshipTransform">
            <mdssi:RelationshipReference SourceId="rId8"/>
            <mdssi:RelationshipReference SourceId="rId3"/>
            <mdssi:RelationshipReference SourceId="rId7"/>
            <mdssi:RelationshipReference SourceId="rId12"/>
            <mdssi:RelationshipReference SourceId="rId2"/>
            <mdssi:RelationshipReference SourceId="rId1"/>
            <mdssi:RelationshipReference SourceId="rId6"/>
            <mdssi:RelationshipReference SourceId="rId11"/>
            <mdssi:RelationshipReference SourceId="rId5"/>
            <mdssi:RelationshipReference SourceId="rId10"/>
            <mdssi:RelationshipReference SourceId="rId4"/>
            <mdssi:RelationshipReference SourceId="rId9"/>
          </Transform>
          <Transform Algorithm="http://www.w3.org/TR/2001/REC-xml-c14n-20010315"/>
        </Transforms>
        <DigestMethod Algorithm="http://www.w3.org/2000/09/xmldsig#sha1"/>
        <DigestValue>FKAuz83PS8d31d6TrfNpQ0KriEI=</DigestValue>
      </Reference>
    </Manifest>
    <SignatureProperties>
      <SignatureProperty Id="idSignatureTime" Target="#idPackageSignature">
        <mdssi:SignatureTime>
          <mdssi:Format>YYYY-MM-DDThh:mm:ssTZD</mdssi:Format>
          <mdssi:Value>2021-10-31T09:23:41Z</mdssi:Value>
        </mdssi:SignatureTime>
      </SignatureProperty>
    </SignatureProperties>
  </Object>
  <Object Id="idOfficeObject">
    <SignatureProperties>
      <SignatureProperty Id="idOfficeV1Details" Target="idPackageSignature">
        <SignatureInfoV1 xmlns="http://schemas.microsoft.com/office/2006/digsig">
          <SetupID/>
          <SignatureText/>
          <SignatureImage/>
          <SignatureComments>запрет на распространение</SignatureComments>
          <WindowsVersion>6.2</WindowsVersion>
          <OfficeVersion>14.0</OfficeVersion>
          <ApplicationVersion>14.0</ApplicationVersion>
          <Monitors>1</Monitors>
          <HorizontalResolution>1920</HorizontalResolution>
          <VerticalResolution>1080</VerticalResolution>
          <ColorDepth>32</ColorDepth>
          <SignatureProviderId>{00000000-0000-0000-0000-000000000000}</SignatureProviderId>
          <SignatureProviderUrl/>
          <SignatureProviderDetails>9</SignatureProviderDetails>
          <ManifestHashAlgorithm>http://www.w3.org/2000/09/xmldsig#sha1</ManifestHashAlgorithm>
          <SignatureType>1</SignatureType>
        </SignatureInfoV1>
      </SignatureProperty>
    </SignatureProperties>
  </Object>
  <Object>
    <xd:QualifyingProperties xmlns:xd="http://uri.etsi.org/01903/v1.3.2#" Target="#idPackageSignature">
      <xd:SignedProperties Id="idSignedProperties">
        <xd:SignedSignatureProperties>
          <xd:SigningTime>2021-10-31T09:23:41Z</xd:SigningTime>
          <xd:SigningCertificate>
            <xd:Cert>
              <xd:CertDigest>
                <DigestMethod Algorithm="http://www.w3.org/2000/09/xmldsig#sha1"/>
                <DigestValue>Rq5QvIs9tp31lildn/vbaTOmeb8=</DigestValue>
              </xd:CertDigest>
              <xd:IssuerSerial>
                <X509IssuerName>CN=Хохлова Галина, E=colncegalina@yandex.ru, O=МБДОУ № 11</X509IssuerName>
                <X509SerialNumber>31884544973478714304907570278832110788</X509SerialNumber>
              </xd:IssuerSerial>
            </xd:Cert>
          </xd:SigningCertificate>
          <xd:SignaturePolicyIdentifier>
            <xd:SignaturePolicyImplied/>
          </xd:SignaturePolicyIdentifier>
        </xd:SignedSignatureProperties>
      </xd:SignedProperties>
      <xd:UnsignedProperties>
        <xd:UnsignedSignatureProperties/>
      </xd:UnsignedProperties>
    </xd:QualifyingProperties>
  </Object>
</Signatur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1755</TotalTime>
  <Words>1038</Words>
  <Application>Microsoft Office PowerPoint</Application>
  <PresentationFormat>Экран (4:3)</PresentationFormat>
  <Paragraphs>131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Картотека игр  для детей  от 1,5 до 3 лет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подвижных игр</dc:title>
  <dc:creator>Секси Ленус</dc:creator>
  <cp:lastModifiedBy>1</cp:lastModifiedBy>
  <cp:revision>106</cp:revision>
  <dcterms:created xsi:type="dcterms:W3CDTF">2020-04-15T09:19:02Z</dcterms:created>
  <dcterms:modified xsi:type="dcterms:W3CDTF">2021-10-31T09:23:41Z</dcterms:modified>
  <cp:contentStatus/>
</cp:coreProperties>
</file>