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9" r:id="rId17"/>
    <p:sldId id="290" r:id="rId18"/>
    <p:sldId id="291" r:id="rId19"/>
    <p:sldId id="292" r:id="rId20"/>
    <p:sldId id="294" r:id="rId21"/>
    <p:sldId id="293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65F8D5-DFEE-4769-ABA0-7EA412919A84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5C5C0C-BCB2-4730-B838-33426ECE33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840" y="-1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221088"/>
            <a:ext cx="8008960" cy="2088232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>Картотека </a:t>
            </a:r>
            <a:r>
              <a:rPr lang="ru-RU" sz="54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>игр </a:t>
            </a:r>
            <a:br>
              <a:rPr lang="ru-RU" sz="54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</a:br>
            <a:r>
              <a:rPr lang="ru-RU" sz="54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>на сплочение и знакомство</a:t>
            </a:r>
            <a:r>
              <a:rPr lang="ru-RU" sz="5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/>
            </a:r>
            <a:br>
              <a:rPr lang="ru-RU" sz="5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</a:br>
            <a:r>
              <a:rPr lang="ru-RU" sz="5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  <a:t/>
            </a:r>
            <a:br>
              <a:rPr lang="ru-RU" sz="5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rebuchet MS" pitchFamily="34" charset="0"/>
              </a:rPr>
            </a:br>
            <a:endParaRPr lang="ru-RU" sz="54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rebuchet MS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0538" y="5517232"/>
            <a:ext cx="4126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rebuchet MS" pitchFamily="34" charset="0"/>
              </a:rPr>
              <a:t>Педагог-психолог:</a:t>
            </a:r>
            <a:r>
              <a:rPr lang="ru-RU" dirty="0">
                <a:solidFill>
                  <a:srgbClr val="002060"/>
                </a:solidFill>
                <a:latin typeface="Trebuchet MS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rebuchet MS" pitchFamily="34" charset="0"/>
              </a:rPr>
              <a:t>Хохлова Г.В.</a:t>
            </a:r>
            <a:endParaRPr lang="ru-RU" dirty="0">
              <a:solidFill>
                <a:srgbClr val="002060"/>
              </a:solidFill>
              <a:latin typeface="Trebuchet MS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052736"/>
            <a:ext cx="7200800" cy="792088"/>
          </a:xfrm>
        </p:spPr>
        <p:txBody>
          <a:bodyPr>
            <a:norm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rebuchet MS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rebuchet MS" pitchFamily="34" charset="0"/>
              </a:rPr>
              <a:t>«Детский сад </a:t>
            </a:r>
            <a:r>
              <a:rPr lang="ru-RU" sz="1400" dirty="0" smtClean="0">
                <a:solidFill>
                  <a:srgbClr val="002060"/>
                </a:solidFill>
                <a:latin typeface="Trebuchet MS" pitchFamily="34" charset="0"/>
              </a:rPr>
              <a:t>комбинированного </a:t>
            </a:r>
            <a:r>
              <a:rPr lang="ru-RU" sz="1400" dirty="0">
                <a:solidFill>
                  <a:srgbClr val="002060"/>
                </a:solidFill>
                <a:latin typeface="Trebuchet MS" pitchFamily="34" charset="0"/>
              </a:rPr>
              <a:t>вида </a:t>
            </a:r>
            <a:r>
              <a:rPr lang="ru-RU" sz="1400" dirty="0" smtClean="0">
                <a:solidFill>
                  <a:srgbClr val="002060"/>
                </a:solidFill>
                <a:latin typeface="Trebuchet MS" pitchFamily="34" charset="0"/>
              </a:rPr>
              <a:t>№ </a:t>
            </a:r>
            <a:r>
              <a:rPr lang="ru-RU" sz="1400" dirty="0">
                <a:solidFill>
                  <a:srgbClr val="002060"/>
                </a:solidFill>
                <a:latin typeface="Trebuchet MS" pitchFamily="34" charset="0"/>
              </a:rPr>
              <a:t>11 «</a:t>
            </a:r>
            <a:r>
              <a:rPr lang="ru-RU" sz="1400" dirty="0" smtClean="0">
                <a:solidFill>
                  <a:srgbClr val="002060"/>
                </a:solidFill>
                <a:latin typeface="Trebuchet MS" pitchFamily="34" charset="0"/>
              </a:rPr>
              <a:t>Яблонька»</a:t>
            </a:r>
            <a:endParaRPr lang="ru-RU" sz="1400" dirty="0">
              <a:solidFill>
                <a:srgbClr val="002060"/>
              </a:solidFill>
              <a:latin typeface="Trebuchet MS" pitchFamily="34" charset="0"/>
            </a:endParaRPr>
          </a:p>
          <a:p>
            <a:pPr algn="ctr"/>
            <a:endParaRPr lang="ru-RU" sz="1400" dirty="0">
              <a:solidFill>
                <a:srgbClr val="00206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14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200800" cy="396044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активизация группы, развитие слухового </a:t>
            </a:r>
            <a:r>
              <a:rPr lang="ru-RU" sz="2200" dirty="0" smtClean="0"/>
              <a:t>внимания.</a:t>
            </a: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     Детям раздаются карточки и изображением нескольких (</a:t>
            </a:r>
            <a:r>
              <a:rPr lang="ru-RU" sz="2200" dirty="0" smtClean="0"/>
              <a:t>2–4</a:t>
            </a:r>
            <a:r>
              <a:rPr lang="ru-RU" sz="2200" dirty="0"/>
              <a:t>) видов животных. </a:t>
            </a:r>
            <a:r>
              <a:rPr lang="ru-RU" sz="2200" dirty="0" smtClean="0"/>
              <a:t>Дети </a:t>
            </a:r>
            <a:r>
              <a:rPr lang="ru-RU" sz="2200" dirty="0"/>
              <a:t>должны, издавая характерные звуки того или иного животного, найти остальных членов своей подгруппы.</a:t>
            </a:r>
          </a:p>
          <a:p>
            <a:pPr marL="36576" indent="0" algn="ctr">
              <a:buNone/>
            </a:pPr>
            <a:r>
              <a:rPr lang="ru-RU" sz="2200" dirty="0"/>
              <a:t>     </a:t>
            </a:r>
            <a:r>
              <a:rPr lang="ru-RU" sz="2200" dirty="0" smtClean="0"/>
              <a:t>Организатор </a:t>
            </a:r>
            <a:r>
              <a:rPr lang="ru-RU" sz="2200" dirty="0"/>
              <a:t>в игровой форме помогает разделить большую группу на несколько подгрупп, вовлекает ребят в активную </a:t>
            </a:r>
            <a:r>
              <a:rPr lang="ru-RU" sz="2200" dirty="0" smtClean="0"/>
              <a:t>                                                                                                                                     </a:t>
            </a:r>
            <a:r>
              <a:rPr lang="ru-RU" sz="2200" dirty="0" smtClean="0"/>
              <a:t>деятельность</a:t>
            </a:r>
            <a:r>
              <a:rPr lang="ru-RU" sz="2200" dirty="0"/>
              <a:t>.</a:t>
            </a:r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4875" y="1059993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Животные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08104" y="1149424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57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056784" cy="4320480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разогрев группы, преодоления барьеров в общении, снижение эмоционального напряжения.</a:t>
            </a:r>
          </a:p>
          <a:p>
            <a:pPr marL="36576" indent="0" algn="ctr">
              <a:buNone/>
            </a:pPr>
            <a:r>
              <a:rPr lang="ru-RU" sz="2200" dirty="0"/>
              <a:t>     Участникам предлагается молча здороваться друг с другом: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а</a:t>
            </a:r>
            <a:r>
              <a:rPr lang="ru-RU" sz="2200" dirty="0"/>
              <a:t>) руками с закрытыми глазами,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б</a:t>
            </a:r>
            <a:r>
              <a:rPr lang="ru-RU" sz="2200" dirty="0"/>
              <a:t>) коленками,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в</a:t>
            </a:r>
            <a:r>
              <a:rPr lang="ru-RU" sz="2200" dirty="0"/>
              <a:t>) спинами,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г</a:t>
            </a:r>
            <a:r>
              <a:rPr lang="ru-RU" sz="2200" dirty="0"/>
              <a:t>) мизинцами,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д</a:t>
            </a:r>
            <a:r>
              <a:rPr lang="ru-RU" sz="2200" dirty="0"/>
              <a:t>) плечами, </a:t>
            </a:r>
            <a:endParaRPr lang="ru-RU" sz="2200" dirty="0" smtClean="0"/>
          </a:p>
          <a:p>
            <a:pPr marL="1341438" indent="0">
              <a:buNone/>
            </a:pPr>
            <a:r>
              <a:rPr lang="ru-RU" sz="2200" dirty="0" smtClean="0"/>
              <a:t>е</a:t>
            </a:r>
            <a:r>
              <a:rPr lang="ru-RU" sz="2200" dirty="0"/>
              <a:t>) локтями и </a:t>
            </a:r>
            <a:r>
              <a:rPr lang="ru-RU" sz="2200" dirty="0" smtClean="0"/>
              <a:t>т.д.</a:t>
            </a:r>
          </a:p>
          <a:p>
            <a:pPr marL="361950" indent="0">
              <a:buNone/>
            </a:pPr>
            <a:r>
              <a:rPr lang="ru-RU" sz="2200" dirty="0" smtClean="0"/>
              <a:t>Упражнение </a:t>
            </a:r>
            <a:r>
              <a:rPr lang="ru-RU" sz="2200" dirty="0"/>
              <a:t>можно проводить при </a:t>
            </a:r>
            <a:r>
              <a:rPr lang="ru-RU" sz="2200" dirty="0" smtClean="0"/>
              <a:t>             достаточной </a:t>
            </a:r>
            <a:r>
              <a:rPr lang="ru-RU" sz="2200" dirty="0"/>
              <a:t>разогретости группы </a:t>
            </a:r>
            <a:r>
              <a:rPr lang="ru-RU" sz="2200" dirty="0" smtClean="0"/>
              <a:t>                                   в </a:t>
            </a:r>
            <a:r>
              <a:rPr lang="ru-RU" sz="2200" dirty="0"/>
              <a:t>начале занятия.</a:t>
            </a:r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059993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Невербальное приветствие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084168" y="1149424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335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583213"/>
            <a:ext cx="7344816" cy="4510083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развитие внимания, групповой </a:t>
            </a:r>
            <a:r>
              <a:rPr lang="ru-RU" sz="2200" dirty="0" smtClean="0"/>
              <a:t>сплоченности.</a:t>
            </a:r>
          </a:p>
          <a:p>
            <a:pPr marL="265113" indent="-265113">
              <a:buNone/>
            </a:pPr>
            <a:r>
              <a:rPr lang="ru-RU" sz="2200" dirty="0" smtClean="0"/>
              <a:t>Все </a:t>
            </a:r>
            <a:r>
              <a:rPr lang="ru-RU" sz="2200" dirty="0"/>
              <a:t>встают в круг – это кастрюля. </a:t>
            </a:r>
            <a:endParaRPr lang="ru-RU" sz="2200" dirty="0" smtClean="0"/>
          </a:p>
          <a:p>
            <a:pPr marL="265113" indent="-265113">
              <a:buNone/>
            </a:pPr>
            <a:r>
              <a:rPr lang="ru-RU" sz="2200" dirty="0" smtClean="0"/>
              <a:t>Сейчас </a:t>
            </a:r>
            <a:r>
              <a:rPr lang="ru-RU" sz="2200" dirty="0"/>
              <a:t>будем готовить суп (компот, винегрет, салат). </a:t>
            </a:r>
            <a:endParaRPr lang="ru-RU" sz="2200" dirty="0" smtClean="0"/>
          </a:p>
          <a:p>
            <a:pPr marL="265113" indent="-265113">
              <a:buNone/>
            </a:pPr>
            <a:r>
              <a:rPr lang="ru-RU" sz="2200" dirty="0" smtClean="0"/>
              <a:t>Каждый </a:t>
            </a:r>
            <a:r>
              <a:rPr lang="ru-RU" sz="2200" dirty="0"/>
              <a:t>придумывает, чем он будет (мясо, капуста, </a:t>
            </a:r>
            <a:r>
              <a:rPr lang="ru-RU" sz="2200" dirty="0" smtClean="0"/>
              <a:t>картошка</a:t>
            </a:r>
            <a:r>
              <a:rPr lang="ru-RU" sz="2200" dirty="0"/>
              <a:t>, морковка, лук, </a:t>
            </a:r>
            <a:r>
              <a:rPr lang="ru-RU" sz="2200" dirty="0" smtClean="0"/>
              <a:t>петрушка</a:t>
            </a:r>
            <a:r>
              <a:rPr lang="ru-RU" sz="2200" dirty="0"/>
              <a:t>, соль и т.д.). </a:t>
            </a:r>
            <a:endParaRPr lang="ru-RU" sz="2200" dirty="0" smtClean="0"/>
          </a:p>
          <a:p>
            <a:pPr marL="265113" indent="-265113">
              <a:buNone/>
            </a:pPr>
            <a:r>
              <a:rPr lang="ru-RU" sz="2200" dirty="0" smtClean="0"/>
              <a:t>Можно </a:t>
            </a:r>
            <a:r>
              <a:rPr lang="ru-RU" sz="2200" dirty="0"/>
              <a:t>раздать картинки. </a:t>
            </a:r>
            <a:r>
              <a:rPr lang="ru-RU" sz="2200" dirty="0" smtClean="0"/>
              <a:t>Ведущий </a:t>
            </a:r>
            <a:r>
              <a:rPr lang="ru-RU" sz="2200" dirty="0"/>
              <a:t>выкрикивает по очереди, что он хочет положить в кастрюлю. </a:t>
            </a:r>
            <a:endParaRPr lang="ru-RU" sz="2200" dirty="0" smtClean="0"/>
          </a:p>
          <a:p>
            <a:pPr marL="265113" indent="-265113">
              <a:buNone/>
            </a:pPr>
            <a:r>
              <a:rPr lang="ru-RU" sz="2200" dirty="0" smtClean="0"/>
              <a:t>Узнавший </a:t>
            </a:r>
            <a:r>
              <a:rPr lang="ru-RU" sz="2200" dirty="0"/>
              <a:t>себя впрыгивает в круг, следующий, прыгнув, берет за руки предыдущего. Пока все «компоненты» не окажутся в круге, </a:t>
            </a:r>
            <a:r>
              <a:rPr lang="ru-RU" sz="2200" dirty="0" smtClean="0"/>
              <a:t>                   игра </a:t>
            </a:r>
            <a:r>
              <a:rPr lang="ru-RU" sz="2200" dirty="0"/>
              <a:t>продолжается. </a:t>
            </a:r>
            <a:endParaRPr lang="ru-RU" sz="2200" dirty="0" smtClean="0"/>
          </a:p>
          <a:p>
            <a:pPr marL="265113" indent="-265113">
              <a:buNone/>
            </a:pPr>
            <a:r>
              <a:rPr lang="ru-RU" sz="2200" dirty="0" smtClean="0"/>
              <a:t>В </a:t>
            </a:r>
            <a:r>
              <a:rPr lang="ru-RU" sz="2200" dirty="0"/>
              <a:t>результате получается вкусное, </a:t>
            </a:r>
            <a:r>
              <a:rPr lang="ru-RU" sz="2200" dirty="0" smtClean="0"/>
              <a:t>                     красивое </a:t>
            </a:r>
            <a:r>
              <a:rPr lang="ru-RU" sz="2200" dirty="0"/>
              <a:t>блюдо.</a:t>
            </a:r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059993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Поварята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076056" y="1136798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430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772816"/>
            <a:ext cx="7272808" cy="4320480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повышение самооценки, создание положительного образа себя, развитие </a:t>
            </a:r>
            <a:r>
              <a:rPr lang="ru-RU" sz="2200" dirty="0" smtClean="0"/>
              <a:t>коммуникативных навыков.</a:t>
            </a:r>
            <a:endParaRPr lang="ru-RU" sz="2200" dirty="0"/>
          </a:p>
          <a:p>
            <a:pPr marL="36576" indent="0">
              <a:buNone/>
            </a:pPr>
            <a:r>
              <a:rPr lang="ru-RU" sz="2200" dirty="0"/>
              <a:t>     Сидя в кругу, все берутся за руки. Глядя в глаза соседу, надо сказать ему несколько добрых слов, за что-то похвалить. Принимающий кивает головой и говорит: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i="1" dirty="0" smtClean="0"/>
              <a:t>«</a:t>
            </a:r>
            <a:r>
              <a:rPr lang="ru-RU" sz="2200" i="1" dirty="0"/>
              <a:t>Спасибо, мне очень приятно!» </a:t>
            </a:r>
          </a:p>
          <a:p>
            <a:pPr marL="36576" indent="0" algn="ctr">
              <a:buNone/>
            </a:pPr>
            <a:r>
              <a:rPr lang="ru-RU" sz="2200" dirty="0" smtClean="0"/>
              <a:t>Затем </a:t>
            </a:r>
            <a:r>
              <a:rPr lang="ru-RU" sz="2200" dirty="0"/>
              <a:t>он дарит комплимент своему соседу, упражнение проводится по кругу. </a:t>
            </a:r>
          </a:p>
          <a:p>
            <a:pPr marL="36576" indent="0">
              <a:buNone/>
            </a:pPr>
            <a:r>
              <a:rPr lang="ru-RU" sz="2200" dirty="0"/>
              <a:t>     </a:t>
            </a:r>
            <a:r>
              <a:rPr lang="ru-RU" sz="2200" i="1" dirty="0"/>
              <a:t>Предупреждение</a:t>
            </a:r>
            <a:r>
              <a:rPr lang="ru-RU" sz="2200" i="1" dirty="0" smtClean="0"/>
              <a:t>: </a:t>
            </a:r>
            <a:r>
              <a:rPr lang="ru-RU" sz="2200" dirty="0" smtClean="0"/>
              <a:t>Некоторые </a:t>
            </a:r>
            <a:r>
              <a:rPr lang="ru-RU" sz="2200" dirty="0"/>
              <a:t>дети не могут сказать комплимент, им необходимо помочь. Можно </a:t>
            </a:r>
            <a:r>
              <a:rPr lang="ru-RU" sz="2200" dirty="0" smtClean="0"/>
              <a:t>вместо </a:t>
            </a:r>
            <a:r>
              <a:rPr lang="ru-RU" sz="2200" dirty="0"/>
              <a:t>похвалы просто сказать «вкусное», «сладкое», «цветочное», «молочное» слово. </a:t>
            </a:r>
          </a:p>
          <a:p>
            <a:pPr marL="36576" indent="0">
              <a:buNone/>
            </a:pPr>
            <a:r>
              <a:rPr lang="ru-RU" sz="2200" dirty="0"/>
              <a:t>     Если ребенок затрудняется сделать </a:t>
            </a:r>
            <a:r>
              <a:rPr lang="ru-RU" sz="2200" dirty="0" smtClean="0"/>
              <a:t>            комплимент</a:t>
            </a:r>
            <a:r>
              <a:rPr lang="ru-RU" sz="2200" dirty="0"/>
              <a:t>, не ждите, когда загрустит </a:t>
            </a:r>
            <a:r>
              <a:rPr lang="ru-RU" sz="2200" dirty="0" smtClean="0"/>
              <a:t>                           его сосед</a:t>
            </a:r>
            <a:r>
              <a:rPr lang="ru-RU" sz="2200" dirty="0"/>
              <a:t>, скажите комплимент </a:t>
            </a:r>
            <a:r>
              <a:rPr lang="ru-RU" sz="2200" dirty="0" smtClean="0"/>
              <a:t>сами.</a:t>
            </a:r>
            <a:endParaRPr lang="ru-RU" sz="2200" dirty="0"/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059993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Комплименты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292080" y="1136798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670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7624" y="1772816"/>
            <a:ext cx="7200800" cy="432048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разогрев, сплочение группы, снижение напряженности.</a:t>
            </a:r>
          </a:p>
          <a:p>
            <a:pPr marL="36576" indent="0" algn="ctr">
              <a:buNone/>
            </a:pPr>
            <a:r>
              <a:rPr lang="ru-RU" sz="2200" dirty="0"/>
              <a:t>      «Сейчас один из вас, доброволец, должен выйти за двери. Остальные должны встать в круг и взяться за руки. После того как образуется плотное кольцо, необходимо «запутаться», не разжимая рук. Когда «клубок» будет готов, мы пригласим ведущего, который «распутает» группу».</a:t>
            </a:r>
          </a:p>
          <a:p>
            <a:pPr marL="36576" indent="0">
              <a:buNone/>
            </a:pPr>
            <a:r>
              <a:rPr lang="ru-RU" sz="2200" dirty="0"/>
              <a:t>     Можно провести путаницу еще раз, предложив кому-либо из группы «запутать» всех </a:t>
            </a:r>
            <a:r>
              <a:rPr lang="ru-RU" sz="2200" dirty="0" smtClean="0"/>
              <a:t>              остальных</a:t>
            </a:r>
            <a:r>
              <a:rPr lang="ru-RU" sz="2200" dirty="0"/>
              <a:t>, а другому ведущему </a:t>
            </a:r>
            <a:r>
              <a:rPr lang="ru-RU" sz="2200" dirty="0" smtClean="0"/>
              <a:t>                   распутать</a:t>
            </a:r>
            <a:r>
              <a:rPr lang="ru-RU" sz="2200" dirty="0"/>
              <a:t>.</a:t>
            </a:r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059993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Путаница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292080" y="1136798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794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588223"/>
            <a:ext cx="7422554" cy="455118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1800" dirty="0"/>
              <a:t>разогрев группы, снижение напряженности, рефлексия собственного эмоционального состояния, настрой на работу.</a:t>
            </a:r>
          </a:p>
          <a:p>
            <a:pPr marL="36576" indent="0" algn="ctr">
              <a:buNone/>
            </a:pPr>
            <a:r>
              <a:rPr lang="ru-RU" sz="1800" dirty="0"/>
              <a:t>     Взрослый говорит, что сейчас он будет здороваться, но не со всеми сразу, а по очереди. Те, с кем он поздоровается, должны встать и сказать: «Здравствуйте». </a:t>
            </a:r>
          </a:p>
          <a:p>
            <a:pPr marL="36576" indent="0">
              <a:buNone/>
            </a:pPr>
            <a:r>
              <a:rPr lang="ru-RU" sz="1800" i="1" dirty="0" smtClean="0"/>
              <a:t>Далее </a:t>
            </a:r>
            <a:r>
              <a:rPr lang="ru-RU" sz="1800" i="1" dirty="0"/>
              <a:t>игра проходит в два этапа.</a:t>
            </a:r>
          </a:p>
          <a:p>
            <a:pPr marL="36576" indent="0">
              <a:buNone/>
            </a:pPr>
            <a:r>
              <a:rPr lang="ru-RU" sz="1800" dirty="0"/>
              <a:t>     </a:t>
            </a:r>
            <a:r>
              <a:rPr lang="ru-RU" sz="1800" i="1" dirty="0"/>
              <a:t>На первом этапе </a:t>
            </a:r>
            <a:r>
              <a:rPr lang="ru-RU" sz="1800" dirty="0"/>
              <a:t>взрослый предлагает детям осознать свои эмоциональные состояния: «Те, кто сейчас в хорошем настроении, здравствуйте!», «Те, кто сегодня не выспался, здравствуйте!», «Те, кому грустно, здравствуйте!».</a:t>
            </a:r>
          </a:p>
          <a:p>
            <a:pPr marL="36576" indent="0">
              <a:buNone/>
            </a:pPr>
            <a:r>
              <a:rPr lang="ru-RU" sz="1800" i="1" dirty="0"/>
              <a:t>     На втором этапе </a:t>
            </a:r>
            <a:r>
              <a:rPr lang="ru-RU" sz="1800" dirty="0"/>
              <a:t>настраиваем детей на выполнение различных видов деятельности: «Те, кто любит </a:t>
            </a:r>
            <a:r>
              <a:rPr lang="ru-RU" sz="1800" dirty="0" smtClean="0"/>
              <a:t>                  рисовать</a:t>
            </a:r>
            <a:r>
              <a:rPr lang="ru-RU" sz="1800" dirty="0"/>
              <a:t>, здравствуйте!», «Те, кто хочет </a:t>
            </a:r>
            <a:r>
              <a:rPr lang="ru-RU" sz="1800" dirty="0" smtClean="0"/>
              <a:t>                         заниматься</a:t>
            </a:r>
            <a:r>
              <a:rPr lang="ru-RU" sz="1800" dirty="0"/>
              <a:t>, здравствуйте!», «Те, кто хочет стать умным </a:t>
            </a:r>
            <a:r>
              <a:rPr lang="ru-RU" sz="1800" dirty="0" smtClean="0"/>
              <a:t>  (</a:t>
            </a:r>
            <a:r>
              <a:rPr lang="ru-RU" sz="1800" dirty="0"/>
              <a:t>уверенным), здравствуйте!»</a:t>
            </a:r>
          </a:p>
          <a:p>
            <a:pPr marL="36576" indent="0" algn="ctr"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068755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«Здравствуйте!» по очереди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084168" y="1162659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45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1772816"/>
            <a:ext cx="7272808" cy="432048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приветствие, настрой детей на доброжелательный лад</a:t>
            </a:r>
            <a:r>
              <a:rPr lang="ru-RU" sz="2200" dirty="0" smtClean="0"/>
              <a:t>.</a:t>
            </a:r>
          </a:p>
          <a:p>
            <a:pPr marL="36576" indent="0" algn="ctr">
              <a:buNone/>
            </a:pP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     Дети стоят в кругу, Взрослый подходит к одному из них, звонит в колокольчик и </a:t>
            </a:r>
            <a:r>
              <a:rPr lang="ru-RU" sz="2200" dirty="0" smtClean="0"/>
              <a:t>говорит</a:t>
            </a:r>
            <a:r>
              <a:rPr lang="ru-RU" sz="2200" dirty="0"/>
              <a:t>: «Здравствуй, Ваня, мой дружок!». После Ваня берет колокольчик и идет </a:t>
            </a:r>
            <a:r>
              <a:rPr lang="ru-RU" sz="2200" dirty="0" smtClean="0"/>
              <a:t>приветствовать </a:t>
            </a:r>
            <a:r>
              <a:rPr lang="ru-RU" sz="2200" dirty="0"/>
              <a:t>другого ребенка.</a:t>
            </a:r>
          </a:p>
          <a:p>
            <a:pPr marL="36576" indent="0" algn="ctr">
              <a:buNone/>
            </a:pPr>
            <a:r>
              <a:rPr lang="ru-RU" sz="2200" dirty="0"/>
              <a:t>     Колокольчик должен поприветствовать </a:t>
            </a:r>
            <a:r>
              <a:rPr lang="ru-RU" sz="2200" dirty="0" smtClean="0"/>
              <a:t>      каждого </a:t>
            </a:r>
            <a:r>
              <a:rPr lang="ru-RU" sz="2200" dirty="0"/>
              <a:t>ребенка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9993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Приветствие с колокольчиком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126807" y="1149423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623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24128" y="1862226"/>
            <a:ext cx="2376264" cy="313354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1700" i="1" dirty="0" smtClean="0"/>
              <a:t>Вариант: </a:t>
            </a:r>
          </a:p>
          <a:p>
            <a:pPr marL="36576" indent="0" algn="ctr">
              <a:buNone/>
            </a:pPr>
            <a:r>
              <a:rPr lang="ru-RU" sz="1700" dirty="0" smtClean="0"/>
              <a:t>Здороваться </a:t>
            </a:r>
            <a:r>
              <a:rPr lang="ru-RU" sz="1700" dirty="0"/>
              <a:t>с разным настроением: </a:t>
            </a: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«</a:t>
            </a:r>
            <a:r>
              <a:rPr lang="ru-RU" sz="1700" dirty="0"/>
              <a:t>Очень устали, </a:t>
            </a: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Веселые</a:t>
            </a:r>
            <a:r>
              <a:rPr lang="ru-RU" sz="1700" dirty="0"/>
              <a:t>, </a:t>
            </a: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Опаздываем </a:t>
            </a:r>
            <a:r>
              <a:rPr lang="ru-RU" sz="1700" dirty="0"/>
              <a:t>в детский сад, </a:t>
            </a: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В </a:t>
            </a:r>
            <a:r>
              <a:rPr lang="ru-RU" sz="1700" dirty="0"/>
              <a:t>Космосе (в невесомости)»</a:t>
            </a:r>
          </a:p>
          <a:p>
            <a:pPr marL="36576" indent="0" algn="ctr">
              <a:buNone/>
            </a:pPr>
            <a:endParaRPr lang="ru-RU" sz="1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059993"/>
            <a:ext cx="4795167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Разные приветствия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724128" y="1149422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600" y="1735613"/>
            <a:ext cx="4752528" cy="451008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 smtClean="0"/>
              <a:t>снятие эмоционального напряжения, развитие коммуникативных навыков.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     Взрослый напоминает детям, что с разными людьми мы общаемся по-разному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     «Поздоровайтесь так, как вы здороваетесь: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другом в детском саду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воспитателем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клоуном в цирке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любимой бабушкой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тем, на кого обиделись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С тем, кого рады видеть</a:t>
            </a:r>
          </a:p>
          <a:p>
            <a:pPr marL="36576" indent="0" algn="ctr">
              <a:buFont typeface="Wingdings"/>
              <a:buNone/>
            </a:pPr>
            <a:r>
              <a:rPr lang="ru-RU" sz="2200" dirty="0" smtClean="0"/>
              <a:t>     А теперь скажем все вместе: «Здравствуйте все!» и поаплодируем друг другу. </a:t>
            </a:r>
          </a:p>
        </p:txBody>
      </p:sp>
    </p:spTree>
    <p:extLst>
      <p:ext uri="{BB962C8B-B14F-4D97-AF65-F5344CB8AC3E}">
        <p14:creationId xmlns:p14="http://schemas.microsoft.com/office/powerpoint/2010/main" val="34158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31401" y="1583213"/>
            <a:ext cx="7056784" cy="432048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знакомство, разогрев, сплочение группы.</a:t>
            </a:r>
          </a:p>
          <a:p>
            <a:pPr marL="36576" indent="0" algn="ctr">
              <a:buNone/>
            </a:pPr>
            <a:r>
              <a:rPr lang="ru-RU" sz="2200" dirty="0"/>
              <a:t>     Со словами «Ветер дует на...» ведущий начинает игру. Вопросы могут быть </a:t>
            </a:r>
            <a:r>
              <a:rPr lang="ru-RU" sz="2200" dirty="0" smtClean="0"/>
              <a:t>следующими</a:t>
            </a:r>
            <a:r>
              <a:rPr lang="ru-RU" sz="2200" dirty="0"/>
              <a:t>: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«</a:t>
            </a:r>
            <a:r>
              <a:rPr lang="ru-RU" sz="2200" dirty="0"/>
              <a:t>Ветер дует на того, у кого светлые волосы» все светловолосые собираются в одну кучку.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«</a:t>
            </a:r>
            <a:r>
              <a:rPr lang="ru-RU" sz="2200" dirty="0"/>
              <a:t>Ветер дует на того, у кого... есть сестра»,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«</a:t>
            </a:r>
            <a:r>
              <a:rPr lang="ru-RU" sz="2200" dirty="0"/>
              <a:t>кто любит животных»,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«</a:t>
            </a:r>
            <a:r>
              <a:rPr lang="ru-RU" sz="2200" dirty="0"/>
              <a:t>кто много плачет»,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«</a:t>
            </a:r>
            <a:r>
              <a:rPr lang="ru-RU" sz="2200" dirty="0"/>
              <a:t>у кого нет друзей» и т.д. </a:t>
            </a:r>
            <a:endParaRPr lang="ru-RU" sz="2200" dirty="0" smtClean="0"/>
          </a:p>
          <a:p>
            <a:pPr marL="36513" indent="325438">
              <a:buNone/>
            </a:pPr>
            <a:r>
              <a:rPr lang="ru-RU" sz="2200" dirty="0" smtClean="0"/>
              <a:t>Ведущего </a:t>
            </a:r>
            <a:r>
              <a:rPr lang="ru-RU" sz="2200" dirty="0"/>
              <a:t>необходимо менять, давая </a:t>
            </a:r>
            <a:r>
              <a:rPr lang="ru-RU" sz="2200" dirty="0" smtClean="0"/>
              <a:t>     возможность </a:t>
            </a:r>
            <a:r>
              <a:rPr lang="ru-RU" sz="2200" dirty="0"/>
              <a:t>поспрашивать участников каждому.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9993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Ветер дует на…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80112" y="1130594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8734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700808"/>
            <a:ext cx="7128792" cy="4320480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разогрев группы, снижение напряженности, активизация внимания и </a:t>
            </a:r>
            <a:r>
              <a:rPr lang="ru-RU" sz="2200" dirty="0" smtClean="0"/>
              <a:t>мыслительных </a:t>
            </a:r>
            <a:r>
              <a:rPr lang="ru-RU" sz="2200" dirty="0"/>
              <a:t>процессов.</a:t>
            </a:r>
          </a:p>
          <a:p>
            <a:pPr marL="36576" indent="0" algn="ctr">
              <a:buNone/>
            </a:pPr>
            <a:r>
              <a:rPr lang="ru-RU" sz="2200" dirty="0" smtClean="0"/>
              <a:t>Участники </a:t>
            </a:r>
            <a:r>
              <a:rPr lang="ru-RU" sz="2200" dirty="0"/>
              <a:t>садятся в круг, в центре которого стоит психолог. Ведущий </a:t>
            </a:r>
            <a:r>
              <a:rPr lang="ru-RU" sz="2200" dirty="0" smtClean="0"/>
              <a:t>предлагает </a:t>
            </a:r>
            <a:r>
              <a:rPr lang="ru-RU" sz="2200" dirty="0"/>
              <a:t>поменяться местами (пересесть) всем тем, кто обладает каким-то общим признаком. Например: «Пересядьте все те, у кого карие глаза (любит убирать игрушки, кататься с горки и т.п.)», — и все, у кого карие глаза, должны </a:t>
            </a:r>
            <a:r>
              <a:rPr lang="ru-RU" sz="2200" dirty="0" smtClean="0"/>
              <a:t>поменяться </a:t>
            </a:r>
            <a:r>
              <a:rPr lang="ru-RU" sz="2200" dirty="0"/>
              <a:t>местами».</a:t>
            </a:r>
          </a:p>
          <a:p>
            <a:pPr marL="36576" indent="0" algn="ctr">
              <a:buNone/>
            </a:pPr>
            <a:r>
              <a:rPr lang="ru-RU" sz="2200" dirty="0" smtClean="0"/>
              <a:t>При </a:t>
            </a:r>
            <a:r>
              <a:rPr lang="ru-RU" sz="2200" dirty="0"/>
              <a:t>этом ведущий тоже принимает участие в игре и </a:t>
            </a:r>
            <a:r>
              <a:rPr lang="ru-RU" sz="2200" dirty="0" smtClean="0"/>
              <a:t>должен </a:t>
            </a:r>
            <a:r>
              <a:rPr lang="ru-RU" sz="2200" dirty="0"/>
              <a:t>успеть занять освободившееся место, оставшийся без места продолжает игру. </a:t>
            </a:r>
            <a:endParaRPr lang="ru-RU" sz="2200" dirty="0" smtClean="0"/>
          </a:p>
          <a:p>
            <a:pPr marL="36513" indent="325438">
              <a:buNone/>
            </a:pPr>
            <a:r>
              <a:rPr lang="ru-RU" sz="2200" dirty="0" smtClean="0"/>
              <a:t>По </a:t>
            </a:r>
            <a:r>
              <a:rPr lang="ru-RU" sz="2200" dirty="0"/>
              <a:t>окончании игры можно спросить: </a:t>
            </a:r>
            <a:r>
              <a:rPr lang="ru-RU" sz="2200" dirty="0" smtClean="0"/>
              <a:t>                      «</a:t>
            </a:r>
            <a:r>
              <a:rPr lang="ru-RU" sz="2200" dirty="0"/>
              <a:t>Как вы себя чувствуете?»</a:t>
            </a:r>
          </a:p>
          <a:p>
            <a:pPr marL="36513" indent="325438">
              <a:buNone/>
            </a:pPr>
            <a:r>
              <a:rPr lang="ru-RU" sz="2200" dirty="0" smtClean="0"/>
              <a:t>Затем </a:t>
            </a:r>
            <a:r>
              <a:rPr lang="ru-RU" sz="2200" dirty="0"/>
              <a:t>делают вывод, что у всех есть </a:t>
            </a:r>
            <a:r>
              <a:rPr lang="ru-RU" sz="2200" dirty="0" smtClean="0"/>
              <a:t>                      много </a:t>
            </a:r>
            <a:r>
              <a:rPr lang="ru-RU" sz="2200" dirty="0"/>
              <a:t>общего.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9993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Поменяйтесь местами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80112" y="1130594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85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840" y="-1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4"/>
          <p:cNvSpPr txBox="1">
            <a:spLocks/>
          </p:cNvSpPr>
          <p:nvPr/>
        </p:nvSpPr>
        <p:spPr>
          <a:xfrm>
            <a:off x="1301111" y="2132856"/>
            <a:ext cx="3544905" cy="430699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dk1"/>
                </a:solidFill>
              </a:rPr>
              <a:t>Привет фотографии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Клубочек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Ха-ха-ха! Хе-хе-</a:t>
            </a:r>
            <a:r>
              <a:rPr lang="ru-RU" dirty="0" err="1" smtClean="0">
                <a:solidFill>
                  <a:schemeClr val="dk1"/>
                </a:solidFill>
              </a:rPr>
              <a:t>хе</a:t>
            </a:r>
            <a:r>
              <a:rPr lang="ru-RU" dirty="0" smtClean="0">
                <a:solidFill>
                  <a:schemeClr val="dk1"/>
                </a:solidFill>
              </a:rPr>
              <a:t>!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Перекличка-</a:t>
            </a:r>
            <a:r>
              <a:rPr lang="ru-RU" dirty="0" err="1" smtClean="0">
                <a:solidFill>
                  <a:schemeClr val="dk1"/>
                </a:solidFill>
              </a:rPr>
              <a:t>путанка</a:t>
            </a:r>
            <a:endParaRPr lang="ru-RU" dirty="0" smtClean="0">
              <a:solidFill>
                <a:schemeClr val="dk1"/>
              </a:solidFill>
            </a:endParaRPr>
          </a:p>
          <a:p>
            <a:r>
              <a:rPr lang="ru-RU" dirty="0" smtClean="0">
                <a:solidFill>
                  <a:schemeClr val="dk1"/>
                </a:solidFill>
              </a:rPr>
              <a:t>Ласковое имя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Передай игрушку по кругу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Передай движение по кругу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Животные</a:t>
            </a:r>
          </a:p>
          <a:p>
            <a:r>
              <a:rPr lang="ru-RU" dirty="0">
                <a:solidFill>
                  <a:schemeClr val="dk1"/>
                </a:solidFill>
              </a:rPr>
              <a:t>Невербальное приветствие</a:t>
            </a:r>
          </a:p>
          <a:p>
            <a:r>
              <a:rPr lang="ru-RU" dirty="0">
                <a:solidFill>
                  <a:schemeClr val="dk1"/>
                </a:solidFill>
              </a:rPr>
              <a:t>Поварята</a:t>
            </a:r>
          </a:p>
          <a:p>
            <a:r>
              <a:rPr lang="ru-RU" dirty="0">
                <a:solidFill>
                  <a:schemeClr val="dk1"/>
                </a:solidFill>
              </a:rPr>
              <a:t>Комплименты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Путаница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«</a:t>
            </a:r>
            <a:r>
              <a:rPr lang="ru-RU" dirty="0" err="1">
                <a:solidFill>
                  <a:schemeClr val="dk1"/>
                </a:solidFill>
              </a:rPr>
              <a:t>Здавствуйте</a:t>
            </a:r>
            <a:r>
              <a:rPr lang="ru-RU" dirty="0">
                <a:solidFill>
                  <a:schemeClr val="dk1"/>
                </a:solidFill>
              </a:rPr>
              <a:t>!» по очереди</a:t>
            </a:r>
          </a:p>
          <a:p>
            <a:endParaRPr lang="ru-RU" dirty="0">
              <a:solidFill>
                <a:schemeClr val="dk1"/>
              </a:solidFill>
            </a:endParaRPr>
          </a:p>
        </p:txBody>
      </p:sp>
      <p:sp>
        <p:nvSpPr>
          <p:cNvPr id="11" name="Объект 4"/>
          <p:cNvSpPr txBox="1">
            <a:spLocks/>
          </p:cNvSpPr>
          <p:nvPr/>
        </p:nvSpPr>
        <p:spPr>
          <a:xfrm>
            <a:off x="4700444" y="1268760"/>
            <a:ext cx="3600400" cy="4065587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dk1"/>
                </a:solidFill>
              </a:rPr>
              <a:t>Приветствие с колокольчиком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Разные приветствия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Ветер дует на…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Поменяйтесь местами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Встаньте те, у кого…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Разные, но похожие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Рулет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Фруктовый салат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Лицом к лицу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Такси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Привет! Как твои дела?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Приветствие локтями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Я всегда вот такой</a:t>
            </a:r>
            <a:endParaRPr lang="ru-RU" dirty="0">
              <a:solidFill>
                <a:schemeClr val="dk1"/>
              </a:solidFill>
            </a:endParaRPr>
          </a:p>
          <a:p>
            <a:endParaRPr lang="ru-RU" dirty="0">
              <a:latin typeface="Trebuchet MS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7936" y="1243243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Со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</a:rPr>
              <a:t>держание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98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429619" y="2204864"/>
            <a:ext cx="2808312" cy="288032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1700" i="1" dirty="0"/>
              <a:t>Вариант: </a:t>
            </a:r>
            <a:r>
              <a:rPr lang="ru-RU" sz="1700" dirty="0"/>
              <a:t>«Похлопайте в ладоши те, кто сегодня грустный (любит смотреть мультики и т.п.)»</a:t>
            </a:r>
          </a:p>
          <a:p>
            <a:pPr marL="36576" indent="0" algn="ctr">
              <a:buNone/>
            </a:pPr>
            <a:r>
              <a:rPr lang="ru-RU" sz="1700" dirty="0"/>
              <a:t>Затем делают вывод, что у всех есть много общего</a:t>
            </a:r>
            <a:r>
              <a:rPr lang="ru-RU" sz="1700" dirty="0" smtClean="0"/>
              <a:t>.</a:t>
            </a:r>
            <a:endParaRPr lang="ru-RU" sz="1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059993"/>
            <a:ext cx="4795167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Разные приветствия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724128" y="1149422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600" y="1916832"/>
            <a:ext cx="4320480" cy="43576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ru-RU" sz="1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1700" dirty="0"/>
              <a:t>разогрев группы, снижение напряженности, активизация внимания, наблюдательности и мыслительных процессов.</a:t>
            </a:r>
          </a:p>
          <a:p>
            <a:pPr marL="36576" indent="0" algn="ctr">
              <a:buNone/>
            </a:pP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Дети </a:t>
            </a:r>
            <a:r>
              <a:rPr lang="ru-RU" sz="1700" dirty="0"/>
              <a:t>сидят на стульях. Ведущий говорит: «Встаньте те, у кого: </a:t>
            </a:r>
            <a:endParaRPr lang="ru-RU" sz="1700" dirty="0" smtClean="0"/>
          </a:p>
          <a:p>
            <a:pPr marL="36576" indent="0" algn="ctr">
              <a:buNone/>
            </a:pPr>
            <a:r>
              <a:rPr lang="ru-RU" sz="1700" dirty="0" smtClean="0"/>
              <a:t>Светлые </a:t>
            </a:r>
            <a:r>
              <a:rPr lang="ru-RU" sz="1700" dirty="0"/>
              <a:t>волосы</a:t>
            </a:r>
          </a:p>
          <a:p>
            <a:pPr marL="36576" indent="0" algn="ctr">
              <a:buNone/>
            </a:pPr>
            <a:r>
              <a:rPr lang="ru-RU" sz="1700" dirty="0"/>
              <a:t>Карие глаза</a:t>
            </a:r>
          </a:p>
          <a:p>
            <a:pPr marL="36576" indent="0" algn="ctr">
              <a:buNone/>
            </a:pPr>
            <a:r>
              <a:rPr lang="ru-RU" sz="1700" dirty="0"/>
              <a:t>В одежде есть синий цвет</a:t>
            </a:r>
          </a:p>
          <a:p>
            <a:pPr marL="36576" indent="0" algn="ctr">
              <a:buNone/>
            </a:pPr>
            <a:r>
              <a:rPr lang="ru-RU" sz="1700" dirty="0"/>
              <a:t>Пишет левой рукой</a:t>
            </a:r>
          </a:p>
          <a:p>
            <a:pPr marL="36576" indent="0" algn="ctr">
              <a:buNone/>
            </a:pPr>
            <a:r>
              <a:rPr lang="ru-RU" sz="1700" dirty="0"/>
              <a:t>Любит </a:t>
            </a:r>
            <a:r>
              <a:rPr lang="ru-RU" sz="1700" dirty="0" smtClean="0"/>
              <a:t>танцевать.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0060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583213"/>
            <a:ext cx="7008572" cy="4510083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разогрев и сплочение группы, снижение напряженности, развитие самосознания, активизация внимания.</a:t>
            </a:r>
          </a:p>
          <a:p>
            <a:pPr marL="36576" indent="0">
              <a:buNone/>
            </a:pPr>
            <a:r>
              <a:rPr lang="ru-RU" sz="2200" dirty="0"/>
              <a:t>     </a:t>
            </a:r>
            <a:r>
              <a:rPr lang="ru-RU" sz="2200" dirty="0" smtClean="0"/>
              <a:t>Взрослый </a:t>
            </a:r>
            <a:r>
              <a:rPr lang="ru-RU" sz="2200" dirty="0"/>
              <a:t>говорит:</a:t>
            </a:r>
          </a:p>
          <a:p>
            <a:pPr marL="379476" indent="-342900">
              <a:buFontTx/>
              <a:buChar char="-"/>
            </a:pPr>
            <a:r>
              <a:rPr lang="ru-RU" sz="2200" dirty="0" smtClean="0"/>
              <a:t>Сейчас </a:t>
            </a:r>
            <a:r>
              <a:rPr lang="ru-RU" sz="2200" dirty="0"/>
              <a:t>поднимут руки только девочки... </a:t>
            </a:r>
            <a:endParaRPr lang="ru-RU" sz="2200" dirty="0" smtClean="0"/>
          </a:p>
          <a:p>
            <a:pPr marL="379476" indent="-342900">
              <a:buFontTx/>
              <a:buChar char="-"/>
            </a:pPr>
            <a:r>
              <a:rPr lang="ru-RU" sz="2200" dirty="0" smtClean="0"/>
              <a:t>А </a:t>
            </a:r>
            <a:r>
              <a:rPr lang="ru-RU" sz="2200" dirty="0"/>
              <a:t>теперь поднимут руки мальчики... </a:t>
            </a:r>
            <a:endParaRPr lang="ru-RU" sz="2200" dirty="0" smtClean="0"/>
          </a:p>
          <a:p>
            <a:pPr marL="379476" indent="-342900">
              <a:buFontTx/>
              <a:buChar char="-"/>
            </a:pPr>
            <a:r>
              <a:rPr lang="ru-RU" sz="2200" dirty="0" smtClean="0"/>
              <a:t>Попрыгают </a:t>
            </a:r>
            <a:r>
              <a:rPr lang="ru-RU" sz="2200" dirty="0"/>
              <a:t>те, кто в </a:t>
            </a:r>
            <a:r>
              <a:rPr lang="ru-RU" sz="2200" dirty="0" smtClean="0"/>
              <a:t>брюках</a:t>
            </a:r>
            <a:r>
              <a:rPr lang="ru-RU" sz="2200" dirty="0"/>
              <a:t>... </a:t>
            </a:r>
            <a:endParaRPr lang="ru-RU" sz="2200" dirty="0" smtClean="0"/>
          </a:p>
          <a:p>
            <a:pPr marL="379476" indent="-342900">
              <a:buFontTx/>
              <a:buChar char="-"/>
            </a:pPr>
            <a:r>
              <a:rPr lang="ru-RU" sz="2200" dirty="0" smtClean="0"/>
              <a:t>У </a:t>
            </a:r>
            <a:r>
              <a:rPr lang="ru-RU" sz="2200" dirty="0"/>
              <a:t>кого есть сестренка, обнимут себя... </a:t>
            </a:r>
            <a:endParaRPr lang="ru-RU" sz="2200" dirty="0" smtClean="0"/>
          </a:p>
          <a:p>
            <a:pPr marL="379476" indent="-342900">
              <a:buFontTx/>
              <a:buChar char="-"/>
            </a:pPr>
            <a:r>
              <a:rPr lang="ru-RU" sz="2200" dirty="0" smtClean="0"/>
              <a:t>У </a:t>
            </a:r>
            <a:r>
              <a:rPr lang="ru-RU" sz="2200" dirty="0"/>
              <a:t>кого есть брат, </a:t>
            </a:r>
            <a:r>
              <a:rPr lang="ru-RU" sz="2200" dirty="0" smtClean="0"/>
              <a:t>похлопают </a:t>
            </a:r>
            <a:r>
              <a:rPr lang="ru-RU" sz="2200" dirty="0"/>
              <a:t>в ладоши... </a:t>
            </a:r>
            <a:endParaRPr lang="ru-RU" sz="2200" dirty="0" smtClean="0"/>
          </a:p>
          <a:p>
            <a:pPr marL="379476" indent="-342900">
              <a:buFontTx/>
              <a:buChar char="-"/>
            </a:pPr>
            <a:r>
              <a:rPr lang="ru-RU" sz="2200" dirty="0" smtClean="0"/>
              <a:t>Те</a:t>
            </a:r>
            <a:r>
              <a:rPr lang="ru-RU" sz="2200" dirty="0"/>
              <a:t>, кто ел сегодня кашу, </a:t>
            </a:r>
            <a:r>
              <a:rPr lang="ru-RU" sz="2200" dirty="0" smtClean="0"/>
              <a:t>погладят </a:t>
            </a:r>
            <a:r>
              <a:rPr lang="ru-RU" sz="2200" dirty="0"/>
              <a:t>себя по голове и т.д.</a:t>
            </a:r>
          </a:p>
          <a:p>
            <a:pPr marL="36576" indent="0">
              <a:buNone/>
            </a:pPr>
            <a:r>
              <a:rPr lang="ru-RU" sz="2200" dirty="0"/>
              <a:t>     По окончании упражнения проводится </a:t>
            </a:r>
            <a:r>
              <a:rPr lang="ru-RU" sz="2200" dirty="0" smtClean="0"/>
              <a:t>           краткая </a:t>
            </a:r>
            <a:r>
              <a:rPr lang="ru-RU" sz="2200" dirty="0"/>
              <a:t>беседа, в ходе которой детей </a:t>
            </a:r>
            <a:r>
              <a:rPr lang="ru-RU" sz="2200" dirty="0" smtClean="0"/>
              <a:t>                подводят </a:t>
            </a:r>
            <a:r>
              <a:rPr lang="ru-RU" sz="2200" dirty="0"/>
              <a:t>к выводу о том, что все люди </a:t>
            </a:r>
            <a:r>
              <a:rPr lang="ru-RU" sz="2200" dirty="0" smtClean="0"/>
              <a:t>                разные</a:t>
            </a:r>
            <a:r>
              <a:rPr lang="ru-RU" sz="2200" dirty="0"/>
              <a:t>, но в чем-то они все-таки похожи.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9993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Разные, но похожие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80112" y="1130594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9757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55507" y="1628800"/>
            <a:ext cx="7008572" cy="451008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активизация группы, создание групповой сплоченности.</a:t>
            </a:r>
          </a:p>
          <a:p>
            <a:pPr marL="36576" indent="0" algn="ctr">
              <a:buNone/>
            </a:pPr>
            <a:r>
              <a:rPr lang="ru-RU" sz="2200" dirty="0" smtClean="0"/>
              <a:t>Дети </a:t>
            </a:r>
            <a:r>
              <a:rPr lang="ru-RU" sz="2200" dirty="0"/>
              <a:t>встают в шеренгу, держась за руки.</a:t>
            </a:r>
          </a:p>
          <a:p>
            <a:pPr marL="36576" indent="0" algn="ctr">
              <a:buNone/>
            </a:pPr>
            <a:r>
              <a:rPr lang="ru-RU" sz="2200" dirty="0" smtClean="0"/>
              <a:t>Ребенок</a:t>
            </a:r>
            <a:r>
              <a:rPr lang="ru-RU" sz="2200" dirty="0"/>
              <a:t>, стоящий первым, </a:t>
            </a:r>
            <a:r>
              <a:rPr lang="ru-RU" sz="2200" dirty="0" smtClean="0"/>
              <a:t>начинает </a:t>
            </a:r>
            <a:r>
              <a:rPr lang="ru-RU" sz="2200" dirty="0"/>
              <a:t>поворачиваться вокруг своей оси, увлекая за </a:t>
            </a:r>
            <a:r>
              <a:rPr lang="ru-RU" sz="2200" dirty="0" smtClean="0"/>
              <a:t>собой </a:t>
            </a:r>
            <a:r>
              <a:rPr lang="ru-RU" sz="2200" dirty="0"/>
              <a:t>стоящих следом. Таким образом, дети образуют некий «рулет».</a:t>
            </a:r>
          </a:p>
          <a:p>
            <a:pPr marL="36576" indent="0" algn="ctr">
              <a:buNone/>
            </a:pPr>
            <a:r>
              <a:rPr lang="ru-RU" sz="2200" dirty="0" smtClean="0"/>
              <a:t>Обращается </a:t>
            </a:r>
            <a:r>
              <a:rPr lang="ru-RU" sz="2200" dirty="0"/>
              <a:t>внимание детей на то, что в ходе упражнения важно не расцеплять руки.</a:t>
            </a:r>
          </a:p>
          <a:p>
            <a:pPr marL="36576" indent="0" algn="ctr">
              <a:buNone/>
            </a:pPr>
            <a:r>
              <a:rPr lang="ru-RU" sz="2200" dirty="0" smtClean="0"/>
              <a:t>Задание </a:t>
            </a:r>
            <a:r>
              <a:rPr lang="ru-RU" sz="2200" dirty="0"/>
              <a:t>можно усложнить, </a:t>
            </a:r>
            <a:r>
              <a:rPr lang="ru-RU" sz="2200" dirty="0" smtClean="0"/>
              <a:t>                    предложив </a:t>
            </a:r>
            <a:r>
              <a:rPr lang="ru-RU" sz="2200" dirty="0"/>
              <a:t>детям </a:t>
            </a:r>
            <a:r>
              <a:rPr lang="ru-RU" sz="2200" dirty="0" smtClean="0"/>
              <a:t>                                   «раскрутить </a:t>
            </a:r>
            <a:r>
              <a:rPr lang="ru-RU" sz="2200" dirty="0"/>
              <a:t>рулет».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525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Рулет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190545" y="1137238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643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00808"/>
            <a:ext cx="7332917" cy="4510083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 smtClean="0"/>
              <a:t>активизация группы, создание групповой сплоченности, усиления концентрации внимания.</a:t>
            </a:r>
          </a:p>
          <a:p>
            <a:pPr marL="36576" indent="0">
              <a:buNone/>
            </a:pPr>
            <a:r>
              <a:rPr lang="ru-RU" sz="2200" dirty="0" smtClean="0"/>
              <a:t>     Участники сидят в круге. </a:t>
            </a:r>
          </a:p>
          <a:p>
            <a:pPr marL="36513" indent="325438">
              <a:buNone/>
            </a:pPr>
            <a:r>
              <a:rPr lang="ru-RU" sz="2200" dirty="0" smtClean="0"/>
              <a:t>Ведущий просит первых 4-5 человек назвать по одному свои любимые фрукты (например, яблоко, груша, банан, апельсин). Следующие сидящие в круге по очереди, повторяют прозвучавшие названия фруктов. Таким образом, каждый «назван фруктом». Для лучшего запоминания можно раздать карточки с изображениями фруктов. </a:t>
            </a:r>
          </a:p>
          <a:p>
            <a:pPr marL="36513" indent="325438">
              <a:buNone/>
            </a:pPr>
            <a:r>
              <a:rPr lang="ru-RU" sz="2200" dirty="0" smtClean="0"/>
              <a:t>Ведущий встает в центре круга и выкрикивает название фрукта, например апельсин, и все «апельсины» должны поменяться друг с другом местами. Человек в центре также старается занять одно из свободных мест, и                    другой участник остается без места. Новый                 ведущий опять называет какой-то фрукт и                          игра продолжается. Название «фруктовый                      салат» означает, что все меняются местами.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Фруктовый салат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190545" y="1137238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515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8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988840"/>
            <a:ext cx="7332917" cy="422205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активизация и сплочение группы, развитие тактильного  </a:t>
            </a:r>
            <a:r>
              <a:rPr lang="ru-RU" sz="2200" dirty="0" smtClean="0"/>
              <a:t>внимания.</a:t>
            </a: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    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Объясните </a:t>
            </a:r>
            <a:r>
              <a:rPr lang="ru-RU" sz="2200" dirty="0"/>
              <a:t>участникам, что вы дотронетесь до кого-нибудь. Потом они должны, используя только ту часть тела, до которой дотронулись вы, дотронуться до кого-то другого. Продолжайте игру, пока все участники не будут задействованы.</a:t>
            </a:r>
          </a:p>
          <a:p>
            <a:pPr marL="36576" indent="0">
              <a:buNone/>
            </a:pPr>
            <a:r>
              <a:rPr lang="ru-RU" sz="2200" dirty="0"/>
              <a:t>     Это упражнение заставляет тесно взаимодействовать друг с другом.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Прикосновение тела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796136" y="1115335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051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6" y="-1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05880" y="1628800"/>
            <a:ext cx="7200800" cy="4438075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создание положительного эмоционального фона и активизация детей, развитие внимания.</a:t>
            </a:r>
          </a:p>
          <a:p>
            <a:pPr marL="36576" indent="0" algn="ctr">
              <a:buNone/>
            </a:pPr>
            <a:r>
              <a:rPr lang="ru-RU" sz="2200" dirty="0"/>
              <a:t>     Каждый находит себе пару. Ведущий называет действия, например «рука к носу», «спина к спине», «голова к колену» и т.д. </a:t>
            </a:r>
            <a:endParaRPr lang="ru-RU" sz="2200" dirty="0" smtClean="0"/>
          </a:p>
          <a:p>
            <a:pPr marL="36576" indent="0" algn="ctr">
              <a:buNone/>
            </a:pPr>
            <a:r>
              <a:rPr lang="ru-RU" sz="2200" dirty="0" smtClean="0"/>
              <a:t>Участники </a:t>
            </a:r>
            <a:r>
              <a:rPr lang="ru-RU" sz="2200" dirty="0"/>
              <a:t>должны следовать инструкциям в своих парах. Когда ведущий говорит «человек к человеку», каждый должен найти себе другую пару. </a:t>
            </a:r>
          </a:p>
          <a:p>
            <a:pPr marL="36576" indent="0" algn="ctr">
              <a:buNone/>
            </a:pPr>
            <a:r>
              <a:rPr lang="ru-RU" sz="2200" dirty="0"/>
              <a:t>     Упражнение можно применять в середине и в конце занятия.</a:t>
            </a:r>
          </a:p>
          <a:p>
            <a:pPr marL="36576" indent="0">
              <a:buNone/>
            </a:pPr>
            <a:r>
              <a:rPr lang="ru-RU" sz="2200" i="1" dirty="0"/>
              <a:t>     Вариант: </a:t>
            </a:r>
            <a:r>
              <a:rPr lang="ru-RU" sz="2200" dirty="0"/>
              <a:t>Дети объединяются в пары только после команды ведущего. Например, после </a:t>
            </a:r>
            <a:r>
              <a:rPr lang="ru-RU" sz="2200" dirty="0" smtClean="0"/>
              <a:t>                    команды </a:t>
            </a:r>
            <a:r>
              <a:rPr lang="ru-RU" sz="2200" dirty="0"/>
              <a:t>«Плечо к плечу», дети должны </a:t>
            </a:r>
            <a:r>
              <a:rPr lang="ru-RU" sz="2200" dirty="0" smtClean="0"/>
              <a:t>                   найти </a:t>
            </a:r>
            <a:r>
              <a:rPr lang="ru-RU" sz="2200" dirty="0"/>
              <a:t>себе пару и соприкоснуться </a:t>
            </a:r>
            <a:r>
              <a:rPr lang="ru-RU" sz="2200" dirty="0" smtClean="0"/>
              <a:t>частями тела.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Лицом к лицу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08104" y="1125770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734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6" y="-1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700808"/>
            <a:ext cx="7091064" cy="4438075"/>
          </a:xfrm>
        </p:spPr>
        <p:txBody>
          <a:bodyPr>
            <a:normAutofit fontScale="925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активизация группы, деление группы на подгруппы, закрепление </a:t>
            </a:r>
            <a:r>
              <a:rPr lang="ru-RU" sz="2200" dirty="0" smtClean="0"/>
              <a:t>количества.</a:t>
            </a: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     Выбирается </a:t>
            </a:r>
            <a:r>
              <a:rPr lang="ru-RU" sz="2200" dirty="0" smtClean="0"/>
              <a:t>1-2 </a:t>
            </a:r>
            <a:r>
              <a:rPr lang="ru-RU" sz="2200" dirty="0"/>
              <a:t>участника, которые будут выполнять роль таксистов. Их задача – двигаться по помещению, останавливаясь по команде ведущего. Предложите </a:t>
            </a:r>
            <a:r>
              <a:rPr lang="ru-RU" sz="2200" dirty="0" smtClean="0"/>
              <a:t>остальным </a:t>
            </a:r>
            <a:r>
              <a:rPr lang="ru-RU" sz="2200" dirty="0"/>
              <a:t>участникам представить, что они садятся в такси. В такси может поместиться только определенное число участников, например 2, 3 или 4. Когда такси останавливается, участники должны бежать «занимать места в такси».</a:t>
            </a:r>
          </a:p>
          <a:p>
            <a:pPr marL="36576" indent="0">
              <a:buNone/>
            </a:pPr>
            <a:r>
              <a:rPr lang="ru-RU" sz="2200" dirty="0"/>
              <a:t>     Это полезное упражнение, если нужно </a:t>
            </a:r>
            <a:r>
              <a:rPr lang="ru-RU" sz="2200" dirty="0" smtClean="0"/>
              <a:t>      объединить </a:t>
            </a:r>
            <a:r>
              <a:rPr lang="ru-RU" sz="2200" dirty="0"/>
              <a:t>участников в группы с </a:t>
            </a:r>
            <a:r>
              <a:rPr lang="ru-RU" sz="2200" dirty="0" smtClean="0"/>
              <a:t>             определенным </a:t>
            </a:r>
            <a:r>
              <a:rPr lang="ru-RU" sz="2200" dirty="0"/>
              <a:t>числом членов в случайном порядке.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Такси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148064" y="1125769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5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061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6" y="6052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700808"/>
            <a:ext cx="7091064" cy="4438075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сближение участников, установление дружеских отношений, развитие кооперации, активизация </a:t>
            </a:r>
            <a:r>
              <a:rPr lang="ru-RU" sz="2200" dirty="0" smtClean="0"/>
              <a:t>внимания.</a:t>
            </a: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     Все дети ходят по комнате, жмут друг другу руки и говорят: «Привет! Как твои дела?»</a:t>
            </a:r>
          </a:p>
          <a:p>
            <a:pPr marL="36576" indent="0" algn="ctr">
              <a:buNone/>
            </a:pPr>
            <a:r>
              <a:rPr lang="ru-RU" sz="2200" dirty="0"/>
              <a:t>     Главное правило: здороваясь с кем-то, руку можно освободить только после того, как другой рукой начнешь здороваться еще с кем-либо. То есть каждый участник </a:t>
            </a:r>
            <a:r>
              <a:rPr lang="ru-RU" sz="2200" dirty="0" smtClean="0"/>
              <a:t>должен </a:t>
            </a:r>
            <a:r>
              <a:rPr lang="ru-RU" sz="2200" dirty="0"/>
              <a:t>быть в контакте с кем-либо постоянно.</a:t>
            </a:r>
          </a:p>
          <a:p>
            <a:pPr marL="36576" indent="0">
              <a:buNone/>
            </a:pPr>
            <a:r>
              <a:rPr lang="ru-RU" sz="2200" dirty="0"/>
              <a:t>     Игру можно использовать в конце </a:t>
            </a:r>
            <a:r>
              <a:rPr lang="ru-RU" sz="2200" dirty="0" smtClean="0"/>
              <a:t>            занятия</a:t>
            </a:r>
            <a:r>
              <a:rPr lang="ru-RU" sz="2200" dirty="0"/>
              <a:t>, заменив слова: «Спасибо. </a:t>
            </a:r>
            <a:r>
              <a:rPr lang="ru-RU" sz="2200" dirty="0" smtClean="0"/>
              <a:t>                         С </a:t>
            </a:r>
            <a:r>
              <a:rPr lang="ru-RU" sz="2200" dirty="0"/>
              <a:t>тобой было интересно</a:t>
            </a:r>
            <a:r>
              <a:rPr lang="ru-RU" sz="2200" dirty="0" smtClean="0"/>
              <a:t>».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Привет! Как твои дела?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868144" y="1099195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6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302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6" y="6052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916832"/>
            <a:ext cx="7091064" cy="4222051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развитие навыков сотрудничества, взаимопонимания, умения понять чувства другого.</a:t>
            </a:r>
          </a:p>
          <a:p>
            <a:pPr marL="36576" indent="0" algn="ctr">
              <a:buNone/>
            </a:pPr>
            <a:r>
              <a:rPr lang="ru-RU" sz="2200" dirty="0"/>
              <a:t>     Дети делятся на три группы. Первая группа соединяет руки за головой, вторая группа ставит руки на талию, третья – прикасается к своим коленкам.</a:t>
            </a:r>
          </a:p>
          <a:p>
            <a:pPr marL="36576" indent="0" algn="ctr">
              <a:buNone/>
            </a:pPr>
            <a:r>
              <a:rPr lang="ru-RU" sz="2200" dirty="0"/>
              <a:t>     «Сейчас все будут ходить по комнате и приветствовать друг друга только </a:t>
            </a:r>
            <a:r>
              <a:rPr lang="ru-RU" sz="2200" dirty="0" smtClean="0"/>
              <a:t>локотками</a:t>
            </a:r>
            <a:r>
              <a:rPr lang="ru-RU" sz="2200" dirty="0"/>
              <a:t>. При этом надо говорить другим приветственные или приятные слова</a:t>
            </a:r>
            <a:r>
              <a:rPr lang="ru-RU" sz="2200" dirty="0" smtClean="0"/>
              <a:t>».</a:t>
            </a:r>
            <a:endParaRPr lang="ru-RU" sz="2200" dirty="0"/>
          </a:p>
          <a:p>
            <a:pPr marL="36576" indent="0">
              <a:buNone/>
            </a:pPr>
            <a:r>
              <a:rPr lang="ru-RU" sz="2200" dirty="0"/>
              <a:t>     </a:t>
            </a:r>
            <a:r>
              <a:rPr lang="ru-RU" sz="2200" i="1" dirty="0"/>
              <a:t>Обсуждение:</a:t>
            </a:r>
          </a:p>
          <a:p>
            <a:pPr marL="36576" indent="0">
              <a:buNone/>
            </a:pPr>
            <a:r>
              <a:rPr lang="ru-RU" sz="2200" dirty="0" smtClean="0"/>
              <a:t>•С </a:t>
            </a:r>
            <a:r>
              <a:rPr lang="ru-RU" sz="2200" dirty="0"/>
              <a:t>кем удобнее было здороваться?</a:t>
            </a:r>
          </a:p>
          <a:p>
            <a:pPr marL="36576" indent="0">
              <a:buNone/>
            </a:pPr>
            <a:r>
              <a:rPr lang="ru-RU" sz="2200" dirty="0" smtClean="0"/>
              <a:t>•Что </a:t>
            </a:r>
            <a:r>
              <a:rPr lang="ru-RU" sz="2200" dirty="0"/>
              <a:t>было труднее всего?</a:t>
            </a:r>
          </a:p>
          <a:p>
            <a:pPr marL="36576" indent="0">
              <a:buNone/>
            </a:pPr>
            <a:r>
              <a:rPr lang="ru-RU" sz="2200" dirty="0" smtClean="0"/>
              <a:t>•Когда </a:t>
            </a:r>
            <a:r>
              <a:rPr lang="ru-RU" sz="2200" dirty="0"/>
              <a:t>люди испытывают подобные </a:t>
            </a:r>
            <a:r>
              <a:rPr lang="ru-RU" sz="2200" dirty="0" smtClean="0"/>
              <a:t>                     трудности</a:t>
            </a:r>
            <a:r>
              <a:rPr lang="ru-RU" sz="2200" dirty="0"/>
              <a:t>?</a:t>
            </a:r>
          </a:p>
          <a:p>
            <a:pPr marL="36576" indent="0">
              <a:buNone/>
            </a:pPr>
            <a:r>
              <a:rPr lang="ru-RU" sz="2200" dirty="0" smtClean="0"/>
              <a:t>•Какой </a:t>
            </a:r>
            <a:r>
              <a:rPr lang="ru-RU" sz="2200" dirty="0"/>
              <a:t>группе было легче наладить </a:t>
            </a:r>
            <a:r>
              <a:rPr lang="ru-RU" sz="2200" dirty="0" smtClean="0"/>
              <a:t>          взаимодействие</a:t>
            </a:r>
            <a:r>
              <a:rPr lang="ru-RU" sz="2200" dirty="0"/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Приветствие локтями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868144" y="1099195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6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177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6" y="6052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916832"/>
            <a:ext cx="7091064" cy="4222051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эмоциональная разрядка, развитие умения понимать свое эмоциональное состояние и выражать его вербально и невербально.</a:t>
            </a:r>
          </a:p>
          <a:p>
            <a:pPr marL="36576" indent="0" algn="ctr">
              <a:buNone/>
            </a:pPr>
            <a:r>
              <a:rPr lang="ru-RU" sz="2200" dirty="0"/>
              <a:t>     Каждый по очереди говорит: «Здравствуйте. Я сегодня вот такой» - и показывает невербально свое состояние. Остальные дети говорят: «Здравствуй, Ваня! Ваня сегодня вот такой» и копируют его жесты, мимику, позу.</a:t>
            </a:r>
          </a:p>
          <a:p>
            <a:pPr marL="36576" indent="0">
              <a:buNone/>
            </a:pPr>
            <a:r>
              <a:rPr lang="ru-RU" sz="2200" dirty="0"/>
              <a:t>     В игре должен принять участие каждый ребенок.</a:t>
            </a:r>
          </a:p>
          <a:p>
            <a:pPr marL="36576" indent="0">
              <a:buNone/>
            </a:pPr>
            <a:r>
              <a:rPr lang="ru-RU" sz="2200" dirty="0"/>
              <a:t>     В заключение дети берутся за руки </a:t>
            </a:r>
            <a:r>
              <a:rPr lang="ru-RU" sz="2200" dirty="0" smtClean="0"/>
              <a:t>                    и </a:t>
            </a:r>
            <a:r>
              <a:rPr lang="ru-RU" sz="2200" dirty="0"/>
              <a:t>хором говорят: «Здравствуйте все!»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047807"/>
            <a:ext cx="547260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Я сегодня вот такой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868144" y="1099195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6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4074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772816"/>
            <a:ext cx="7632848" cy="4248472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обучение детей узнавать друг друга по фотографии, создание положительного </a:t>
            </a:r>
            <a:r>
              <a:rPr lang="ru-RU" dirty="0" smtClean="0"/>
              <a:t>настроя.</a:t>
            </a:r>
            <a:endParaRPr lang="ru-RU" dirty="0"/>
          </a:p>
          <a:p>
            <a:pPr marL="36576" indent="0" algn="ctr">
              <a:buNone/>
            </a:pPr>
            <a:r>
              <a:rPr lang="ru-RU" dirty="0"/>
              <a:t>     Дети сидят в кругу. В центре на столе лежат фотографии лицами вниз. Ребенок </a:t>
            </a:r>
            <a:r>
              <a:rPr lang="ru-RU" dirty="0" smtClean="0"/>
              <a:t>выходит </a:t>
            </a:r>
            <a:r>
              <a:rPr lang="ru-RU" dirty="0"/>
              <a:t>в центр круга, берет любую фотографию, затем находит человека по </a:t>
            </a:r>
            <a:r>
              <a:rPr lang="ru-RU" dirty="0" smtClean="0"/>
              <a:t>фотографии</a:t>
            </a:r>
            <a:r>
              <a:rPr lang="ru-RU" dirty="0"/>
              <a:t>, подходит к нему и здоровается (пожать руку и сказать «Привет»)</a:t>
            </a:r>
          </a:p>
          <a:p>
            <a:pPr marL="36576" indent="0" algn="ctr">
              <a:buNone/>
            </a:pPr>
            <a:r>
              <a:rPr lang="ru-RU" dirty="0"/>
              <a:t>     Ребенок, с которым поздоровались, сначала отвечает на приветствие, а затем </a:t>
            </a:r>
            <a:r>
              <a:rPr lang="ru-RU" dirty="0" smtClean="0"/>
              <a:t>выбирает </a:t>
            </a:r>
            <a:r>
              <a:rPr lang="ru-RU" dirty="0"/>
              <a:t>следующую фотографию. Игра </a:t>
            </a:r>
            <a:r>
              <a:rPr lang="ru-RU" dirty="0" smtClean="0"/>
              <a:t>                                       продолжается </a:t>
            </a:r>
            <a:r>
              <a:rPr lang="ru-RU" dirty="0"/>
              <a:t>до тех пор, </a:t>
            </a:r>
            <a:r>
              <a:rPr lang="ru-RU" dirty="0" smtClean="0"/>
              <a:t>                                            пока </a:t>
            </a:r>
            <a:r>
              <a:rPr lang="ru-RU" dirty="0"/>
              <a:t>не </a:t>
            </a:r>
            <a:r>
              <a:rPr lang="ru-RU" dirty="0" smtClean="0"/>
              <a:t>останется </a:t>
            </a:r>
            <a:r>
              <a:rPr lang="ru-RU" dirty="0"/>
              <a:t>ни </a:t>
            </a:r>
            <a:r>
              <a:rPr lang="ru-RU" dirty="0" smtClean="0"/>
              <a:t>                                                одной </a:t>
            </a:r>
            <a:r>
              <a:rPr lang="ru-RU" dirty="0"/>
              <a:t>фотографии.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04709"/>
            <a:ext cx="480622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Привет фотографии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860032" y="1194140"/>
            <a:ext cx="344343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3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036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344816" cy="3312368"/>
          </a:xfrm>
        </p:spPr>
        <p:txBody>
          <a:bodyPr>
            <a:normAutofit fontScale="775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знакомство, установление доверительного контакта </a:t>
            </a:r>
            <a:r>
              <a:rPr lang="ru-RU" dirty="0" smtClean="0"/>
              <a:t> с </a:t>
            </a:r>
            <a:r>
              <a:rPr lang="ru-RU" dirty="0"/>
              <a:t>детьми, сплочение группы.</a:t>
            </a:r>
          </a:p>
          <a:p>
            <a:pPr marL="36576" indent="0" algn="ctr">
              <a:buNone/>
            </a:pPr>
            <a:r>
              <a:rPr lang="ru-RU" dirty="0"/>
              <a:t>      Дети садятся в круг. Ведущий, держа в руках клубочек, обматывает нитку вокруг пальца, задает любой вопрос участнику игры (Например: «Как тебя зовут, хочешь ли ты со мной дружить, что ты любишь, чего ты боишься» и т.д.). Ребенок ловит </a:t>
            </a:r>
            <a:r>
              <a:rPr lang="ru-RU" dirty="0" smtClean="0"/>
              <a:t>клубочек</a:t>
            </a:r>
            <a:r>
              <a:rPr lang="ru-RU" dirty="0"/>
              <a:t>, обматывает нитку вокруг пальца, отвечает на вопрос, а затем задает свой </a:t>
            </a:r>
            <a:r>
              <a:rPr lang="ru-RU" dirty="0" smtClean="0"/>
              <a:t>следующему </a:t>
            </a:r>
            <a:r>
              <a:rPr lang="ru-RU" dirty="0"/>
              <a:t>игроку. Таким образом, в конце клубочек возвращается ведущему. Все видят нити, связывающие участников игры в одно целое, определяют, на что фигура похожа, многое узнают друг о друге, сплачиваются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104709"/>
            <a:ext cx="300602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Клубочек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860032" y="1194140"/>
            <a:ext cx="344343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43608" y="4725144"/>
            <a:ext cx="5220580" cy="144854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Замечание: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/>
              <a:t>Если ведущий вынужден помогать затрудняющемуся ребенку, то он берет при этом клубочек себе назад, подсказывает и                                         опять кидает ребенку. В результате можно увидеть детей, испытывающих затруднения в общении, у ведущего с ними будут двойные, тройные связи.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5929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344816" cy="2952328"/>
          </a:xfrm>
        </p:spPr>
        <p:txBody>
          <a:bodyPr>
            <a:normAutofit fontScale="700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создание положительных эмоций, снятие напряжения.</a:t>
            </a:r>
          </a:p>
          <a:p>
            <a:pPr marL="36576" indent="0" algn="ctr">
              <a:buNone/>
            </a:pPr>
            <a:r>
              <a:rPr lang="ru-RU" dirty="0"/>
              <a:t>     Дети стоят  в кругу, соединяют руки в замок. Ведущий показывает </a:t>
            </a:r>
            <a:r>
              <a:rPr lang="ru-RU" dirty="0" smtClean="0"/>
              <a:t>следующее:</a:t>
            </a:r>
          </a:p>
          <a:p>
            <a:pPr marL="379476" indent="-342900" algn="ctr">
              <a:buFont typeface="Courier New" pitchFamily="49" charset="0"/>
              <a:buChar char="o"/>
            </a:pPr>
            <a:r>
              <a:rPr lang="ru-RU" dirty="0" smtClean="0"/>
              <a:t>3 </a:t>
            </a:r>
            <a:r>
              <a:rPr lang="ru-RU" dirty="0"/>
              <a:t>раза прикасается к левому плечу, произнося «ха – ха – </a:t>
            </a:r>
            <a:r>
              <a:rPr lang="ru-RU" dirty="0" smtClean="0"/>
              <a:t>ха»</a:t>
            </a:r>
          </a:p>
          <a:p>
            <a:pPr marL="379476" indent="-342900" algn="ctr">
              <a:buFont typeface="Courier New" pitchFamily="49" charset="0"/>
              <a:buChar char="o"/>
            </a:pPr>
            <a:r>
              <a:rPr lang="ru-RU" dirty="0" smtClean="0"/>
              <a:t>3 </a:t>
            </a:r>
            <a:r>
              <a:rPr lang="ru-RU" dirty="0"/>
              <a:t>раза прикасается к правому плечу, произнося «хо – хо – </a:t>
            </a:r>
            <a:r>
              <a:rPr lang="ru-RU" dirty="0" smtClean="0"/>
              <a:t>хо»</a:t>
            </a:r>
          </a:p>
          <a:p>
            <a:pPr marL="379476" indent="-342900" algn="ctr">
              <a:buFont typeface="Courier New" pitchFamily="49" charset="0"/>
              <a:buChar char="o"/>
            </a:pPr>
            <a:r>
              <a:rPr lang="ru-RU" dirty="0" smtClean="0"/>
              <a:t>3 </a:t>
            </a:r>
            <a:r>
              <a:rPr lang="ru-RU" dirty="0"/>
              <a:t>раза прикасается к левому колену, произнося «хи – хи – </a:t>
            </a:r>
            <a:r>
              <a:rPr lang="ru-RU" dirty="0" smtClean="0"/>
              <a:t>хи»</a:t>
            </a:r>
          </a:p>
          <a:p>
            <a:pPr marL="379476" indent="-342900" algn="ctr">
              <a:buFont typeface="Courier New" pitchFamily="49" charset="0"/>
              <a:buChar char="o"/>
            </a:pPr>
            <a:r>
              <a:rPr lang="ru-RU" dirty="0" smtClean="0"/>
              <a:t>3 </a:t>
            </a:r>
            <a:r>
              <a:rPr lang="ru-RU" dirty="0"/>
              <a:t>раза прикасается к правому колену, произнося «хе – хе – хе»</a:t>
            </a:r>
          </a:p>
          <a:p>
            <a:pPr marL="36576" indent="0" algn="ctr">
              <a:buNone/>
            </a:pPr>
            <a:r>
              <a:rPr lang="ru-RU" dirty="0"/>
              <a:t>    </a:t>
            </a:r>
            <a:endParaRPr lang="ru-RU" dirty="0" smtClean="0"/>
          </a:p>
          <a:p>
            <a:pPr marL="36576" indent="0" algn="ctr">
              <a:buNone/>
            </a:pPr>
            <a:r>
              <a:rPr lang="ru-RU" dirty="0" smtClean="0"/>
              <a:t> </a:t>
            </a:r>
            <a:r>
              <a:rPr lang="ru-RU" dirty="0"/>
              <a:t>Затем все движения повторяются более  быстром темпе по 2 раза. Затем еще быстрее по 1 разу. </a:t>
            </a: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04709"/>
            <a:ext cx="372610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Ха-ха-ха!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Хе-хе-хе!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860032" y="1194140"/>
            <a:ext cx="344343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4581128"/>
            <a:ext cx="5112568" cy="1592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ru-RU" sz="1800" dirty="0"/>
              <a:t>Затем количество раз увеличиваем, а темп снижаем. Произнося последнее «хе», </a:t>
            </a:r>
            <a:r>
              <a:rPr lang="ru-RU" sz="1800" dirty="0" smtClean="0"/>
              <a:t>детям </a:t>
            </a:r>
            <a:r>
              <a:rPr lang="ru-RU" sz="1800" dirty="0"/>
              <a:t>предлагается выплеснуть всю усталость, всю злость, всю обиду, которые </a:t>
            </a:r>
            <a:r>
              <a:rPr lang="ru-RU" sz="1800" dirty="0" smtClean="0"/>
              <a:t>накопились </a:t>
            </a:r>
            <a:r>
              <a:rPr lang="ru-RU" sz="1800" dirty="0"/>
              <a:t>в их теле.</a:t>
            </a:r>
          </a:p>
        </p:txBody>
      </p:sp>
    </p:spTree>
    <p:extLst>
      <p:ext uri="{BB962C8B-B14F-4D97-AF65-F5344CB8AC3E}">
        <p14:creationId xmlns:p14="http://schemas.microsoft.com/office/powerpoint/2010/main" val="1433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35596" y="1700808"/>
            <a:ext cx="7259854" cy="432048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Развитие произвольного внимания, закрепление </a:t>
            </a:r>
            <a:r>
              <a:rPr lang="ru-RU" dirty="0" smtClean="0"/>
              <a:t>знакомства.</a:t>
            </a:r>
            <a:endParaRPr lang="ru-RU" dirty="0"/>
          </a:p>
          <a:p>
            <a:pPr marL="36576" indent="0" algn="ctr">
              <a:buNone/>
            </a:pPr>
            <a:r>
              <a:rPr lang="ru-RU" dirty="0"/>
              <a:t>     Ведущий называет фамилии и имена присутствующих детей, путая при этом, то имя, то фамилию (имя называется правильно, фамилия – нет; фамилия правильна, имя не то). Дети внимательно слушают и откликаются только тогда, когда правильно названы и имя, </a:t>
            </a:r>
            <a:r>
              <a:rPr lang="ru-RU" dirty="0" smtClean="0"/>
              <a:t> и </a:t>
            </a:r>
            <a:r>
              <a:rPr lang="ru-RU" dirty="0"/>
              <a:t>фамилия. Кто ошибается, </a:t>
            </a:r>
            <a:r>
              <a:rPr lang="ru-RU" dirty="0" smtClean="0"/>
              <a:t>                   выбывает </a:t>
            </a:r>
            <a:r>
              <a:rPr lang="ru-RU" dirty="0"/>
              <a:t>из игры.</a:t>
            </a:r>
          </a:p>
          <a:p>
            <a:pPr marL="36576" indent="0" algn="ctr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104709"/>
            <a:ext cx="394213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Перекличка-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путанка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860032" y="1194140"/>
            <a:ext cx="344343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6638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344816" cy="2808312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формирование положительной самооценки и самопринятия, знакомство.</a:t>
            </a:r>
          </a:p>
          <a:p>
            <a:pPr marL="36576" indent="0" algn="ctr">
              <a:buNone/>
            </a:pPr>
            <a:r>
              <a:rPr lang="ru-RU" dirty="0"/>
              <a:t>     Один из детей - водящий - встает в центр круга. Дети, передавая друг другу мяч, называют ласковую форму имени водящего. Он последним получает мяч и </a:t>
            </a:r>
            <a:r>
              <a:rPr lang="ru-RU" dirty="0" smtClean="0"/>
              <a:t>называет </a:t>
            </a:r>
            <a:r>
              <a:rPr lang="ru-RU" dirty="0"/>
              <a:t>ту ласковую форму своего имени, которая ему </a:t>
            </a:r>
            <a:r>
              <a:rPr lang="ru-RU" dirty="0" smtClean="0"/>
              <a:t>понравилась</a:t>
            </a:r>
            <a:r>
              <a:rPr lang="ru-RU" dirty="0"/>
              <a:t>.</a:t>
            </a:r>
          </a:p>
          <a:p>
            <a:pPr marL="36576" indent="0" algn="ctr">
              <a:buNone/>
            </a:pPr>
            <a:r>
              <a:rPr lang="ru-RU" dirty="0"/>
              <a:t>     Упражнение продолжается до тех пор, пока в центре круга не побывает каждый </a:t>
            </a:r>
            <a:r>
              <a:rPr lang="ru-RU" dirty="0" smtClean="0"/>
              <a:t>ребенок</a:t>
            </a:r>
            <a:r>
              <a:rPr lang="ru-RU" dirty="0"/>
              <a:t>.</a:t>
            </a:r>
          </a:p>
          <a:p>
            <a:pPr marL="36576" indent="0" algn="ctr">
              <a:buNone/>
            </a:pPr>
            <a:r>
              <a:rPr lang="ru-RU" dirty="0"/>
              <a:t>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04709"/>
            <a:ext cx="372610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Ласковое имя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860032" y="1194140"/>
            <a:ext cx="344343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1" y="4293096"/>
            <a:ext cx="5322115" cy="188059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ru-RU" sz="1800" b="1" i="1" dirty="0">
                <a:solidFill>
                  <a:schemeClr val="accent1">
                    <a:lumMod val="75000"/>
                  </a:schemeClr>
                </a:solidFill>
              </a:rPr>
              <a:t>Вариант. </a:t>
            </a:r>
            <a:r>
              <a:rPr lang="ru-RU" sz="1800" dirty="0"/>
              <a:t>Дети, передавая друг другу мяч, называют ласковую форму своего имени. Когда все дети назовут ласковые имена, мячик пойдет в обратную сторону. Нужно </a:t>
            </a:r>
            <a:r>
              <a:rPr lang="ru-RU" sz="1800" dirty="0" smtClean="0"/>
              <a:t>постараться </a:t>
            </a:r>
            <a:r>
              <a:rPr lang="ru-RU" sz="1800" dirty="0"/>
              <a:t>не перепутать и бросить мяч тому, кто в первый раз бросил вам, а кроме того, произнести его ласковое имя.</a:t>
            </a:r>
          </a:p>
          <a:p>
            <a:pPr marL="36576" indent="0"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Вариант</a:t>
            </a:r>
            <a:r>
              <a:rPr lang="ru-RU" sz="1800" b="1" i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1800" dirty="0"/>
              <a:t>«Назови своего соседа ласковым именем так, чтобы ему было приятно</a:t>
            </a:r>
            <a:r>
              <a:rPr lang="ru-RU" sz="1800" dirty="0" smtClean="0"/>
              <a:t>».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1439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344816" cy="2808312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dirty="0"/>
              <a:t>разминка, разогрев группы, развитие внимания, быстроты реакции, умения </a:t>
            </a:r>
            <a:r>
              <a:rPr lang="ru-RU" dirty="0" smtClean="0"/>
              <a:t>действовать сообща.</a:t>
            </a:r>
            <a:endParaRPr lang="ru-RU" dirty="0"/>
          </a:p>
          <a:p>
            <a:pPr marL="36576" indent="0" algn="ctr">
              <a:buNone/>
            </a:pPr>
            <a:r>
              <a:rPr lang="ru-RU" dirty="0"/>
              <a:t>     Дети стоят в кругу. По кругу пускают игрушки. Передавая игрушку, дети говорят: «Дальше, дальше…» Сначала их в два раза меньше, чем детей. По мере увеличения </a:t>
            </a:r>
            <a:r>
              <a:rPr lang="ru-RU" dirty="0" smtClean="0"/>
              <a:t>скорости </a:t>
            </a:r>
            <a:r>
              <a:rPr lang="ru-RU" dirty="0"/>
              <a:t>передачи игрушек из рук в руки количество игрушек увеличивается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04709"/>
            <a:ext cx="504056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Передай игрушку по кругу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580112" y="1194140"/>
            <a:ext cx="2723350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1" y="4437112"/>
            <a:ext cx="5322115" cy="173657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ru-RU" sz="1800" b="1" i="1" dirty="0">
                <a:solidFill>
                  <a:schemeClr val="accent1">
                    <a:lumMod val="75000"/>
                  </a:schemeClr>
                </a:solidFill>
              </a:rPr>
              <a:t>Вариант. </a:t>
            </a:r>
            <a:r>
              <a:rPr lang="ru-RU" sz="1800" dirty="0"/>
              <a:t>Дети сидят на ковре и перекатывают друг другу мячи, не </a:t>
            </a:r>
            <a:r>
              <a:rPr lang="ru-RU" sz="1800" dirty="0" smtClean="0"/>
              <a:t>останавливаясь</a:t>
            </a:r>
            <a:r>
              <a:rPr lang="ru-RU" sz="1800" dirty="0"/>
              <a:t>. Количество мечей от 2 до 5.</a:t>
            </a:r>
          </a:p>
          <a:p>
            <a:pPr marL="36576" indent="0">
              <a:buNone/>
            </a:pP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Вариант</a:t>
            </a:r>
            <a:r>
              <a:rPr lang="ru-RU" sz="1800" b="1" i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1800" dirty="0"/>
              <a:t>Можно добавить еще одно правило. Когда взрослый скажет: «Всё </a:t>
            </a:r>
            <a:r>
              <a:rPr lang="ru-RU" sz="1800" dirty="0" smtClean="0"/>
              <a:t>наоборот</a:t>
            </a:r>
            <a:r>
              <a:rPr lang="ru-RU" sz="1800" dirty="0"/>
              <a:t>», игрушки или мячи передаются в обратном направлении.</a:t>
            </a:r>
          </a:p>
        </p:txBody>
      </p:sp>
    </p:spTree>
    <p:extLst>
      <p:ext uri="{BB962C8B-B14F-4D97-AF65-F5344CB8AC3E}">
        <p14:creationId xmlns:p14="http://schemas.microsoft.com/office/powerpoint/2010/main" val="138224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1\Downloads\Скриншот 25-07-2021 05_2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57" y="0"/>
            <a:ext cx="93893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772816"/>
            <a:ext cx="7344816" cy="2808312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200" dirty="0"/>
              <a:t>развитие выразительности движений, воображения, активизация и сплочение </a:t>
            </a:r>
            <a:r>
              <a:rPr lang="ru-RU" sz="2200" dirty="0" smtClean="0"/>
              <a:t>детей.</a:t>
            </a:r>
            <a:endParaRPr lang="ru-RU" sz="2200" dirty="0"/>
          </a:p>
          <a:p>
            <a:pPr marL="36576" indent="0" algn="ctr">
              <a:buNone/>
            </a:pPr>
            <a:r>
              <a:rPr lang="ru-RU" sz="2200" dirty="0"/>
              <a:t>Дети передают друг другу воображаемые предметы: большой мяч, тяжелую гирю, горячий блин, младенца, паука на паутинке, стопку кубиков, горящую свечу.</a:t>
            </a:r>
          </a:p>
          <a:p>
            <a:pPr marL="36576" indent="0" algn="ctr">
              <a:buNone/>
            </a:pP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04709"/>
            <a:ext cx="518457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 pitchFamily="34" charset="0"/>
                <a:ea typeface="+mj-ea"/>
                <a:cs typeface="+mj-cs"/>
              </a:rPr>
              <a:t>Передай движение по кругу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084168" y="1194140"/>
            <a:ext cx="2219294" cy="4337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"/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(для детей с 4 лет)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0" y="4005064"/>
            <a:ext cx="6120682" cy="216024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ru-RU" sz="2200" dirty="0"/>
              <a:t>В конце упражнения дети берутся за руки. Взрослый, говоря «Привет», пожимает руку соседу справа, тот следующему по кругу. «Приветик» должен обойти круг и вернуться к </a:t>
            </a:r>
            <a:r>
              <a:rPr lang="ru-RU" sz="2200" dirty="0" smtClean="0"/>
              <a:t>взрослому.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865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1754</TotalTime>
  <Words>2967</Words>
  <Application>Microsoft Office PowerPoint</Application>
  <PresentationFormat>Экран (4:3)</PresentationFormat>
  <Paragraphs>238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Картотека игр  на сплочение и знакомство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подвижных игр</dc:title>
  <dc:creator>Секси Ленус</dc:creator>
  <cp:lastModifiedBy>1</cp:lastModifiedBy>
  <cp:revision>106</cp:revision>
  <dcterms:created xsi:type="dcterms:W3CDTF">2020-04-15T09:19:02Z</dcterms:created>
  <dcterms:modified xsi:type="dcterms:W3CDTF">2021-10-10T13:18:28Z</dcterms:modified>
</cp:coreProperties>
</file>