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50B"/>
    <a:srgbClr val="F58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F167B-9BD6-4292-9F2F-90D63B41D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5E30D4-25BB-4B23-BEE7-45C6417E1AB6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FA2E52-3336-444F-9442-39C808068D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25252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142985"/>
            <a:ext cx="8405842" cy="2071701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Кислоты </a:t>
            </a:r>
            <a:br>
              <a:rPr lang="ru-RU" sz="5400" b="1" i="1" dirty="0" smtClean="0">
                <a:solidFill>
                  <a:srgbClr val="C00000"/>
                </a:solidFill>
              </a:rPr>
            </a:br>
            <a:r>
              <a:rPr lang="ru-RU" sz="5400" b="1" i="1" dirty="0" smtClean="0">
                <a:solidFill>
                  <a:srgbClr val="C00000"/>
                </a:solidFill>
              </a:rPr>
              <a:t>как    электролиты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609600" y="2000240"/>
            <a:ext cx="8248680" cy="377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5000"/>
              </a:lnSpc>
            </a:pPr>
            <a:r>
              <a:rPr lang="ru-RU" sz="2400" dirty="0"/>
              <a:t>Уравнение электролитической диссоциации </a:t>
            </a:r>
            <a:r>
              <a:rPr lang="ru-RU" sz="2400" u="sng" dirty="0"/>
              <a:t>сильных</a:t>
            </a:r>
            <a:r>
              <a:rPr lang="ru-RU" sz="2400" dirty="0"/>
              <a:t> кислот:</a:t>
            </a:r>
            <a:endParaRPr lang="en-US" sz="2400" dirty="0"/>
          </a:p>
          <a:p>
            <a:pPr>
              <a:lnSpc>
                <a:spcPct val="145000"/>
              </a:lnSpc>
            </a:pPr>
            <a:r>
              <a:rPr lang="en-US" sz="2400" b="1" dirty="0" err="1"/>
              <a:t>HCl</a:t>
            </a:r>
            <a:r>
              <a:rPr lang="en-US" sz="2400" b="1" dirty="0"/>
              <a:t> ↔ H</a:t>
            </a:r>
            <a:r>
              <a:rPr lang="en-US" sz="2400" b="1" baseline="30000" dirty="0"/>
              <a:t>+</a:t>
            </a:r>
            <a:r>
              <a:rPr lang="en-US" sz="2400" b="1" dirty="0"/>
              <a:t> + </a:t>
            </a:r>
            <a:r>
              <a:rPr lang="en-US" sz="2400" b="1" dirty="0" err="1"/>
              <a:t>Cl</a:t>
            </a:r>
            <a:r>
              <a:rPr lang="en-US" sz="2400" b="1" baseline="30000" dirty="0"/>
              <a:t>-</a:t>
            </a:r>
          </a:p>
          <a:p>
            <a:pPr>
              <a:lnSpc>
                <a:spcPct val="145000"/>
              </a:lnSpc>
            </a:pPr>
            <a:r>
              <a:rPr lang="en-US" sz="2400" b="1" dirty="0"/>
              <a:t>H</a:t>
            </a:r>
            <a:r>
              <a:rPr lang="en-US" sz="2400" b="1" baseline="-25000" dirty="0"/>
              <a:t>2</a:t>
            </a:r>
            <a:r>
              <a:rPr lang="en-US" sz="2400" b="1" dirty="0"/>
              <a:t>SO</a:t>
            </a:r>
            <a:r>
              <a:rPr lang="en-US" sz="2400" b="1" baseline="-25000" dirty="0"/>
              <a:t>4</a:t>
            </a:r>
            <a:r>
              <a:rPr lang="en-US" sz="2400" b="1" dirty="0"/>
              <a:t> ↔ 2H</a:t>
            </a:r>
            <a:r>
              <a:rPr lang="en-US" sz="2400" b="1" baseline="30000" dirty="0"/>
              <a:t>+</a:t>
            </a:r>
            <a:r>
              <a:rPr lang="en-US" sz="2400" b="1" dirty="0"/>
              <a:t> + </a:t>
            </a:r>
            <a:r>
              <a:rPr lang="en-US" sz="2400" b="1" dirty="0" smtClean="0"/>
              <a:t>SO</a:t>
            </a:r>
            <a:r>
              <a:rPr lang="en-US" sz="2400" b="1" baseline="-25000" dirty="0" smtClean="0"/>
              <a:t>4</a:t>
            </a:r>
            <a:r>
              <a:rPr lang="en-US" sz="2400" b="1" baseline="30000" dirty="0" smtClean="0"/>
              <a:t>2-</a:t>
            </a:r>
            <a:endParaRPr lang="ru-RU" sz="2400" b="1" baseline="30000" dirty="0" smtClean="0"/>
          </a:p>
          <a:p>
            <a:pPr>
              <a:lnSpc>
                <a:spcPct val="145000"/>
              </a:lnSpc>
            </a:pPr>
            <a:endParaRPr lang="ru-RU" sz="2400" baseline="30000" dirty="0"/>
          </a:p>
          <a:p>
            <a:pPr>
              <a:lnSpc>
                <a:spcPct val="145000"/>
              </a:lnSpc>
            </a:pPr>
            <a:r>
              <a:rPr lang="ru-RU" sz="2400" u="sng" dirty="0"/>
              <a:t>Слабые</a:t>
            </a:r>
            <a:r>
              <a:rPr lang="ru-RU" sz="2400" dirty="0"/>
              <a:t> многоосновные кислоты </a:t>
            </a:r>
            <a:r>
              <a:rPr lang="ru-RU" sz="2400" dirty="0" err="1"/>
              <a:t>диссоциируют</a:t>
            </a:r>
            <a:r>
              <a:rPr lang="ru-RU" sz="2400" dirty="0"/>
              <a:t> ступенчато. </a:t>
            </a:r>
          </a:p>
          <a:p>
            <a:pPr>
              <a:lnSpc>
                <a:spcPct val="160000"/>
              </a:lnSpc>
            </a:pPr>
            <a:r>
              <a:rPr lang="en-US" sz="2400" b="1" dirty="0"/>
              <a:t>H</a:t>
            </a:r>
            <a:r>
              <a:rPr lang="ru-RU" sz="2400" b="1" baseline="-25000" dirty="0"/>
              <a:t>2</a:t>
            </a:r>
            <a:r>
              <a:rPr lang="en-US" sz="2400" b="1" dirty="0"/>
              <a:t>CO</a:t>
            </a:r>
            <a:r>
              <a:rPr lang="ru-RU" sz="2400" b="1" baseline="-25000" dirty="0"/>
              <a:t>3</a:t>
            </a:r>
            <a:r>
              <a:rPr lang="ru-RU" sz="2400" b="1" dirty="0"/>
              <a:t> ↔ </a:t>
            </a:r>
            <a:r>
              <a:rPr lang="en-US" sz="2400" b="1" dirty="0"/>
              <a:t>H</a:t>
            </a:r>
            <a:r>
              <a:rPr lang="ru-RU" sz="2400" b="1" baseline="30000" dirty="0"/>
              <a:t>+</a:t>
            </a:r>
            <a:r>
              <a:rPr lang="ru-RU" sz="2400" b="1" dirty="0"/>
              <a:t> + </a:t>
            </a:r>
            <a:r>
              <a:rPr lang="en-US" sz="2400" b="1" dirty="0"/>
              <a:t>HCO</a:t>
            </a:r>
            <a:r>
              <a:rPr lang="ru-RU" sz="2400" b="1" baseline="-25000" dirty="0"/>
              <a:t>3</a:t>
            </a:r>
            <a:r>
              <a:rPr lang="ru-RU" sz="2400" b="1" baseline="30000" dirty="0"/>
              <a:t>-                   </a:t>
            </a:r>
            <a:r>
              <a:rPr lang="ru-RU" sz="2400" b="1" dirty="0"/>
              <a:t>К</a:t>
            </a:r>
            <a:r>
              <a:rPr lang="ru-RU" sz="2400" b="1" baseline="-25000" dirty="0"/>
              <a:t>1</a:t>
            </a:r>
            <a:r>
              <a:rPr lang="ru-RU" sz="2400" b="1" dirty="0"/>
              <a:t> </a:t>
            </a:r>
            <a:r>
              <a:rPr lang="en-US" sz="2400" b="1" dirty="0"/>
              <a:t>&gt; </a:t>
            </a:r>
            <a:r>
              <a:rPr lang="ru-RU" sz="2400" b="1" dirty="0"/>
              <a:t> </a:t>
            </a:r>
            <a:r>
              <a:rPr lang="en-US" sz="2400" b="1" dirty="0"/>
              <a:t>K</a:t>
            </a:r>
            <a:r>
              <a:rPr lang="en-US" sz="2400" b="1" baseline="-25000" dirty="0"/>
              <a:t>2</a:t>
            </a:r>
            <a:endParaRPr lang="ru-RU" sz="2400" b="1" baseline="-25000" dirty="0"/>
          </a:p>
          <a:p>
            <a:pPr>
              <a:lnSpc>
                <a:spcPct val="160000"/>
              </a:lnSpc>
            </a:pPr>
            <a:r>
              <a:rPr lang="en-US" sz="2400" b="1" dirty="0"/>
              <a:t>HCO</a:t>
            </a:r>
            <a:r>
              <a:rPr lang="ru-RU" sz="2400" b="1" baseline="-25000" dirty="0"/>
              <a:t>3</a:t>
            </a:r>
            <a:r>
              <a:rPr lang="ru-RU" sz="2400" b="1" baseline="30000" dirty="0"/>
              <a:t>-</a:t>
            </a:r>
            <a:r>
              <a:rPr lang="ru-RU" sz="2400" b="1" dirty="0"/>
              <a:t> ↔ </a:t>
            </a:r>
            <a:r>
              <a:rPr lang="en-US" sz="2400" b="1" dirty="0"/>
              <a:t>H</a:t>
            </a:r>
            <a:r>
              <a:rPr lang="ru-RU" sz="2400" b="1" baseline="30000" dirty="0"/>
              <a:t>+</a:t>
            </a:r>
            <a:r>
              <a:rPr lang="ru-RU" sz="2400" b="1" dirty="0"/>
              <a:t> + </a:t>
            </a:r>
            <a:r>
              <a:rPr lang="en-US" sz="2400" b="1" dirty="0"/>
              <a:t>CO</a:t>
            </a:r>
            <a:r>
              <a:rPr lang="ru-RU" sz="2400" b="1" baseline="-25000" dirty="0"/>
              <a:t>3</a:t>
            </a:r>
            <a:r>
              <a:rPr lang="ru-RU" sz="2400" b="1" baseline="30000" dirty="0"/>
              <a:t>2-</a:t>
            </a:r>
          </a:p>
        </p:txBody>
      </p:sp>
      <p:sp>
        <p:nvSpPr>
          <p:cNvPr id="16388" name="Text Box 9"/>
          <p:cNvSpPr txBox="1">
            <a:spLocks noChangeArrowheads="1"/>
          </p:cNvSpPr>
          <p:nvPr/>
        </p:nvSpPr>
        <p:spPr bwMode="auto">
          <a:xfrm>
            <a:off x="214282" y="428604"/>
            <a:ext cx="8091518" cy="15019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45000"/>
              </a:lnSpc>
            </a:pPr>
            <a:r>
              <a:rPr lang="ru-RU" sz="2400" b="1" dirty="0"/>
              <a:t>Кислоты</a:t>
            </a:r>
            <a:r>
              <a:rPr lang="ru-RU" sz="2400" dirty="0"/>
              <a:t> – электролиты, которые при диссоциации образуют только один вид катионов – катионы водорода Н</a:t>
            </a:r>
            <a:r>
              <a:rPr lang="ru-RU" sz="2400" baseline="30000" dirty="0"/>
              <a:t>+ 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166813" y="2225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graphicFrame>
        <p:nvGraphicFramePr>
          <p:cNvPr id="32808" name="Group 40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001025732"/>
              </p:ext>
            </p:extLst>
          </p:nvPr>
        </p:nvGraphicFramePr>
        <p:xfrm>
          <a:off x="323850" y="1268413"/>
          <a:ext cx="6080125" cy="5114037"/>
        </p:xfrm>
        <a:graphic>
          <a:graphicData uri="http://schemas.openxmlformats.org/drawingml/2006/table">
            <a:tbl>
              <a:tblPr/>
              <a:tblGrid>
                <a:gridCol w="1885950"/>
                <a:gridCol w="2301875"/>
                <a:gridCol w="1892300"/>
              </a:tblGrid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Индикаторы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Нейтральная    среда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рН =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Кислая среда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рН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</a:rPr>
                        <a:t>лакмус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Фенол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фталеин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5800B"/>
                          </a:solidFill>
                          <a:effectLst/>
                          <a:latin typeface="Times New Roman" pitchFamily="18" charset="0"/>
                        </a:rPr>
                        <a:t>Метил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5800B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5800B"/>
                          </a:solidFill>
                          <a:effectLst/>
                          <a:latin typeface="Times New Roman" pitchFamily="18" charset="0"/>
                        </a:rPr>
                        <a:t>оранж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5800B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285721" y="357166"/>
            <a:ext cx="8858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B050"/>
                </a:solidFill>
              </a:rPr>
              <a:t>Изменение  цвета  индикаторов  в  различных  средах</a:t>
            </a:r>
          </a:p>
        </p:txBody>
      </p:sp>
      <p:sp>
        <p:nvSpPr>
          <p:cNvPr id="18463" name="AutoShape 31"/>
          <p:cNvSpPr>
            <a:spLocks noChangeArrowheads="1"/>
          </p:cNvSpPr>
          <p:nvPr/>
        </p:nvSpPr>
        <p:spPr bwMode="auto">
          <a:xfrm>
            <a:off x="2590800" y="2514600"/>
            <a:ext cx="1281113" cy="1096963"/>
          </a:xfrm>
          <a:prstGeom prst="octagon">
            <a:avLst>
              <a:gd name="adj" fmla="val 29287"/>
            </a:avLst>
          </a:prstGeom>
          <a:solidFill>
            <a:srgbClr val="9900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4" name="AutoShape 32"/>
          <p:cNvSpPr>
            <a:spLocks noChangeArrowheads="1"/>
          </p:cNvSpPr>
          <p:nvPr/>
        </p:nvSpPr>
        <p:spPr bwMode="auto">
          <a:xfrm>
            <a:off x="4876800" y="2514600"/>
            <a:ext cx="1279525" cy="1096963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6" name="AutoShape 34"/>
          <p:cNvSpPr>
            <a:spLocks noChangeArrowheads="1"/>
          </p:cNvSpPr>
          <p:nvPr/>
        </p:nvSpPr>
        <p:spPr bwMode="auto">
          <a:xfrm>
            <a:off x="2667000" y="3962400"/>
            <a:ext cx="1281113" cy="1096963"/>
          </a:xfrm>
          <a:prstGeom prst="octagon">
            <a:avLst>
              <a:gd name="adj" fmla="val 2928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7" name="AutoShape 35"/>
          <p:cNvSpPr>
            <a:spLocks noChangeArrowheads="1"/>
          </p:cNvSpPr>
          <p:nvPr/>
        </p:nvSpPr>
        <p:spPr bwMode="auto">
          <a:xfrm>
            <a:off x="4876800" y="3962400"/>
            <a:ext cx="1281113" cy="1096963"/>
          </a:xfrm>
          <a:prstGeom prst="octagon">
            <a:avLst>
              <a:gd name="adj" fmla="val 2928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9" name="AutoShape 37"/>
          <p:cNvSpPr>
            <a:spLocks noChangeArrowheads="1"/>
          </p:cNvSpPr>
          <p:nvPr/>
        </p:nvSpPr>
        <p:spPr bwMode="auto">
          <a:xfrm>
            <a:off x="2667000" y="5181600"/>
            <a:ext cx="1281113" cy="1096963"/>
          </a:xfrm>
          <a:prstGeom prst="octagon">
            <a:avLst>
              <a:gd name="adj" fmla="val 29287"/>
            </a:avLst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F5750B"/>
              </a:solidFill>
            </a:endParaRPr>
          </a:p>
        </p:txBody>
      </p:sp>
      <p:sp>
        <p:nvSpPr>
          <p:cNvPr id="18470" name="AutoShape 38"/>
          <p:cNvSpPr>
            <a:spLocks noChangeArrowheads="1"/>
          </p:cNvSpPr>
          <p:nvPr/>
        </p:nvSpPr>
        <p:spPr bwMode="auto">
          <a:xfrm>
            <a:off x="4857752" y="5214950"/>
            <a:ext cx="1279525" cy="1096963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3" grpId="0" animBg="1"/>
      <p:bldP spid="18464" grpId="0" animBg="1"/>
      <p:bldP spid="18466" grpId="0" animBg="1"/>
      <p:bldP spid="18467" grpId="0" animBg="1"/>
      <p:bldP spid="18469" grpId="0" animBg="1"/>
      <p:bldP spid="184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Важнейшие общие химические свойства кислот</a:t>
            </a:r>
          </a:p>
          <a:p>
            <a:pPr>
              <a:buNone/>
            </a:pPr>
            <a:r>
              <a:rPr lang="ru-RU" sz="2400" b="1" i="1" dirty="0" smtClean="0"/>
              <a:t>	1. </a:t>
            </a:r>
            <a:r>
              <a:rPr lang="ru-RU" sz="2400" b="1" i="1" dirty="0" smtClean="0">
                <a:solidFill>
                  <a:schemeClr val="tx1"/>
                </a:solidFill>
              </a:rPr>
              <a:t>Кислоты взаимодействуют с металлами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r>
              <a:rPr lang="ru-RU" sz="2400" b="1" dirty="0" smtClean="0"/>
              <a:t>	</a:t>
            </a:r>
            <a:r>
              <a:rPr lang="en-US" sz="2400" b="1" dirty="0" smtClean="0"/>
              <a:t>Zn + 2HCl = ZnCl</a:t>
            </a:r>
            <a:r>
              <a:rPr lang="en-US" sz="1800" b="1" dirty="0" smtClean="0"/>
              <a:t>2</a:t>
            </a:r>
            <a:r>
              <a:rPr lang="en-US" sz="2400" b="1" dirty="0" smtClean="0"/>
              <a:t> + H</a:t>
            </a:r>
            <a:r>
              <a:rPr lang="en-US" sz="1800" b="1" dirty="0" smtClean="0"/>
              <a:t>2</a:t>
            </a:r>
            <a:endParaRPr lang="en-US" sz="2400" b="1" dirty="0" smtClean="0"/>
          </a:p>
          <a:p>
            <a:pPr>
              <a:buNone/>
            </a:pPr>
            <a:r>
              <a:rPr lang="ru-RU" sz="2400" b="1" dirty="0" smtClean="0"/>
              <a:t>	</a:t>
            </a:r>
            <a:r>
              <a:rPr lang="en-US" sz="2400" b="1" dirty="0" smtClean="0"/>
              <a:t>Hg + </a:t>
            </a:r>
            <a:r>
              <a:rPr lang="en-US" sz="2400" b="1" dirty="0" err="1" smtClean="0"/>
              <a:t>HCl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Wingdings" pitchFamily="2" charset="2"/>
              </a:rPr>
              <a:t>X</a:t>
            </a:r>
          </a:p>
          <a:p>
            <a:pPr>
              <a:buNone/>
            </a:pPr>
            <a:r>
              <a:rPr lang="ru-RU" sz="2400" b="1" dirty="0" smtClean="0">
                <a:sym typeface="Wingdings" pitchFamily="2" charset="2"/>
              </a:rPr>
              <a:t>	</a:t>
            </a:r>
            <a:r>
              <a:rPr lang="en-US" sz="2400" b="1" dirty="0" smtClean="0">
                <a:sym typeface="Wingdings" pitchFamily="2" charset="2"/>
              </a:rPr>
              <a:t>HNO</a:t>
            </a:r>
            <a:r>
              <a:rPr lang="en-US" sz="1800" b="1" dirty="0" smtClean="0">
                <a:sym typeface="Wingdings" pitchFamily="2" charset="2"/>
              </a:rPr>
              <a:t>3</a:t>
            </a:r>
            <a:r>
              <a:rPr lang="en-US" sz="2400" dirty="0" smtClean="0">
                <a:sym typeface="Wingdings" pitchFamily="2" charset="2"/>
              </a:rPr>
              <a:t>( </a:t>
            </a:r>
            <a:r>
              <a:rPr lang="ru-RU" sz="2400" dirty="0" smtClean="0">
                <a:sym typeface="Wingdings" pitchFamily="2" charset="2"/>
              </a:rPr>
              <a:t>любая концентрация</a:t>
            </a:r>
            <a:r>
              <a:rPr lang="en-US" sz="2400" dirty="0" smtClean="0">
                <a:sym typeface="Wingdings" pitchFamily="2" charset="2"/>
              </a:rPr>
              <a:t>)</a:t>
            </a:r>
            <a:r>
              <a:rPr lang="ru-RU" sz="2400" dirty="0" smtClean="0">
                <a:sym typeface="Wingdings" pitchFamily="2" charset="2"/>
              </a:rPr>
              <a:t> и 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ru-RU" sz="2400" dirty="0" smtClean="0">
                <a:sym typeface="Wingdings" pitchFamily="2" charset="2"/>
              </a:rPr>
              <a:t>концентрированная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b="1" dirty="0" smtClean="0">
                <a:sym typeface="Wingdings" pitchFamily="2" charset="2"/>
              </a:rPr>
              <a:t>H</a:t>
            </a:r>
            <a:r>
              <a:rPr lang="en-US" sz="1800" b="1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SO</a:t>
            </a:r>
            <a:r>
              <a:rPr lang="en-US" sz="1800" b="1" dirty="0" smtClean="0">
                <a:sym typeface="Wingdings" pitchFamily="2" charset="2"/>
              </a:rPr>
              <a:t>4</a:t>
            </a:r>
            <a:r>
              <a:rPr lang="ru-RU" sz="2400" b="1" dirty="0" smtClean="0">
                <a:sym typeface="Wingdings" pitchFamily="2" charset="2"/>
              </a:rPr>
              <a:t> </a:t>
            </a:r>
            <a:r>
              <a:rPr lang="ru-RU" sz="2400" dirty="0" smtClean="0">
                <a:sym typeface="Wingdings" pitchFamily="2" charset="2"/>
              </a:rPr>
              <a:t>реагируют с металлами  без образования водорода</a:t>
            </a:r>
            <a:endParaRPr lang="ru-RU" sz="1600" dirty="0" smtClean="0">
              <a:sym typeface="Wingdings" pitchFamily="2" charset="2"/>
            </a:endParaRPr>
          </a:p>
          <a:p>
            <a:pPr>
              <a:buNone/>
            </a:pPr>
            <a:endParaRPr lang="ru-RU" sz="1200" dirty="0" smtClean="0">
              <a:sym typeface="Wingdings" pitchFamily="2" charset="2"/>
            </a:endParaRPr>
          </a:p>
          <a:p>
            <a:pPr>
              <a:buNone/>
            </a:pPr>
            <a:r>
              <a:rPr lang="ru-RU" sz="2400" b="1" dirty="0" smtClean="0">
                <a:sym typeface="Wingdings" pitchFamily="2" charset="2"/>
              </a:rPr>
              <a:t>	2. </a:t>
            </a:r>
            <a:r>
              <a:rPr lang="ru-RU" sz="2400" b="1" i="1" dirty="0" smtClean="0">
                <a:sym typeface="Wingdings" pitchFamily="2" charset="2"/>
              </a:rPr>
              <a:t>Кислоты взаимодействуют с основными и амфотерными оксидами:</a:t>
            </a:r>
          </a:p>
          <a:p>
            <a:pPr>
              <a:buNone/>
            </a:pPr>
            <a:r>
              <a:rPr lang="ru-RU" sz="2400" b="1" dirty="0" smtClean="0">
                <a:sym typeface="Wingdings" pitchFamily="2" charset="2"/>
              </a:rPr>
              <a:t>	</a:t>
            </a:r>
            <a:r>
              <a:rPr lang="en-US" sz="2400" b="1" dirty="0" err="1" smtClean="0">
                <a:sym typeface="Wingdings" pitchFamily="2" charset="2"/>
              </a:rPr>
              <a:t>MgO</a:t>
            </a:r>
            <a:r>
              <a:rPr lang="en-US" sz="2400" b="1" dirty="0" smtClean="0">
                <a:sym typeface="Wingdings" pitchFamily="2" charset="2"/>
              </a:rPr>
              <a:t> + HNO</a:t>
            </a:r>
            <a:r>
              <a:rPr lang="en-US" sz="1800" b="1" dirty="0" smtClean="0">
                <a:sym typeface="Wingdings" pitchFamily="2" charset="2"/>
              </a:rPr>
              <a:t>3</a:t>
            </a:r>
            <a:r>
              <a:rPr lang="en-US" sz="2400" b="1" dirty="0" smtClean="0">
                <a:sym typeface="Wingdings" pitchFamily="2" charset="2"/>
              </a:rPr>
              <a:t> = Mg(NO</a:t>
            </a:r>
            <a:r>
              <a:rPr lang="en-US" sz="2800" b="1" baseline="-25000" dirty="0" smtClean="0">
                <a:sym typeface="Wingdings" pitchFamily="2" charset="2"/>
              </a:rPr>
              <a:t>3</a:t>
            </a:r>
            <a:r>
              <a:rPr lang="en-US" sz="2400" b="1" dirty="0" smtClean="0">
                <a:sym typeface="Wingdings" pitchFamily="2" charset="2"/>
              </a:rPr>
              <a:t>)</a:t>
            </a:r>
            <a:r>
              <a:rPr lang="en-US" b="1" baseline="-25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+ H</a:t>
            </a:r>
            <a:r>
              <a:rPr lang="en-US" sz="1800" b="1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O</a:t>
            </a:r>
          </a:p>
          <a:p>
            <a:pPr>
              <a:buNone/>
            </a:pPr>
            <a:r>
              <a:rPr lang="ru-RU" sz="2400" b="1" dirty="0" smtClean="0">
                <a:sym typeface="Wingdings" pitchFamily="2" charset="2"/>
              </a:rPr>
              <a:t>	</a:t>
            </a:r>
            <a:r>
              <a:rPr lang="en-US" sz="2400" b="1" dirty="0" err="1" smtClean="0">
                <a:sym typeface="Wingdings" pitchFamily="2" charset="2"/>
              </a:rPr>
              <a:t>MgO</a:t>
            </a:r>
            <a:r>
              <a:rPr lang="en-US" sz="2400" b="1" dirty="0" smtClean="0">
                <a:sym typeface="Wingdings" pitchFamily="2" charset="2"/>
              </a:rPr>
              <a:t> + H</a:t>
            </a:r>
            <a:r>
              <a:rPr lang="en-US" sz="1800" b="1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SO</a:t>
            </a:r>
            <a:r>
              <a:rPr lang="en-US" sz="2800" b="1" baseline="-25000" dirty="0" smtClean="0">
                <a:sym typeface="Wingdings" pitchFamily="2" charset="2"/>
              </a:rPr>
              <a:t>4</a:t>
            </a:r>
            <a:r>
              <a:rPr lang="en-US" sz="2400" b="1" dirty="0" smtClean="0">
                <a:sym typeface="Wingdings" pitchFamily="2" charset="2"/>
              </a:rPr>
              <a:t> (</a:t>
            </a:r>
            <a:r>
              <a:rPr lang="ru-RU" sz="2400" b="1" dirty="0" smtClean="0">
                <a:sym typeface="Wingdings" pitchFamily="2" charset="2"/>
              </a:rPr>
              <a:t>изб.) = </a:t>
            </a:r>
            <a:r>
              <a:rPr lang="en-US" sz="2400" b="1" dirty="0" smtClean="0">
                <a:sym typeface="Wingdings" pitchFamily="2" charset="2"/>
              </a:rPr>
              <a:t>Mg(HSO</a:t>
            </a:r>
            <a:r>
              <a:rPr lang="en-US" sz="2800" b="1" baseline="-25000" dirty="0" smtClean="0">
                <a:sym typeface="Wingdings" pitchFamily="2" charset="2"/>
              </a:rPr>
              <a:t>4</a:t>
            </a:r>
            <a:r>
              <a:rPr lang="en-US" sz="2400" b="1" dirty="0" smtClean="0">
                <a:sym typeface="Wingdings" pitchFamily="2" charset="2"/>
              </a:rPr>
              <a:t>)</a:t>
            </a:r>
            <a:r>
              <a:rPr lang="en-US" sz="2800" b="1" baseline="-25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+ H</a:t>
            </a:r>
            <a:r>
              <a:rPr lang="en-US" sz="1800" b="1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O</a:t>
            </a:r>
            <a:endParaRPr lang="ru-RU" sz="1200" b="1" dirty="0" smtClean="0">
              <a:sym typeface="Wingdings" pitchFamily="2" charset="2"/>
            </a:endParaRPr>
          </a:p>
          <a:p>
            <a:pPr>
              <a:buNone/>
            </a:pPr>
            <a:endParaRPr lang="ru-RU" sz="1200" b="1" dirty="0" smtClean="0">
              <a:sym typeface="Wingdings" pitchFamily="2" charset="2"/>
            </a:endParaRPr>
          </a:p>
          <a:p>
            <a:pPr>
              <a:buNone/>
            </a:pPr>
            <a:r>
              <a:rPr lang="ru-RU" sz="2400" dirty="0" smtClean="0">
                <a:sym typeface="Wingdings" pitchFamily="2" charset="2"/>
              </a:rPr>
              <a:t>	3. </a:t>
            </a:r>
            <a:r>
              <a:rPr lang="ru-RU" sz="2400" b="1" i="1" dirty="0" smtClean="0">
                <a:sym typeface="Wingdings" pitchFamily="2" charset="2"/>
              </a:rPr>
              <a:t>Кислоты взаимодействуют с основаниями (реакция нейтрализации):</a:t>
            </a:r>
          </a:p>
          <a:p>
            <a:pPr>
              <a:buNone/>
            </a:pPr>
            <a:r>
              <a:rPr lang="ru-RU" sz="2400" b="1" dirty="0" smtClean="0">
                <a:sym typeface="Wingdings" pitchFamily="2" charset="2"/>
              </a:rPr>
              <a:t>	</a:t>
            </a:r>
            <a:r>
              <a:rPr lang="en-US" sz="2400" b="1" dirty="0" err="1" smtClean="0">
                <a:sym typeface="Wingdings" pitchFamily="2" charset="2"/>
              </a:rPr>
              <a:t>NaOH</a:t>
            </a:r>
            <a:r>
              <a:rPr lang="en-US" sz="2400" b="1" dirty="0" smtClean="0">
                <a:sym typeface="Wingdings" pitchFamily="2" charset="2"/>
              </a:rPr>
              <a:t> + HF = </a:t>
            </a:r>
            <a:r>
              <a:rPr lang="en-US" sz="2400" b="1" dirty="0" err="1" smtClean="0">
                <a:sym typeface="Wingdings" pitchFamily="2" charset="2"/>
              </a:rPr>
              <a:t>NaF</a:t>
            </a:r>
            <a:r>
              <a:rPr lang="en-US" sz="2400" b="1" dirty="0" smtClean="0">
                <a:sym typeface="Wingdings" pitchFamily="2" charset="2"/>
              </a:rPr>
              <a:t> + H</a:t>
            </a:r>
            <a:r>
              <a:rPr lang="en-US" sz="1600" b="1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O</a:t>
            </a:r>
            <a:endParaRPr lang="ru-RU" sz="2400" b="1" dirty="0" smtClean="0">
              <a:sym typeface="Wingdings" pitchFamily="2" charset="2"/>
            </a:endParaRPr>
          </a:p>
          <a:p>
            <a:pPr>
              <a:buNone/>
            </a:pPr>
            <a:r>
              <a:rPr lang="ru-RU" sz="2400" b="1" dirty="0">
                <a:sym typeface="Wingdings" pitchFamily="2" charset="2"/>
              </a:rPr>
              <a:t>	</a:t>
            </a:r>
            <a:r>
              <a:rPr lang="en-US" sz="2400" b="1" dirty="0" smtClean="0">
                <a:sym typeface="Wingdings" pitchFamily="2" charset="2"/>
              </a:rPr>
              <a:t>Na</a:t>
            </a:r>
            <a:r>
              <a:rPr lang="en-US" sz="2400" b="1" baseline="30000" dirty="0" smtClean="0">
                <a:sym typeface="Wingdings" pitchFamily="2" charset="2"/>
              </a:rPr>
              <a:t>+ </a:t>
            </a:r>
            <a:r>
              <a:rPr lang="en-US" sz="2400" b="1" dirty="0" smtClean="0">
                <a:sym typeface="Wingdings" pitchFamily="2" charset="2"/>
              </a:rPr>
              <a:t>+ OH</a:t>
            </a:r>
            <a:r>
              <a:rPr lang="en-US" sz="2400" b="1" baseline="30000" dirty="0" smtClean="0">
                <a:sym typeface="Wingdings" pitchFamily="2" charset="2"/>
              </a:rPr>
              <a:t>- </a:t>
            </a:r>
            <a:r>
              <a:rPr lang="en-US" sz="2400" b="1" dirty="0" smtClean="0">
                <a:sym typeface="Wingdings" pitchFamily="2" charset="2"/>
              </a:rPr>
              <a:t>+ H+ + F -=Na</a:t>
            </a:r>
            <a:r>
              <a:rPr lang="en-US" sz="2400" b="1" baseline="30000" dirty="0" smtClean="0">
                <a:sym typeface="Wingdings" pitchFamily="2" charset="2"/>
              </a:rPr>
              <a:t>+</a:t>
            </a:r>
            <a:r>
              <a:rPr lang="en-US" sz="2400" b="1" dirty="0" smtClean="0">
                <a:sym typeface="Wingdings" pitchFamily="2" charset="2"/>
              </a:rPr>
              <a:t> + F </a:t>
            </a:r>
            <a:r>
              <a:rPr lang="en-US" sz="2400" b="1" baseline="30000" dirty="0" smtClean="0">
                <a:sym typeface="Wingdings" pitchFamily="2" charset="2"/>
              </a:rPr>
              <a:t>-</a:t>
            </a:r>
            <a:r>
              <a:rPr lang="en-US" sz="2400" b="1" dirty="0" smtClean="0">
                <a:sym typeface="Wingdings" pitchFamily="2" charset="2"/>
              </a:rPr>
              <a:t> +H</a:t>
            </a:r>
            <a:r>
              <a:rPr lang="en-US" sz="2400" b="1" baseline="-25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O; </a:t>
            </a:r>
            <a:r>
              <a:rPr lang="ru-RU" sz="2400" b="1" smtClean="0">
                <a:sym typeface="Wingdings" pitchFamily="2" charset="2"/>
              </a:rPr>
              <a:t>    </a:t>
            </a:r>
            <a:r>
              <a:rPr lang="en-US" sz="2400" b="1" smtClean="0">
                <a:sym typeface="Wingdings" pitchFamily="2" charset="2"/>
              </a:rPr>
              <a:t> </a:t>
            </a:r>
            <a:r>
              <a:rPr lang="en-US" sz="2400" b="1" dirty="0" smtClean="0">
                <a:sym typeface="Wingdings" pitchFamily="2" charset="2"/>
              </a:rPr>
              <a:t>OH</a:t>
            </a:r>
            <a:r>
              <a:rPr lang="en-US" sz="2400" b="1" baseline="30000" dirty="0" smtClean="0">
                <a:sym typeface="Wingdings" pitchFamily="2" charset="2"/>
              </a:rPr>
              <a:t>- </a:t>
            </a:r>
            <a:r>
              <a:rPr lang="en-US" sz="2400" b="1" dirty="0" smtClean="0">
                <a:sym typeface="Wingdings" pitchFamily="2" charset="2"/>
              </a:rPr>
              <a:t>+ H</a:t>
            </a:r>
            <a:r>
              <a:rPr lang="en-US" sz="2400" b="1" baseline="30000" dirty="0" smtClean="0">
                <a:sym typeface="Wingdings" pitchFamily="2" charset="2"/>
              </a:rPr>
              <a:t>+</a:t>
            </a:r>
            <a:r>
              <a:rPr lang="en-US" sz="2400" b="1" dirty="0" smtClean="0">
                <a:sym typeface="Wingdings" pitchFamily="2" charset="2"/>
              </a:rPr>
              <a:t>=H</a:t>
            </a:r>
            <a:r>
              <a:rPr lang="en-US" sz="2400" b="1" baseline="-25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O</a:t>
            </a:r>
            <a:endParaRPr lang="en-US" sz="2400" b="1" baseline="30000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536" y="188640"/>
            <a:ext cx="8229600" cy="5851525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/>
              <a:t>4. Кислоты взаимодействуют с солями:</a:t>
            </a:r>
          </a:p>
          <a:p>
            <a:pPr>
              <a:buNone/>
            </a:pPr>
            <a:r>
              <a:rPr lang="en-US" b="1" dirty="0" err="1" smtClean="0"/>
              <a:t>AgNO</a:t>
            </a:r>
            <a:r>
              <a:rPr lang="ru-RU" b="1" dirty="0" smtClean="0"/>
              <a:t>3</a:t>
            </a:r>
            <a:r>
              <a:rPr lang="en-US" b="1" dirty="0" smtClean="0"/>
              <a:t>+ </a:t>
            </a:r>
            <a:r>
              <a:rPr lang="en-US" b="1" dirty="0" err="1" smtClean="0"/>
              <a:t>HCl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b="1" dirty="0" err="1" smtClean="0">
                <a:sym typeface="Wingdings" pitchFamily="2" charset="2"/>
              </a:rPr>
              <a:t>AgCl</a:t>
            </a:r>
            <a:r>
              <a:rPr lang="en-US" b="1" dirty="0" smtClean="0"/>
              <a:t> ↓</a:t>
            </a:r>
            <a:r>
              <a:rPr lang="en-US" b="1" dirty="0" smtClean="0">
                <a:sym typeface="Wingdings" pitchFamily="2" charset="2"/>
              </a:rPr>
              <a:t> + HNO3</a:t>
            </a:r>
            <a:endParaRPr lang="ru-RU" b="1" dirty="0" smtClean="0">
              <a:sym typeface="Wingdings" pitchFamily="2" charset="2"/>
            </a:endParaRPr>
          </a:p>
          <a:p>
            <a:pPr>
              <a:buNone/>
            </a:pPr>
            <a:r>
              <a:rPr lang="en-US" b="1" dirty="0" smtClean="0">
                <a:sym typeface="Wingdings" pitchFamily="2" charset="2"/>
              </a:rPr>
              <a:t>Ag </a:t>
            </a:r>
            <a:r>
              <a:rPr lang="en-US" b="1" baseline="30000" dirty="0" smtClean="0">
                <a:sym typeface="Wingdings" pitchFamily="2" charset="2"/>
              </a:rPr>
              <a:t>+</a:t>
            </a:r>
            <a:r>
              <a:rPr lang="en-US" b="1" dirty="0" smtClean="0">
                <a:sym typeface="Wingdings" pitchFamily="2" charset="2"/>
              </a:rPr>
              <a:t>+ NO</a:t>
            </a:r>
            <a:r>
              <a:rPr lang="en-US" b="1" baseline="-25000" dirty="0" smtClean="0">
                <a:sym typeface="Wingdings" pitchFamily="2" charset="2"/>
              </a:rPr>
              <a:t>3</a:t>
            </a:r>
            <a:r>
              <a:rPr lang="en-US" b="1" baseline="30000" dirty="0" smtClean="0">
                <a:sym typeface="Wingdings" pitchFamily="2" charset="2"/>
              </a:rPr>
              <a:t>- </a:t>
            </a:r>
            <a:r>
              <a:rPr lang="en-US" b="1" dirty="0" smtClean="0">
                <a:sym typeface="Wingdings" pitchFamily="2" charset="2"/>
              </a:rPr>
              <a:t>+ H</a:t>
            </a:r>
            <a:r>
              <a:rPr lang="en-US" b="1" baseline="30000" dirty="0" smtClean="0">
                <a:sym typeface="Wingdings" pitchFamily="2" charset="2"/>
              </a:rPr>
              <a:t>+</a:t>
            </a:r>
            <a:r>
              <a:rPr lang="en-US" b="1" dirty="0" smtClean="0">
                <a:sym typeface="Wingdings" pitchFamily="2" charset="2"/>
              </a:rPr>
              <a:t> + </a:t>
            </a:r>
            <a:r>
              <a:rPr lang="en-US" b="1" dirty="0" err="1" smtClean="0">
                <a:sym typeface="Wingdings" pitchFamily="2" charset="2"/>
              </a:rPr>
              <a:t>Cl</a:t>
            </a:r>
            <a:r>
              <a:rPr lang="en-US" b="1" baseline="30000" dirty="0" smtClean="0">
                <a:sym typeface="Wingdings" pitchFamily="2" charset="2"/>
              </a:rPr>
              <a:t>-</a:t>
            </a:r>
            <a:r>
              <a:rPr lang="en-US" b="1" dirty="0" smtClean="0">
                <a:sym typeface="Wingdings" pitchFamily="2" charset="2"/>
              </a:rPr>
              <a:t> =</a:t>
            </a:r>
            <a:r>
              <a:rPr lang="en-US" b="1" dirty="0" err="1" smtClean="0">
                <a:sym typeface="Wingdings" pitchFamily="2" charset="2"/>
              </a:rPr>
              <a:t>AgCl</a:t>
            </a:r>
            <a:r>
              <a:rPr lang="en-US" b="1" dirty="0" smtClean="0">
                <a:sym typeface="Wingdings" pitchFamily="2" charset="2"/>
              </a:rPr>
              <a:t>↓ + H</a:t>
            </a:r>
            <a:r>
              <a:rPr lang="en-US" b="1" baseline="30000" dirty="0" smtClean="0">
                <a:sym typeface="Wingdings" pitchFamily="2" charset="2"/>
              </a:rPr>
              <a:t>+</a:t>
            </a:r>
            <a:r>
              <a:rPr lang="en-US" b="1" dirty="0" smtClean="0">
                <a:sym typeface="Wingdings" pitchFamily="2" charset="2"/>
              </a:rPr>
              <a:t>+NO</a:t>
            </a:r>
            <a:r>
              <a:rPr lang="en-US" b="1" baseline="-25000" dirty="0" smtClean="0">
                <a:sym typeface="Wingdings" pitchFamily="2" charset="2"/>
              </a:rPr>
              <a:t>3</a:t>
            </a:r>
            <a:r>
              <a:rPr lang="en-US" b="1" baseline="30000" dirty="0" smtClean="0">
                <a:sym typeface="Wingdings" pitchFamily="2" charset="2"/>
              </a:rPr>
              <a:t>-</a:t>
            </a:r>
          </a:p>
          <a:p>
            <a:pPr>
              <a:buNone/>
            </a:pPr>
            <a:r>
              <a:rPr lang="en-US" b="1" dirty="0">
                <a:sym typeface="Wingdings" pitchFamily="2" charset="2"/>
              </a:rPr>
              <a:t>Ag </a:t>
            </a:r>
            <a:r>
              <a:rPr lang="en-US" b="1" baseline="30000" dirty="0" smtClean="0">
                <a:sym typeface="Wingdings" pitchFamily="2" charset="2"/>
              </a:rPr>
              <a:t>+</a:t>
            </a:r>
            <a:r>
              <a:rPr lang="en-US" b="1" dirty="0" smtClean="0">
                <a:sym typeface="Wingdings" pitchFamily="2" charset="2"/>
              </a:rPr>
              <a:t> +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Cl</a:t>
            </a:r>
            <a:r>
              <a:rPr lang="en-US" b="1" baseline="30000" dirty="0" smtClean="0">
                <a:sym typeface="Wingdings" pitchFamily="2" charset="2"/>
              </a:rPr>
              <a:t>- </a:t>
            </a:r>
            <a:r>
              <a:rPr lang="en-US" b="1" dirty="0">
                <a:sym typeface="Wingdings" pitchFamily="2" charset="2"/>
              </a:rPr>
              <a:t>=</a:t>
            </a:r>
            <a:r>
              <a:rPr lang="en-US" b="1" dirty="0" err="1">
                <a:sym typeface="Wingdings" pitchFamily="2" charset="2"/>
              </a:rPr>
              <a:t>AgCl</a:t>
            </a:r>
            <a:r>
              <a:rPr lang="en-US" b="1" dirty="0">
                <a:sym typeface="Wingdings" pitchFamily="2" charset="2"/>
              </a:rPr>
              <a:t>↓ </a:t>
            </a:r>
          </a:p>
          <a:p>
            <a:pPr>
              <a:buNone/>
            </a:pPr>
            <a:endParaRPr lang="en-US" sz="1800" b="1" dirty="0" smtClean="0">
              <a:sym typeface="Wingdings" pitchFamily="2" charset="2"/>
            </a:endParaRPr>
          </a:p>
          <a:p>
            <a:pPr>
              <a:buNone/>
            </a:pPr>
            <a:r>
              <a:rPr lang="ru-RU" sz="2400" dirty="0" smtClean="0">
                <a:sym typeface="Wingdings" pitchFamily="2" charset="2"/>
              </a:rPr>
              <a:t>Необходимые условия реакции:</a:t>
            </a:r>
          </a:p>
          <a:p>
            <a:pPr>
              <a:buNone/>
            </a:pPr>
            <a:r>
              <a:rPr lang="ru-RU" sz="2400" dirty="0" smtClean="0">
                <a:sym typeface="Wingdings" pitchFamily="2" charset="2"/>
              </a:rPr>
              <a:t>а ) кислота должна быть более сильной, чем та, что образовала соль;</a:t>
            </a:r>
          </a:p>
          <a:p>
            <a:pPr>
              <a:buNone/>
            </a:pPr>
            <a:r>
              <a:rPr lang="ru-RU" sz="2400" dirty="0">
                <a:sym typeface="Wingdings" pitchFamily="2" charset="2"/>
              </a:rPr>
              <a:t>в</a:t>
            </a:r>
            <a:r>
              <a:rPr lang="ru-RU" sz="2400" dirty="0" smtClean="0">
                <a:sym typeface="Wingdings" pitchFamily="2" charset="2"/>
              </a:rPr>
              <a:t> ) </a:t>
            </a:r>
            <a:r>
              <a:rPr lang="ru-RU" sz="2400" dirty="0" err="1" smtClean="0">
                <a:sym typeface="Wingdings" pitchFamily="2" charset="2"/>
              </a:rPr>
              <a:t>в</a:t>
            </a:r>
            <a:r>
              <a:rPr lang="ru-RU" sz="2400" dirty="0" smtClean="0">
                <a:sym typeface="Wingdings" pitchFamily="2" charset="2"/>
              </a:rPr>
              <a:t> результате должно образоваться нерастворимое или летучее соединение.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Домашнее задание:</a:t>
            </a:r>
          </a:p>
          <a:p>
            <a:pPr marL="0" indent="0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§9 упр.№</a:t>
            </a:r>
            <a:r>
              <a:rPr lang="ru-RU" b="1" i="1" smtClean="0">
                <a:latin typeface="Arial" pitchFamily="34" charset="0"/>
                <a:cs typeface="Arial" pitchFamily="34" charset="0"/>
              </a:rPr>
              <a:t>1-3 стр.38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3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170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Кислоты  как    электролиты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№1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Кислоты как электролиты</dc:title>
  <dc:creator>*</dc:creator>
  <cp:lastModifiedBy>1</cp:lastModifiedBy>
  <cp:revision>13</cp:revision>
  <dcterms:created xsi:type="dcterms:W3CDTF">2012-10-15T10:57:10Z</dcterms:created>
  <dcterms:modified xsi:type="dcterms:W3CDTF">2019-10-03T06:06:01Z</dcterms:modified>
</cp:coreProperties>
</file>